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49" r:id="rId2"/>
    <p:sldId id="524" r:id="rId3"/>
    <p:sldId id="506" r:id="rId4"/>
    <p:sldId id="526" r:id="rId5"/>
    <p:sldId id="525" r:id="rId6"/>
    <p:sldId id="507" r:id="rId7"/>
    <p:sldId id="508" r:id="rId8"/>
    <p:sldId id="509" r:id="rId9"/>
    <p:sldId id="527" r:id="rId10"/>
    <p:sldId id="510" r:id="rId11"/>
    <p:sldId id="511" r:id="rId12"/>
    <p:sldId id="512" r:id="rId13"/>
    <p:sldId id="513" r:id="rId14"/>
    <p:sldId id="514" r:id="rId15"/>
    <p:sldId id="515" r:id="rId16"/>
    <p:sldId id="516" r:id="rId17"/>
    <p:sldId id="517" r:id="rId18"/>
    <p:sldId id="518" r:id="rId19"/>
    <p:sldId id="528" r:id="rId20"/>
    <p:sldId id="522" r:id="rId21"/>
    <p:sldId id="519" r:id="rId22"/>
    <p:sldId id="520" r:id="rId23"/>
    <p:sldId id="521" r:id="rId24"/>
  </p:sldIdLst>
  <p:sldSz cx="9144000" cy="6858000" type="screen4x3"/>
  <p:notesSz cx="9926638" cy="67976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EE7700"/>
    <a:srgbClr val="FF0000"/>
    <a:srgbClr val="C0C0C0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6323" autoAdjust="0"/>
  </p:normalViewPr>
  <p:slideViewPr>
    <p:cSldViewPr showGuides="1">
      <p:cViewPr>
        <p:scale>
          <a:sx n="90" d="100"/>
          <a:sy n="90" d="100"/>
        </p:scale>
        <p:origin x="-152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1446" y="-108"/>
      </p:cViewPr>
      <p:guideLst>
        <p:guide orient="horz" pos="2141"/>
        <p:guide pos="312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985DA2-8FF5-491E-B74C-CC546C5E87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137BD1-D214-40F0-B912-DCC36EAF0D38}">
      <dgm:prSet custT="1"/>
      <dgm:spPr/>
      <dgm:t>
        <a:bodyPr/>
        <a:lstStyle/>
        <a:p>
          <a:pPr algn="ctr" rtl="0"/>
          <a:r>
            <a:rPr lang="fr-FR" sz="48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L’adoption des nouveaux statuts OGEC</a:t>
          </a:r>
          <a:endParaRPr lang="fr-FR" sz="4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94FEA7-CD01-4EE8-B21C-5F1F7BB177B8}" type="parTrans" cxnId="{F058974F-7B93-4507-A827-A33BC37697E2}">
      <dgm:prSet/>
      <dgm:spPr/>
      <dgm:t>
        <a:bodyPr/>
        <a:lstStyle/>
        <a:p>
          <a:endParaRPr lang="fr-FR"/>
        </a:p>
      </dgm:t>
    </dgm:pt>
    <dgm:pt modelId="{7B63B332-9969-4EE3-9DF3-BB391A3A1316}" type="sibTrans" cxnId="{F058974F-7B93-4507-A827-A33BC37697E2}">
      <dgm:prSet/>
      <dgm:spPr/>
      <dgm:t>
        <a:bodyPr/>
        <a:lstStyle/>
        <a:p>
          <a:endParaRPr lang="fr-FR"/>
        </a:p>
      </dgm:t>
    </dgm:pt>
    <dgm:pt modelId="{B6FC576A-6458-4946-838F-90145B366457}" type="pres">
      <dgm:prSet presAssocID="{65985DA2-8FF5-491E-B74C-CC546C5E87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E689F0A-0C1D-489E-8F2F-988F9B544F5F}" type="pres">
      <dgm:prSet presAssocID="{84137BD1-D214-40F0-B912-DCC36EAF0D3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058974F-7B93-4507-A827-A33BC37697E2}" srcId="{65985DA2-8FF5-491E-B74C-CC546C5E8799}" destId="{84137BD1-D214-40F0-B912-DCC36EAF0D38}" srcOrd="0" destOrd="0" parTransId="{0994FEA7-CD01-4EE8-B21C-5F1F7BB177B8}" sibTransId="{7B63B332-9969-4EE3-9DF3-BB391A3A1316}"/>
    <dgm:cxn modelId="{C5E1DD03-642E-456C-BE14-4380626F8B45}" type="presOf" srcId="{84137BD1-D214-40F0-B912-DCC36EAF0D38}" destId="{8E689F0A-0C1D-489E-8F2F-988F9B544F5F}" srcOrd="0" destOrd="0" presId="urn:microsoft.com/office/officeart/2005/8/layout/vList2"/>
    <dgm:cxn modelId="{610635CD-CFD8-4DBA-9E04-828C88A8AEB9}" type="presOf" srcId="{65985DA2-8FF5-491E-B74C-CC546C5E8799}" destId="{B6FC576A-6458-4946-838F-90145B366457}" srcOrd="0" destOrd="0" presId="urn:microsoft.com/office/officeart/2005/8/layout/vList2"/>
    <dgm:cxn modelId="{15EDA0DB-4EF4-4894-AFEF-0DF1A6F5BFB2}" type="presParOf" srcId="{B6FC576A-6458-4946-838F-90145B366457}" destId="{8E689F0A-0C1D-489E-8F2F-988F9B544F5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689F0A-0C1D-489E-8F2F-988F9B544F5F}">
      <dsp:nvSpPr>
        <dsp:cNvPr id="0" name=""/>
        <dsp:cNvSpPr/>
      </dsp:nvSpPr>
      <dsp:spPr>
        <a:xfrm>
          <a:off x="0" y="662"/>
          <a:ext cx="7776864" cy="1798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800" b="1" kern="1200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L’adoption des nouveaux statuts OGEC</a:t>
          </a:r>
          <a:endParaRPr lang="fr-FR" sz="4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62"/>
        <a:ext cx="7776864" cy="1798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089" y="4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DA4255-B2DD-4D3F-B0AE-6B1BA351F6BB}" type="datetimeFigureOut">
              <a:rPr lang="fr-FR"/>
              <a:pPr>
                <a:defRPr/>
              </a:pPr>
              <a:t>03/06/2015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6456928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089" y="6456928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D3086F-2424-4256-AE92-FCDFA2F7F2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56251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fr-FR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089" y="4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fr-FR" sz="1200">
                <a:latin typeface="+mn-lt"/>
              </a:defRPr>
            </a:lvl1pPr>
          </a:lstStyle>
          <a:p>
            <a:pPr>
              <a:defRPr/>
            </a:pPr>
            <a:fld id="{F9984C67-C6DF-45C4-B78F-117C7EC2264C}" type="datetimeFigureOut">
              <a:rPr lang="fr-FR"/>
              <a:pPr>
                <a:defRPr/>
              </a:pPr>
              <a:t>03/06/2015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55825" y="519113"/>
            <a:ext cx="5688013" cy="4267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3" tIns="45641" rIns="91283" bIns="45641" rtlCol="0" anchor="ctr"/>
          <a:lstStyle/>
          <a:p>
            <a:pPr lvl="0"/>
            <a:endParaRPr lang="fr-F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360" y="4911007"/>
            <a:ext cx="7939920" cy="1376627"/>
          </a:xfrm>
          <a:prstGeom prst="rect">
            <a:avLst/>
          </a:prstGeom>
        </p:spPr>
        <p:txBody>
          <a:bodyPr vert="horz" lIns="91283" tIns="45641" rIns="91283" bIns="45641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Niveau 2</a:t>
            </a:r>
          </a:p>
          <a:p>
            <a:pPr lvl="2"/>
            <a:r>
              <a:rPr lang="fr-FR" noProof="0"/>
              <a:t>Niveau 3</a:t>
            </a:r>
          </a:p>
          <a:p>
            <a:pPr lvl="3"/>
            <a:r>
              <a:rPr lang="fr-FR" noProof="0"/>
              <a:t>Niveau 4</a:t>
            </a:r>
          </a:p>
          <a:p>
            <a:pPr lvl="4"/>
            <a:r>
              <a:rPr lang="fr-FR" noProof="0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6456928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fr-FR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089" y="6456928"/>
            <a:ext cx="4302238" cy="339667"/>
          </a:xfrm>
          <a:prstGeom prst="rect">
            <a:avLst/>
          </a:prstGeom>
        </p:spPr>
        <p:txBody>
          <a:bodyPr vert="horz" lIns="91283" tIns="45641" rIns="91283" bIns="45641" rtlCol="0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fr-FR" sz="1200">
                <a:latin typeface="+mn-lt"/>
              </a:defRPr>
            </a:lvl1pPr>
          </a:lstStyle>
          <a:p>
            <a:pPr>
              <a:defRPr/>
            </a:pPr>
            <a:fld id="{45E0B8DE-5D13-4E48-ABEC-A0D5979B0774}" type="slidenum">
              <a:rPr/>
              <a:pPr>
                <a:defRPr/>
              </a:pPr>
              <a:t>‹N°›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2200835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54238" y="519113"/>
            <a:ext cx="5689600" cy="42672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68908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dirty="0" smtClean="0">
                <a:latin typeface="+mn-lt"/>
              </a:rPr>
              <a:t>A NOTER : Les convocations par voie de presse ne sont pas</a:t>
            </a:r>
            <a:r>
              <a:rPr lang="fr-FR" sz="1200" baseline="0" dirty="0" smtClean="0">
                <a:latin typeface="+mn-lt"/>
              </a:rPr>
              <a:t> </a:t>
            </a:r>
            <a:r>
              <a:rPr lang="fr-FR" sz="1200" dirty="0" smtClean="0">
                <a:latin typeface="+mn-lt"/>
              </a:rPr>
              <a:t>valides (Art. 18)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dirty="0" smtClean="0">
                <a:latin typeface="+mn-lt"/>
              </a:rPr>
              <a:t>*  </a:t>
            </a:r>
            <a:r>
              <a:rPr lang="fr-FR" sz="1200" i="1" dirty="0" err="1" smtClean="0">
                <a:latin typeface="+mn-lt"/>
              </a:rPr>
              <a:t>Cf</a:t>
            </a:r>
            <a:r>
              <a:rPr lang="fr-FR" sz="1200" i="1" dirty="0" smtClean="0">
                <a:latin typeface="+mn-lt"/>
              </a:rPr>
              <a:t> </a:t>
            </a:r>
            <a:r>
              <a:rPr lang="fr-FR" sz="1200" dirty="0" smtClean="0">
                <a:latin typeface="+mn-lt"/>
              </a:rPr>
              <a:t>: Article 18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dirty="0" smtClean="0">
                <a:latin typeface="+mn-lt"/>
              </a:rPr>
              <a:t>**  Cette obligation</a:t>
            </a:r>
            <a:r>
              <a:rPr lang="fr-FR" sz="1200" baseline="0" dirty="0" smtClean="0">
                <a:latin typeface="+mn-lt"/>
              </a:rPr>
              <a:t> </a:t>
            </a:r>
            <a:r>
              <a:rPr lang="fr-FR" sz="1200" dirty="0" smtClean="0">
                <a:latin typeface="+mn-lt"/>
              </a:rPr>
              <a:t>d’accuser</a:t>
            </a:r>
            <a:r>
              <a:rPr lang="fr-FR" sz="1200" baseline="0" dirty="0" smtClean="0">
                <a:latin typeface="+mn-lt"/>
              </a:rPr>
              <a:t> </a:t>
            </a:r>
            <a:r>
              <a:rPr lang="fr-FR" sz="1200" dirty="0" smtClean="0">
                <a:latin typeface="+mn-lt"/>
              </a:rPr>
              <a:t>réception électroniquement aux courriels est supprimée dans les statuts</a:t>
            </a:r>
            <a:r>
              <a:rPr lang="fr-FR" sz="1200" baseline="0" dirty="0" smtClean="0">
                <a:latin typeface="+mn-lt"/>
              </a:rPr>
              <a:t> de 2015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baseline="0" dirty="0" smtClean="0">
                <a:latin typeface="+mn-lt"/>
              </a:rPr>
              <a:t>***  Attention : à conserver comme preuve</a:t>
            </a:r>
            <a:endParaRPr lang="fr-FR" sz="1200" dirty="0" smtClean="0">
              <a:latin typeface="+mn-lt"/>
            </a:endParaRPr>
          </a:p>
          <a:p>
            <a:pPr>
              <a:buFont typeface="Arial" charset="0"/>
              <a:buNone/>
            </a:pPr>
            <a:endParaRPr lang="fr-FR" sz="3600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fr-FR" i="1" dirty="0" smtClean="0"/>
              <a:t>* </a:t>
            </a:r>
            <a:r>
              <a:rPr lang="fr-FR" i="1" dirty="0" err="1" smtClean="0"/>
              <a:t>Cf</a:t>
            </a:r>
            <a:r>
              <a:rPr lang="fr-FR" i="1" dirty="0" smtClean="0"/>
              <a:t> : </a:t>
            </a:r>
            <a:r>
              <a:rPr lang="fr-FR" i="0" dirty="0" smtClean="0"/>
              <a:t>Art. 18 </a:t>
            </a:r>
          </a:p>
          <a:p>
            <a:pPr>
              <a:buFont typeface="Arial" charset="0"/>
              <a:buNone/>
            </a:pPr>
            <a:r>
              <a:rPr lang="fr-FR" i="0" dirty="0" smtClean="0"/>
              <a:t>A NOTER : Ce délai est réduit à 8 jours pour une éventuelle 2de convocation en cas de quorum non atteint (art. 20)</a:t>
            </a:r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i="1" dirty="0" smtClean="0">
                <a:cs typeface="Times New Roman" panose="02020603050405020304" pitchFamily="18" charset="0"/>
              </a:rPr>
              <a:t>* </a:t>
            </a:r>
            <a:r>
              <a:rPr lang="fr-FR" sz="1200" i="1" dirty="0" err="1" smtClean="0"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cs typeface="Times New Roman" panose="02020603050405020304" pitchFamily="18" charset="0"/>
              </a:rPr>
              <a:t> </a:t>
            </a:r>
            <a:r>
              <a:rPr lang="fr-FR" sz="1200" i="1" baseline="0" dirty="0" smtClean="0">
                <a:cs typeface="Times New Roman" panose="02020603050405020304" pitchFamily="18" charset="0"/>
              </a:rPr>
              <a:t>: </a:t>
            </a:r>
            <a:r>
              <a:rPr lang="fr-FR" sz="1200" i="0" baseline="0" dirty="0" smtClean="0">
                <a:cs typeface="Times New Roman" panose="02020603050405020304" pitchFamily="18" charset="0"/>
              </a:rPr>
              <a:t>M</a:t>
            </a:r>
            <a:r>
              <a:rPr lang="fr-FR" sz="1200" i="0" dirty="0" smtClean="0">
                <a:cs typeface="Times New Roman" panose="02020603050405020304" pitchFamily="18" charset="0"/>
              </a:rPr>
              <a:t>odèle de mandat donné dans la convocation à l’AGE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**  </a:t>
            </a:r>
            <a:r>
              <a:rPr lang="fr-FR" i="1" dirty="0" err="1" smtClean="0"/>
              <a:t>Cf</a:t>
            </a:r>
            <a:r>
              <a:rPr lang="fr-FR" i="1" dirty="0" smtClean="0"/>
              <a:t> :</a:t>
            </a:r>
            <a:r>
              <a:rPr lang="fr-FR" i="0" dirty="0" smtClean="0"/>
              <a:t> Article 17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0" dirty="0" smtClean="0">
                <a:cs typeface="Times New Roman" panose="02020603050405020304" pitchFamily="18" charset="0"/>
              </a:rPr>
              <a:t>A NOTER : - Tout membre qui est une personne morale ne peut être représenté, comme les membres personnes physiques, que par un seul mandataire (art. 17)</a:t>
            </a:r>
          </a:p>
          <a:p>
            <a:r>
              <a:rPr lang="fr-FR" sz="1200" i="0" dirty="0" smtClean="0">
                <a:cs typeface="Times New Roman" panose="02020603050405020304" pitchFamily="18" charset="0"/>
              </a:rPr>
              <a:t>                -</a:t>
            </a:r>
            <a:r>
              <a:rPr lang="fr-FR" sz="1200" i="0" baseline="0" dirty="0" smtClean="0">
                <a:cs typeface="Times New Roman" panose="02020603050405020304" pitchFamily="18" charset="0"/>
              </a:rPr>
              <a:t>  Dans les statuts de 2015, le nombre de mandats passe à 2 =&gt; le mandataire détiendra donc 3 voix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En cas d’indisponibilité, il peut donner délégation à un autre administrateur (art. 18)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*  Le quorum est</a:t>
            </a:r>
            <a:r>
              <a:rPr lang="fr-FR" sz="1200" baseline="0" dirty="0" smtClean="0"/>
              <a:t> le </a:t>
            </a:r>
            <a:r>
              <a:rPr lang="fr-FR" sz="1200" dirty="0" smtClean="0"/>
              <a:t>nombre minimum de membres participant au vote (présents et représentés) qui est nécessaire pour que les délibérations</a:t>
            </a:r>
            <a:r>
              <a:rPr lang="fr-FR" sz="1200" baseline="0" dirty="0" smtClean="0"/>
              <a:t> adoptées en assemblée soient</a:t>
            </a:r>
            <a:r>
              <a:rPr lang="fr-FR" sz="1200" dirty="0" smtClean="0"/>
              <a:t> valides </a:t>
            </a:r>
          </a:p>
          <a:p>
            <a:r>
              <a:rPr lang="fr-FR" sz="1200" i="1" dirty="0" smtClean="0">
                <a:solidFill>
                  <a:schemeClr val="tx1"/>
                </a:solidFill>
                <a:latin typeface="+mn-lt"/>
                <a:ea typeface="Calibri"/>
                <a:cs typeface="Times New Roman" panose="02020603050405020304" pitchFamily="18" charset="0"/>
              </a:rPr>
              <a:t>**  </a:t>
            </a:r>
            <a:r>
              <a:rPr lang="fr-FR" sz="1200" i="1" dirty="0" err="1" smtClean="0">
                <a:solidFill>
                  <a:schemeClr val="tx1"/>
                </a:solidFill>
                <a:latin typeface="+mn-lt"/>
                <a:ea typeface="Calibri"/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solidFill>
                  <a:schemeClr val="tx1"/>
                </a:solidFill>
                <a:latin typeface="+mn-lt"/>
                <a:ea typeface="Calibri"/>
                <a:cs typeface="Times New Roman" panose="02020603050405020304" pitchFamily="18" charset="0"/>
              </a:rPr>
              <a:t> : </a:t>
            </a:r>
            <a:r>
              <a:rPr lang="fr-FR" sz="1200" i="0" dirty="0" smtClean="0">
                <a:solidFill>
                  <a:schemeClr val="tx1"/>
                </a:solidFill>
                <a:latin typeface="+mn-lt"/>
                <a:ea typeface="Calibri"/>
                <a:cs typeface="Times New Roman" panose="02020603050405020304" pitchFamily="18" charset="0"/>
              </a:rPr>
              <a:t>Modèle de feuille de présence</a:t>
            </a:r>
            <a:endParaRPr lang="fr-FR" sz="1200" i="0" dirty="0">
              <a:latin typeface="+mn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</a:t>
            </a:r>
            <a:r>
              <a:rPr lang="fr-FR" sz="1200" i="1" dirty="0" err="1" smtClean="0"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cs typeface="Times New Roman" panose="02020603050405020304" pitchFamily="18" charset="0"/>
              </a:rPr>
              <a:t> :</a:t>
            </a:r>
            <a:r>
              <a:rPr lang="fr-FR" sz="1200" i="1" baseline="0" dirty="0" smtClean="0">
                <a:cs typeface="Times New Roman" panose="02020603050405020304" pitchFamily="18" charset="0"/>
              </a:rPr>
              <a:t> </a:t>
            </a:r>
            <a:r>
              <a:rPr lang="fr-FR" sz="1200" i="0" baseline="0" dirty="0" smtClean="0">
                <a:cs typeface="Times New Roman" panose="02020603050405020304" pitchFamily="18" charset="0"/>
              </a:rPr>
              <a:t>M</a:t>
            </a:r>
            <a:r>
              <a:rPr lang="fr-FR" sz="1200" i="0" dirty="0" smtClean="0">
                <a:cs typeface="Times New Roman" panose="02020603050405020304" pitchFamily="18" charset="0"/>
              </a:rPr>
              <a:t>odèle de 2</a:t>
            </a:r>
            <a:r>
              <a:rPr lang="fr-FR" sz="1200" i="0" baseline="30000" dirty="0" smtClean="0">
                <a:cs typeface="Times New Roman" panose="02020603050405020304" pitchFamily="18" charset="0"/>
              </a:rPr>
              <a:t>nde</a:t>
            </a:r>
            <a:r>
              <a:rPr lang="fr-FR" sz="1200" i="0" dirty="0" smtClean="0">
                <a:cs typeface="Times New Roman" panose="02020603050405020304" pitchFamily="18" charset="0"/>
              </a:rPr>
              <a:t> convocation d’AGE</a:t>
            </a:r>
          </a:p>
          <a:p>
            <a:r>
              <a:rPr lang="fr-FR" sz="1200" dirty="0" smtClean="0"/>
              <a:t>**  A NOTER : En</a:t>
            </a:r>
            <a:r>
              <a:rPr lang="fr-FR" sz="1200" baseline="0" dirty="0" smtClean="0"/>
              <a:t> application de l’art. 20, l</a:t>
            </a:r>
            <a:r>
              <a:rPr lang="fr-FR" sz="1200" dirty="0" smtClean="0"/>
              <a:t>a 2de réunion</a:t>
            </a:r>
            <a:r>
              <a:rPr lang="fr-FR" sz="1200" baseline="0" dirty="0" smtClean="0"/>
              <a:t> d’AGE </a:t>
            </a:r>
            <a:r>
              <a:rPr lang="fr-FR" sz="1200" dirty="0" smtClean="0"/>
              <a:t>ne peut se</a:t>
            </a:r>
            <a:r>
              <a:rPr lang="fr-FR" sz="1200" baseline="0" dirty="0" smtClean="0"/>
              <a:t> tenir </a:t>
            </a:r>
            <a:r>
              <a:rPr lang="fr-FR" sz="1200" dirty="0" smtClean="0"/>
              <a:t>avant 9 jours</a:t>
            </a: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fr-FR" sz="120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fr-FR" sz="1200" b="1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A NOTER : Le ou les chefs d’établissement, bien qu’invités, ne votent pas, car il ne sont pas membres de l’OGEC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>
              <a:solidFill>
                <a:prstClr val="black"/>
              </a:solidFill>
              <a:ea typeface="Calibri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200" b="1" i="0" dirty="0" smtClean="0"/>
              <a:t>* A</a:t>
            </a:r>
            <a:r>
              <a:rPr lang="fr-FR" sz="1200" b="1" i="0" baseline="0" dirty="0" smtClean="0"/>
              <a:t> NOTER : Il convient de ne pas confondre le </a:t>
            </a:r>
            <a:r>
              <a:rPr lang="fr-FR" sz="1200" b="1" i="1" baseline="0" dirty="0" smtClean="0"/>
              <a:t>quorum</a:t>
            </a:r>
            <a:r>
              <a:rPr lang="fr-FR" sz="1200" b="1" i="0" baseline="0" dirty="0" smtClean="0"/>
              <a:t> de la </a:t>
            </a:r>
            <a:r>
              <a:rPr lang="fr-FR" sz="1200" b="1" i="1" baseline="0" dirty="0" smtClean="0"/>
              <a:t>majorité requise </a:t>
            </a:r>
            <a:r>
              <a:rPr lang="fr-FR" sz="1200" b="1" i="0" baseline="0" dirty="0" smtClean="0"/>
              <a:t>: si le </a:t>
            </a:r>
            <a:r>
              <a:rPr lang="fr-FR" sz="1200" b="1" i="1" baseline="0" dirty="0" smtClean="0"/>
              <a:t>quorum </a:t>
            </a:r>
            <a:r>
              <a:rPr lang="fr-FR" sz="1200" b="1" i="0" baseline="0" dirty="0" smtClean="0"/>
              <a:t> (nombre minimum de membres présents et représentés  qui viennent à l’AGE) permet à l’AGE de se réunir</a:t>
            </a:r>
            <a:r>
              <a:rPr lang="fr-FR" sz="1200" b="1" i="0" baseline="0" smtClean="0"/>
              <a:t>, la </a:t>
            </a:r>
            <a:r>
              <a:rPr lang="fr-FR" sz="1200" b="1" i="1" baseline="0" dirty="0" smtClean="0"/>
              <a:t>majorité requise </a:t>
            </a:r>
            <a:r>
              <a:rPr lang="fr-FR" sz="1200" b="1" i="0" baseline="0" dirty="0" smtClean="0"/>
              <a:t>définit le nombre de votes qu’un projet de délibération doit obtenir pour être adopté</a:t>
            </a:r>
            <a:endParaRPr lang="fr-FR" sz="1200" b="1" i="1" dirty="0" smtClean="0"/>
          </a:p>
          <a:p>
            <a:r>
              <a:rPr lang="fr-FR" sz="1200" i="1" dirty="0" smtClean="0"/>
              <a:t>* * </a:t>
            </a:r>
            <a:r>
              <a:rPr lang="fr-FR" sz="1200" i="1" dirty="0" err="1" smtClean="0"/>
              <a:t>Cf</a:t>
            </a:r>
            <a:r>
              <a:rPr lang="fr-FR" sz="1200" i="1" dirty="0" smtClean="0"/>
              <a:t> : </a:t>
            </a:r>
            <a:r>
              <a:rPr lang="fr-FR" sz="1200" i="0" dirty="0" smtClean="0"/>
              <a:t>Article 20</a:t>
            </a:r>
          </a:p>
          <a:p>
            <a:r>
              <a:rPr lang="fr-FR" sz="1200" i="0" dirty="0" smtClean="0"/>
              <a:t>A NOTER : Lorsque la délibération de l’AGE vise à modifier l’objet essentiel de l’OGEC (assurer le fonctionnement d’un établissement catholique d’enseignement reconnu par l’autorité canonique compétente, la majorité requise est alors l’unanimité des membres présents et représentés.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 smtClean="0"/>
              <a:t>**</a:t>
            </a:r>
            <a:r>
              <a:rPr lang="fr-FR" sz="1200" i="1" baseline="0" dirty="0" smtClean="0"/>
              <a:t> * </a:t>
            </a:r>
            <a:r>
              <a:rPr lang="fr-FR" sz="1200" i="0" baseline="0" dirty="0" smtClean="0"/>
              <a:t>Définition à l’a</a:t>
            </a:r>
            <a:r>
              <a:rPr lang="fr-FR" sz="1200" i="0" dirty="0" smtClean="0"/>
              <a:t>rt. 6.2</a:t>
            </a:r>
          </a:p>
          <a:p>
            <a:endParaRPr lang="fr-FR" sz="1200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</a:t>
            </a:r>
            <a:r>
              <a:rPr lang="fr-FR" sz="1200" i="1" dirty="0" err="1" smtClean="0"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cs typeface="Times New Roman" panose="02020603050405020304" pitchFamily="18" charset="0"/>
              </a:rPr>
              <a:t> </a:t>
            </a:r>
            <a:r>
              <a:rPr lang="fr-FR" sz="1200" i="0" dirty="0" smtClean="0">
                <a:cs typeface="Times New Roman" panose="02020603050405020304" pitchFamily="18" charset="0"/>
              </a:rPr>
              <a:t>:</a:t>
            </a:r>
            <a:r>
              <a:rPr lang="fr-FR" sz="1200" i="0" baseline="0" dirty="0" smtClean="0">
                <a:cs typeface="Times New Roman" panose="02020603050405020304" pitchFamily="18" charset="0"/>
              </a:rPr>
              <a:t> M</a:t>
            </a:r>
            <a:r>
              <a:rPr lang="fr-FR" sz="1200" i="0" dirty="0" smtClean="0">
                <a:cs typeface="Times New Roman" panose="02020603050405020304" pitchFamily="18" charset="0"/>
              </a:rPr>
              <a:t>odèle de procès-verbal d’AGE</a:t>
            </a:r>
            <a:endParaRPr lang="fr-FR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* </a:t>
            </a:r>
            <a:r>
              <a:rPr lang="fr-FR" sz="1200" i="1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fr-FR" sz="1200" i="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r>
              <a:rPr lang="fr-FR" sz="1200" i="0" baseline="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M</a:t>
            </a:r>
            <a:r>
              <a:rPr lang="fr-FR" sz="1200" i="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odèle de procès-verbal d’AGE et art. 18</a:t>
            </a:r>
            <a:endParaRPr lang="fr-FR" sz="1200" i="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 Selon les départements, cette</a:t>
            </a:r>
            <a:r>
              <a:rPr lang="fr-FR" baseline="0" dirty="0" smtClean="0"/>
              <a:t> démarche doit être faite au Greffe des </a:t>
            </a:r>
            <a:r>
              <a:rPr lang="fr-FR" baseline="0" dirty="0" smtClean="0"/>
              <a:t>Associations (par internet ou sous la forme traditionnelle avec le CERFA n°13972*02). </a:t>
            </a:r>
            <a:r>
              <a:rPr lang="fr-FR" baseline="0" dirty="0" smtClean="0"/>
              <a:t>En tout état de cause, elle est </a:t>
            </a:r>
            <a:r>
              <a:rPr lang="fr-FR" sz="1200" dirty="0" smtClean="0">
                <a:cs typeface="Times New Roman" panose="02020603050405020304" pitchFamily="18" charset="0"/>
              </a:rPr>
              <a:t>obligatoire et doit être réalisée</a:t>
            </a:r>
            <a:r>
              <a:rPr lang="fr-FR" sz="1200" baseline="0" dirty="0" smtClean="0">
                <a:cs typeface="Times New Roman" panose="02020603050405020304" pitchFamily="18" charset="0"/>
              </a:rPr>
              <a:t> </a:t>
            </a:r>
            <a:r>
              <a:rPr lang="fr-FR" sz="1200" b="1" dirty="0" smtClean="0">
                <a:cs typeface="Times New Roman" panose="02020603050405020304" pitchFamily="18" charset="0"/>
              </a:rPr>
              <a:t>dans les 3 mois sous peine de sanctions</a:t>
            </a:r>
            <a:r>
              <a:rPr lang="fr-FR" sz="1200" b="0" dirty="0" smtClean="0">
                <a:cs typeface="Times New Roman" panose="02020603050405020304" pitchFamily="18" charset="0"/>
              </a:rPr>
              <a:t>. </a:t>
            </a:r>
            <a:r>
              <a:rPr lang="fr-FR" sz="1200" b="0" dirty="0" smtClean="0">
                <a:cs typeface="Times New Roman" panose="02020603050405020304" pitchFamily="18" charset="0"/>
              </a:rPr>
              <a:t>Par</a:t>
            </a:r>
            <a:r>
              <a:rPr lang="fr-FR" sz="1200" b="0" baseline="0" dirty="0" smtClean="0">
                <a:cs typeface="Times New Roman" panose="02020603050405020304" pitchFamily="18" charset="0"/>
              </a:rPr>
              <a:t> ailleurs, s</a:t>
            </a:r>
            <a:r>
              <a:rPr lang="fr-FR" sz="1200" b="0" dirty="0" smtClean="0">
                <a:cs typeface="Times New Roman" panose="02020603050405020304" pitchFamily="18" charset="0"/>
              </a:rPr>
              <a:t>i</a:t>
            </a:r>
            <a:r>
              <a:rPr lang="fr-FR" sz="1200" b="0" baseline="0" dirty="0" smtClean="0">
                <a:cs typeface="Times New Roman" panose="02020603050405020304" pitchFamily="18" charset="0"/>
              </a:rPr>
              <a:t> la </a:t>
            </a:r>
            <a:r>
              <a:rPr lang="fr-FR" sz="1200" b="0" baseline="0" dirty="0" smtClean="0">
                <a:cs typeface="Times New Roman" panose="02020603050405020304" pitchFamily="18" charset="0"/>
              </a:rPr>
              <a:t>publication au </a:t>
            </a:r>
            <a:r>
              <a:rPr lang="fr-FR" sz="1200" b="0" baseline="0" dirty="0" smtClean="0">
                <a:cs typeface="Times New Roman" panose="02020603050405020304" pitchFamily="18" charset="0"/>
              </a:rPr>
              <a:t>Journal Officiel des Associations n’est pas obligatoire, elle est cependant conseillée pour que les nouveaux Statuts soient portés à la connaissance des tiers.</a:t>
            </a:r>
            <a:endParaRPr lang="fr-FR" sz="1200" b="1" dirty="0" smtClean="0">
              <a:cs typeface="Times New Roman" panose="02020603050405020304" pitchFamily="18" charset="0"/>
            </a:endParaRPr>
          </a:p>
          <a:p>
            <a:r>
              <a:rPr lang="fr-FR" sz="1200" b="0" i="0" dirty="0" smtClean="0">
                <a:cs typeface="Times New Roman" panose="02020603050405020304" pitchFamily="18" charset="0"/>
              </a:rPr>
              <a:t>**  A vérifier ce qu’il en est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</a:t>
            </a:r>
            <a:r>
              <a:rPr lang="fr-FR" sz="1200" b="0" i="0" dirty="0" smtClean="0">
                <a:cs typeface="Times New Roman" panose="02020603050405020304" pitchFamily="18" charset="0"/>
              </a:rPr>
              <a:t>dans votre département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et uniquement dans le cas où vous avez un</a:t>
            </a:r>
            <a:r>
              <a:rPr lang="fr-FR" sz="1200" b="0" i="0" dirty="0" smtClean="0">
                <a:cs typeface="Times New Roman" panose="02020603050405020304" pitchFamily="18" charset="0"/>
              </a:rPr>
              <a:t> numéro SIRET.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Cette d</a:t>
            </a:r>
            <a:r>
              <a:rPr lang="fr-FR" sz="1200" b="0" i="0" dirty="0" smtClean="0">
                <a:cs typeface="Times New Roman" panose="02020603050405020304" pitchFamily="18" charset="0"/>
              </a:rPr>
              <a:t>émarche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est alors </a:t>
            </a:r>
            <a:r>
              <a:rPr lang="fr-FR" sz="1200" b="0" i="0" dirty="0" smtClean="0">
                <a:cs typeface="Times New Roman" panose="02020603050405020304" pitchFamily="18" charset="0"/>
              </a:rPr>
              <a:t>faite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p</a:t>
            </a:r>
            <a:r>
              <a:rPr lang="fr-FR" sz="1200" b="0" i="0" dirty="0" smtClean="0">
                <a:cs typeface="Times New Roman" panose="02020603050405020304" pitchFamily="18" charset="0"/>
              </a:rPr>
              <a:t>our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 que l’INSEE enregistre la nouvelle dénomination qui ne devrait pas entraîner de modification </a:t>
            </a:r>
            <a:r>
              <a:rPr lang="fr-FR" sz="1200" b="0" i="0" baseline="0" smtClean="0">
                <a:cs typeface="Times New Roman" panose="02020603050405020304" pitchFamily="18" charset="0"/>
              </a:rPr>
              <a:t>de votre </a:t>
            </a:r>
            <a:r>
              <a:rPr lang="fr-FR" sz="1200" b="0" i="0" baseline="0" dirty="0" smtClean="0">
                <a:cs typeface="Times New Roman" panose="02020603050405020304" pitchFamily="18" charset="0"/>
              </a:rPr>
              <a:t>numéro SIRET.</a:t>
            </a:r>
          </a:p>
          <a:p>
            <a:r>
              <a:rPr lang="fr-FR" sz="1200" b="0" i="0" baseline="0" dirty="0" smtClean="0">
                <a:cs typeface="Times New Roman" panose="02020603050405020304" pitchFamily="18" charset="0"/>
              </a:rPr>
              <a:t>***  Si l’OGEC emploie du personnel.</a:t>
            </a:r>
            <a:endParaRPr lang="fr-FR" b="0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 </a:t>
            </a:r>
            <a:r>
              <a:rPr lang="fr-FR" i="1" dirty="0" err="1" smtClean="0"/>
              <a:t>Cf</a:t>
            </a:r>
            <a:r>
              <a:rPr lang="fr-FR" i="1" dirty="0" smtClean="0"/>
              <a:t> : </a:t>
            </a:r>
            <a:r>
              <a:rPr lang="fr-FR" i="0" dirty="0" smtClean="0"/>
              <a:t>Article 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fr-FR" sz="1600" dirty="0" smtClean="0">
                <a:cs typeface="Times New Roman" panose="02020603050405020304" pitchFamily="18" charset="0"/>
              </a:rPr>
              <a:t>*  </a:t>
            </a:r>
            <a:r>
              <a:rPr lang="fr-FR" sz="1200" b="1" dirty="0" smtClean="0">
                <a:cs typeface="Times New Roman" panose="02020603050405020304" pitchFamily="18" charset="0"/>
              </a:rPr>
              <a:t>Il convient de souligner que la procédure pour modifier les statuts doit suivre celle des statuts de 2007</a:t>
            </a:r>
            <a:r>
              <a:rPr lang="fr-FR" sz="1200" b="1" baseline="0" dirty="0" smtClean="0">
                <a:cs typeface="Times New Roman" panose="02020603050405020304" pitchFamily="18" charset="0"/>
              </a:rPr>
              <a:t> </a:t>
            </a:r>
            <a:r>
              <a:rPr lang="fr-FR" sz="1200" baseline="0" dirty="0" smtClean="0">
                <a:cs typeface="Times New Roman" panose="02020603050405020304" pitchFamily="18" charset="0"/>
              </a:rPr>
              <a:t>: les membres y sont dénommés « participants » alors qu’ils seront dénommés « actifs » dans les statuts de 2015</a:t>
            </a:r>
            <a:endParaRPr lang="fr-FR" sz="1200" dirty="0" smtClean="0">
              <a:cs typeface="Times New Roman" panose="02020603050405020304" pitchFamily="18" charset="0"/>
            </a:endParaRPr>
          </a:p>
          <a:p>
            <a:pPr>
              <a:buFont typeface="Arial" charset="0"/>
              <a:buNone/>
            </a:pPr>
            <a:r>
              <a:rPr lang="fr-FR" sz="1200" dirty="0" smtClean="0">
                <a:cs typeface="Times New Roman" panose="02020603050405020304" pitchFamily="18" charset="0"/>
              </a:rPr>
              <a:t>**  s’il y a plusieurs chefs d’établissement, ils sont tous invités à l’AGE</a:t>
            </a: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*  </a:t>
            </a:r>
            <a:r>
              <a:rPr lang="fr-FR" sz="1200" i="1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Cf</a:t>
            </a:r>
            <a:r>
              <a:rPr lang="fr-FR" sz="1200" i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: </a:t>
            </a:r>
            <a:r>
              <a:rPr lang="fr-FR" sz="1200" i="0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Modèle de convocation d’AGE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E0B8DE-5D13-4E48-ABEC-A0D5979B0774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ogec.org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ogec.org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ogec.org/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686800" y="5265738"/>
            <a:ext cx="457200" cy="96837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6" name="Oval 8"/>
          <p:cNvSpPr/>
          <p:nvPr userDrawn="1"/>
        </p:nvSpPr>
        <p:spPr>
          <a:xfrm>
            <a:off x="359532" y="2097914"/>
            <a:ext cx="2801888" cy="165267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baseline="0" dirty="0" smtClean="0"/>
              <a:t>1</a:t>
            </a:r>
            <a:r>
              <a:rPr lang="fr-FR" sz="3600" b="1" baseline="30000" dirty="0" smtClean="0"/>
              <a:t>er</a:t>
            </a:r>
            <a:r>
              <a:rPr lang="fr-FR" sz="3600" b="1" baseline="0" dirty="0" smtClean="0"/>
              <a:t> juin 2013</a:t>
            </a:r>
          </a:p>
        </p:txBody>
      </p:sp>
      <p:sp>
        <p:nvSpPr>
          <p:cNvPr id="7" name="Rectangle 11"/>
          <p:cNvSpPr/>
          <p:nvPr userDrawn="1"/>
        </p:nvSpPr>
        <p:spPr>
          <a:xfrm>
            <a:off x="0" y="-6118"/>
            <a:ext cx="9144000" cy="6921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" name="Image 9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0"/>
            <a:ext cx="1197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>
            <a:normAutofit/>
          </a:bodyPr>
          <a:lstStyle>
            <a:lvl1pPr algn="l" eaLnBrk="1" latinLnBrk="0" hangingPunct="1">
              <a:defRPr kumimoji="0" lang="fr-FR" sz="30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265A9224-A353-4811-B27C-96079E5FD05B}" type="slidenum">
              <a:rPr/>
              <a:pPr>
                <a:defRPr/>
              </a:pPr>
              <a:t>‹N°›</a:t>
            </a:fld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508014" y="743438"/>
            <a:ext cx="8640000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592" y="728712"/>
            <a:ext cx="460647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38481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-tête de sec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8686800" y="5265738"/>
            <a:ext cx="457200" cy="96837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5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/>
              <a:t>  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fr-FR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180E8E3C-1CA2-4E87-9D1C-137DDF95AD14}" type="slidenum">
              <a:rPr/>
              <a:pPr>
                <a:defRPr/>
              </a:pPr>
              <a:t>‹N°›</a:t>
            </a:fld>
            <a:endParaRPr/>
          </a:p>
        </p:txBody>
      </p:sp>
      <p:sp>
        <p:nvSpPr>
          <p:cNvPr id="9" name="Rectangle 11"/>
          <p:cNvSpPr/>
          <p:nvPr userDrawn="1"/>
        </p:nvSpPr>
        <p:spPr>
          <a:xfrm>
            <a:off x="0" y="-6118"/>
            <a:ext cx="9144000" cy="6921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10" name="Image 9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0"/>
            <a:ext cx="1197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508014" y="743438"/>
            <a:ext cx="8640000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592" y="728712"/>
            <a:ext cx="460647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96821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41FC9-BF43-4135-9D25-B7B98F83C83B}" type="datetimeFigureOut">
              <a:rPr lang="fr-FR"/>
              <a:pPr>
                <a:defRPr/>
              </a:pPr>
              <a:t>03/06/2015</a:t>
            </a:fld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0C47B-A51C-4F1B-A7B1-ED840993E019}" type="slidenum">
              <a:rPr/>
              <a:pPr>
                <a:defRPr/>
              </a:pPr>
              <a:t>‹N°›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498474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 userDrawn="1"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7560840" cy="576064"/>
          </a:xfrm>
          <a:noFill/>
        </p:spPr>
        <p:txBody>
          <a:bodyPr rtlCol="0">
            <a:normAutofit/>
          </a:bodyPr>
          <a:lstStyle>
            <a:lvl1pPr>
              <a:lnSpc>
                <a:spcPts val="2500"/>
              </a:lnSpc>
              <a:defRPr lang="fr-FR" sz="360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Arial" pitchFamily="34" charset="0"/>
              </a:defRPr>
            </a:lvl1pPr>
          </a:lstStyle>
          <a:p>
            <a:pPr lvl="0"/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fr-FR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3 février 2012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BE0C-C6DB-4AEF-AAFA-FF7482846978}" type="slidenum">
              <a:rPr/>
              <a:pPr>
                <a:defRPr/>
              </a:pPr>
              <a:t>‹N°›</a:t>
            </a:fld>
            <a:endParaRPr dirty="0"/>
          </a:p>
        </p:txBody>
      </p:sp>
      <p:pic>
        <p:nvPicPr>
          <p:cNvPr id="10" name="Image 9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0"/>
            <a:ext cx="1197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508014" y="743438"/>
            <a:ext cx="8640000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592" y="728712"/>
            <a:ext cx="460647" cy="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496225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lang="fr-FR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2E9364-0FE5-406A-B71B-CB3956888A50}" type="datetimeFigureOut">
              <a:rPr lang="fr-FR"/>
              <a:pPr>
                <a:defRPr/>
              </a:pPr>
              <a:t>03/06/2015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lang="fr-FR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lang="fr-FR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B1C40C-C593-4F2A-AAB5-68C4D037D4B2}" type="slidenum">
              <a:rPr/>
              <a:pPr>
                <a:defRPr/>
              </a:pPr>
              <a:t>‹N°›</a:t>
            </a:fld>
            <a:endParaRPr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fr-FR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fr-F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fr-F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fr-F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r-FR"/>
      </a:defPPr>
      <a:lvl1pPr marL="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0" y="692696"/>
            <a:ext cx="7956376" cy="1800200"/>
          </a:xfrm>
        </p:spPr>
        <p:txBody>
          <a:bodyPr>
            <a:normAutofit/>
          </a:bodyPr>
          <a:lstStyle/>
          <a:p>
            <a:pPr algn="l"/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endParaRPr lang="fr-FR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/>
          <a:lstStyle/>
          <a:p>
            <a:pPr>
              <a:buNone/>
            </a:pPr>
            <a:endParaRPr lang="fr-FR" sz="2800" b="1" dirty="0" smtClean="0"/>
          </a:p>
          <a:p>
            <a:pPr>
              <a:buNone/>
            </a:pPr>
            <a:endParaRPr lang="fr-FR" sz="2800" b="1" dirty="0" smtClean="0"/>
          </a:p>
          <a:p>
            <a:pPr>
              <a:buNone/>
            </a:pPr>
            <a:endParaRPr lang="fr-FR" sz="2800" b="1" dirty="0" smtClean="0"/>
          </a:p>
        </p:txBody>
      </p:sp>
      <p:graphicFrame>
        <p:nvGraphicFramePr>
          <p:cNvPr id="8" name="Diagramme 7"/>
          <p:cNvGraphicFramePr/>
          <p:nvPr/>
        </p:nvGraphicFramePr>
        <p:xfrm>
          <a:off x="827584" y="2492896"/>
          <a:ext cx="7776864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Comment est envoyée la convocation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4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Membres participants * : </a:t>
            </a:r>
            <a:endParaRPr lang="fr-FR" sz="3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4">
              <a:buFont typeface="Wingdings" pitchFamily="2" charset="2"/>
              <a:buChar char="ü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 </a:t>
            </a:r>
            <a:r>
              <a:rPr lang="fr-FR" sz="3200" dirty="0">
                <a:solidFill>
                  <a:schemeClr val="tx1"/>
                </a:solidFill>
                <a:cs typeface="Times New Roman" panose="02020603050405020304" pitchFamily="18" charset="0"/>
              </a:rPr>
              <a:t>courrier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simple </a:t>
            </a:r>
            <a:endParaRPr lang="fr-FR" sz="3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4">
              <a:buFont typeface="Wingdings" pitchFamily="2" charset="2"/>
              <a:buChar char="ü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 courriel avec AR électronique**</a:t>
            </a:r>
            <a:endParaRPr lang="fr-FR" sz="3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fr-FR" sz="2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Membres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droit *:</a:t>
            </a:r>
            <a:endParaRPr lang="fr-FR" sz="3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4">
              <a:buFont typeface="Wingdings" pitchFamily="2" charset="2"/>
              <a:buChar char="ü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par </a:t>
            </a:r>
            <a:r>
              <a:rPr lang="fr-FR" sz="3200" dirty="0">
                <a:solidFill>
                  <a:schemeClr val="tx1"/>
                </a:solidFill>
                <a:cs typeface="Times New Roman" panose="02020603050405020304" pitchFamily="18" charset="0"/>
              </a:rPr>
              <a:t>lettre recommandée avec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accusé </a:t>
            </a:r>
            <a:r>
              <a:rPr lang="fr-FR" sz="3200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réception***</a:t>
            </a:r>
            <a:endParaRPr lang="fr-FR" sz="3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fr-FR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330138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Quel délai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pour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envoyer la convocation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sz="3600" dirty="0" smtClean="0"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fr-FR" sz="3600" b="1" dirty="0" smtClean="0">
                <a:cs typeface="Times New Roman" panose="02020603050405020304" pitchFamily="18" charset="0"/>
              </a:rPr>
              <a:t>Au moins 15 jours </a:t>
            </a:r>
          </a:p>
          <a:p>
            <a:pPr algn="ctr">
              <a:buNone/>
            </a:pPr>
            <a:r>
              <a:rPr lang="fr-FR" sz="3600" b="1" dirty="0" smtClean="0">
                <a:cs typeface="Times New Roman" panose="02020603050405020304" pitchFamily="18" charset="0"/>
              </a:rPr>
              <a:t>avant </a:t>
            </a:r>
            <a:r>
              <a:rPr lang="fr-FR" sz="3600" b="1" dirty="0">
                <a:cs typeface="Times New Roman" panose="02020603050405020304" pitchFamily="18" charset="0"/>
              </a:rPr>
              <a:t>la </a:t>
            </a:r>
            <a:r>
              <a:rPr lang="fr-FR" sz="3600" b="1" dirty="0" smtClean="0">
                <a:cs typeface="Times New Roman" panose="02020603050405020304" pitchFamily="18" charset="0"/>
              </a:rPr>
              <a:t>date de l’AGE*</a:t>
            </a:r>
            <a:endParaRPr lang="fr-FR" sz="3600" b="1" dirty="0"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93392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16632"/>
            <a:ext cx="8496944" cy="57606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Les membres peuvent-ils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se faire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représenter?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Tout membre peut se faire représenter*</a:t>
            </a:r>
          </a:p>
          <a:p>
            <a:pPr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Tout membre présent dispose de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1 mandat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maximum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=&gt; il détient au plus 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 voix :</a:t>
            </a:r>
          </a:p>
          <a:p>
            <a:pPr lvl="3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la </a:t>
            </a:r>
            <a:r>
              <a:rPr lang="fr-FR" sz="3200" dirty="0">
                <a:solidFill>
                  <a:schemeClr val="tx1"/>
                </a:solidFill>
                <a:cs typeface="Times New Roman" panose="02020603050405020304" pitchFamily="18" charset="0"/>
              </a:rPr>
              <a:t>sienne </a:t>
            </a:r>
            <a:endParaRPr lang="fr-FR" sz="32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3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et la voix du membre dont</a:t>
            </a:r>
            <a:r>
              <a:rPr lang="fr-FR" sz="3200" dirty="0" smtClean="0">
                <a:cs typeface="Times New Roman" panose="02020603050405020304" pitchFamily="18" charset="0"/>
              </a:rPr>
              <a:t> </a:t>
            </a:r>
            <a:r>
              <a:rPr lang="fr-FR" sz="3200" dirty="0">
                <a:cs typeface="Times New Roman" panose="02020603050405020304" pitchFamily="18" charset="0"/>
              </a:rPr>
              <a:t>il est </a:t>
            </a:r>
            <a:r>
              <a:rPr lang="fr-FR" sz="3200" dirty="0" smtClean="0">
                <a:cs typeface="Times New Roman" panose="02020603050405020304" pitchFamily="18" charset="0"/>
              </a:rPr>
              <a:t>mandataire**</a:t>
            </a:r>
            <a:endParaRPr lang="fr-FR" sz="32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sz="3600" dirty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898406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Qui préside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l’AGE</a:t>
            </a: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  <a:buNone/>
            </a:pPr>
            <a:endParaRPr lang="fr-FR" sz="3600" dirty="0" smtClean="0"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buNone/>
            </a:pPr>
            <a:endParaRPr lang="fr-FR" sz="3600" dirty="0" smtClean="0">
              <a:ea typeface="Calibr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Le </a:t>
            </a:r>
            <a:r>
              <a:rPr lang="fr-FR" sz="3600" b="1" dirty="0">
                <a:ea typeface="Calibri"/>
                <a:cs typeface="Times New Roman" panose="02020603050405020304" pitchFamily="18" charset="0"/>
              </a:rPr>
              <a:t>président de </a:t>
            </a: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l’OGEC</a:t>
            </a: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*</a:t>
            </a:r>
            <a:endParaRPr lang="fr-FR" sz="3600" dirty="0"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6128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Quel quorum* doit être respecté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cs typeface="Times New Roman" panose="02020603050405020304" pitchFamily="18" charset="0"/>
              </a:rPr>
              <a:t>Le nombre </a:t>
            </a:r>
            <a:r>
              <a:rPr lang="fr-FR" sz="3600" dirty="0">
                <a:cs typeface="Times New Roman" panose="02020603050405020304" pitchFamily="18" charset="0"/>
              </a:rPr>
              <a:t>minimum </a:t>
            </a:r>
            <a:r>
              <a:rPr lang="fr-FR" sz="3600" dirty="0" smtClean="0">
                <a:cs typeface="Times New Roman" panose="02020603050405020304" pitchFamily="18" charset="0"/>
              </a:rPr>
              <a:t>de membres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présents ET représentés **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doit être de :</a:t>
            </a:r>
          </a:p>
          <a:p>
            <a:pPr algn="ctr">
              <a:spcBef>
                <a:spcPts val="0"/>
              </a:spcBef>
              <a:buNone/>
            </a:pPr>
            <a:endParaRPr lang="fr-FR" sz="36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2/3 du nombre total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des membres de l’OGEC</a:t>
            </a:r>
            <a:endParaRPr lang="fr-FR" sz="3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endParaRPr lang="fr-FR" sz="2800" i="1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2586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Si le quorum n’est pas atteint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256584"/>
          </a:xfrm>
        </p:spPr>
        <p:txBody>
          <a:bodyPr/>
          <a:lstStyle/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Une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fr-FR" sz="3600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nde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convocation* est adressée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dans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les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30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jours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qui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suivent la 1</a:t>
            </a:r>
            <a:r>
              <a:rPr lang="fr-FR" sz="3600" baseline="30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ère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AGE**</a:t>
            </a:r>
          </a:p>
          <a:p>
            <a:pPr algn="just">
              <a:spcBef>
                <a:spcPts val="0"/>
              </a:spcBef>
              <a:buNone/>
            </a:pPr>
            <a:endParaRPr lang="fr-FR" sz="8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Elle est envoyée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au moins 8 jours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avant la date de la nouvelle AGE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sur le même ordre du jour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                                                 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8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                                                                      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L’AGE se tient alors valablement, 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quel que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soit le nombre de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membres  </a:t>
            </a:r>
          </a:p>
          <a:p>
            <a:pPr algn="just">
              <a:spcBef>
                <a:spcPts val="0"/>
              </a:spcBef>
              <a:buNone/>
            </a:pPr>
            <a:r>
              <a:rPr lang="fr-FR" sz="3600" b="1" dirty="0" smtClean="0">
                <a:cs typeface="Times New Roman" panose="02020603050405020304" pitchFamily="18" charset="0"/>
              </a:rPr>
              <a:t>(présents et/ou représentés)</a:t>
            </a:r>
            <a:endParaRPr lang="fr-FR" sz="3600" b="1" dirty="0">
              <a:cs typeface="Times New Roman" panose="02020603050405020304" pitchFamily="18" charset="0"/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827584" y="4221088"/>
            <a:ext cx="978408" cy="484632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78868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Qui a le droit de voter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>
              <a:spcBef>
                <a:spcPts val="0"/>
              </a:spcBef>
              <a:spcAft>
                <a:spcPts val="0"/>
              </a:spcAft>
              <a:buNone/>
            </a:pPr>
            <a:endParaRPr lang="fr-FR" sz="3600" dirty="0" smtClean="0">
              <a:solidFill>
                <a:prstClr val="black"/>
              </a:solidFill>
              <a:ea typeface="Calibri"/>
              <a:cs typeface="Times New Roman" panose="02020603050405020304" pitchFamily="18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  <a:buNone/>
            </a:pPr>
            <a:endParaRPr lang="fr-FR" sz="800" dirty="0" smtClean="0">
              <a:solidFill>
                <a:prstClr val="black"/>
              </a:solidFill>
              <a:ea typeface="Calibri"/>
              <a:cs typeface="Times New Roman" panose="02020603050405020304" pitchFamily="18" charset="0"/>
            </a:endParaRPr>
          </a:p>
          <a:p>
            <a:pPr lvl="3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600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Les membres participants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600" b="1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  Les </a:t>
            </a:r>
            <a:r>
              <a:rPr lang="fr-FR" sz="3600" b="1" dirty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membres de </a:t>
            </a:r>
            <a:r>
              <a:rPr lang="fr-FR" sz="3600" b="1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droit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fr-FR" sz="3600" b="1" dirty="0" smtClean="0">
                <a:solidFill>
                  <a:prstClr val="black"/>
                </a:solidFill>
                <a:ea typeface="Calibri"/>
                <a:cs typeface="Times New Roman" panose="02020603050405020304" pitchFamily="18" charset="0"/>
              </a:rPr>
              <a:t>   Les membres d’honneur</a:t>
            </a:r>
            <a:endParaRPr lang="fr-FR" sz="3600" b="1" dirty="0">
              <a:solidFill>
                <a:prstClr val="black"/>
              </a:solidFill>
              <a:ea typeface="Calibri"/>
              <a:cs typeface="Times New Roman" panose="02020603050405020304" pitchFamily="18" charset="0"/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</a:pPr>
            <a:endParaRPr lang="fr-FR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8308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 panose="02020603050405020304" pitchFamily="18" charset="0"/>
              </a:rPr>
              <a:t>Comment se prennent l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 panose="02020603050405020304" pitchFamily="18" charset="0"/>
              </a:rPr>
              <a:t>es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 panose="02020603050405020304" pitchFamily="18" charset="0"/>
              </a:rPr>
              <a:t>décisions 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Bef>
                <a:spcPts val="0"/>
              </a:spcBef>
              <a:buNone/>
            </a:pPr>
            <a:endParaRPr lang="fr-FR" sz="2000" b="1" dirty="0" smtClean="0">
              <a:ea typeface="Calibri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Par vote : 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ea typeface="Calibri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4400" dirty="0" smtClean="0">
                <a:ea typeface="Calibri"/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à </a:t>
            </a:r>
            <a:r>
              <a:rPr lang="fr-FR" sz="3600" dirty="0">
                <a:ea typeface="Calibri"/>
                <a:cs typeface="Times New Roman" panose="02020603050405020304" pitchFamily="18" charset="0"/>
              </a:rPr>
              <a:t>main levée </a:t>
            </a:r>
            <a:endParaRPr lang="fr-FR" sz="3600" dirty="0" smtClean="0">
              <a:ea typeface="Calibri"/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None/>
            </a:pPr>
            <a:endParaRPr lang="fr-FR" sz="2000" dirty="0" smtClean="0">
              <a:ea typeface="Calibri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          ou 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ea typeface="Calibri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4400" dirty="0" smtClean="0">
                <a:ea typeface="Calibri"/>
                <a:cs typeface="Times New Roman" panose="02020603050405020304" pitchFamily="18" charset="0"/>
              </a:rPr>
              <a:t>  </a:t>
            </a: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à bulletin </a:t>
            </a:r>
            <a:r>
              <a:rPr lang="fr-FR" sz="3600" dirty="0">
                <a:ea typeface="Calibri"/>
                <a:cs typeface="Times New Roman" panose="02020603050405020304" pitchFamily="18" charset="0"/>
              </a:rPr>
              <a:t>secret sur la demande d’un </a:t>
            </a: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membre </a:t>
            </a:r>
            <a:r>
              <a:rPr lang="fr-FR" sz="3600" dirty="0" smtClean="0">
                <a:solidFill>
                  <a:schemeClr val="tx1"/>
                </a:solidFill>
                <a:ea typeface="Calibri"/>
                <a:cs typeface="Times New Roman" panose="02020603050405020304" pitchFamily="18" charset="0"/>
              </a:rPr>
              <a:t>présent ou représenté</a:t>
            </a:r>
            <a:endParaRPr lang="fr-FR" sz="3600" dirty="0">
              <a:solidFill>
                <a:schemeClr val="tx1"/>
              </a:solidFill>
              <a:ea typeface="Calibri"/>
              <a:cs typeface="Times New Roman" panose="02020603050405020304" pitchFamily="18" charset="0"/>
            </a:endParaRP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0792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Quelle est la majorité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requise *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fr-FR" sz="800" dirty="0" smtClean="0"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  Les </a:t>
            </a:r>
            <a:r>
              <a:rPr lang="fr-FR" sz="3600" dirty="0">
                <a:ea typeface="Calibri"/>
                <a:cs typeface="Times New Roman" panose="02020603050405020304" pitchFamily="18" charset="0"/>
              </a:rPr>
              <a:t>décisions sont prises à la </a:t>
            </a:r>
            <a:r>
              <a:rPr lang="fr-FR" sz="3600" b="1" dirty="0">
                <a:ea typeface="Calibri"/>
                <a:cs typeface="Times New Roman" panose="02020603050405020304" pitchFamily="18" charset="0"/>
              </a:rPr>
              <a:t>majorité des ¾ des membres présents </a:t>
            </a: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ET représentés**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fr-FR" sz="3600" dirty="0" smtClean="0">
                <a:ea typeface="Calibri"/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La </a:t>
            </a:r>
            <a:r>
              <a:rPr lang="fr-FR" sz="3600" b="1" dirty="0">
                <a:ea typeface="Calibri"/>
                <a:cs typeface="Times New Roman" panose="02020603050405020304" pitchFamily="18" charset="0"/>
              </a:rPr>
              <a:t>voix de la </a:t>
            </a: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tutelle*** doit figurer dans </a:t>
            </a:r>
            <a:r>
              <a:rPr lang="fr-FR" sz="3600" b="1" dirty="0">
                <a:ea typeface="Calibri"/>
                <a:cs typeface="Times New Roman" panose="02020603050405020304" pitchFamily="18" charset="0"/>
              </a:rPr>
              <a:t>la </a:t>
            </a:r>
            <a:r>
              <a:rPr lang="fr-FR" sz="3600" b="1" dirty="0" smtClean="0">
                <a:ea typeface="Calibri"/>
                <a:cs typeface="Times New Roman" panose="02020603050405020304" pitchFamily="18" charset="0"/>
              </a:rPr>
              <a:t>majorité</a:t>
            </a:r>
            <a:endParaRPr lang="fr-FR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232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Procès-verbal de l’AGE*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Il est obligatoire de rédiger un procès-verbal (PV) comportant les modifications apportées aux statuts de l’OGEC</a:t>
            </a:r>
          </a:p>
          <a:p>
            <a:pPr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Les nouveaux statuts de l’OGEC sont annexés au procès-verbal </a:t>
            </a:r>
          </a:p>
          <a:p>
            <a:pPr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Ce procès-verbal est :</a:t>
            </a:r>
          </a:p>
          <a:p>
            <a:pPr lvl="2"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cs typeface="Times New Roman" panose="02020603050405020304" pitchFamily="18" charset="0"/>
              </a:rPr>
              <a:t>conservé avec les autres PV et   </a:t>
            </a:r>
          </a:p>
          <a:p>
            <a:pPr lvl="2"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cs typeface="Times New Roman" panose="02020603050405020304" pitchFamily="18" charset="0"/>
              </a:rPr>
              <a:t>inscrit dans le registre spécial de l’OGEC</a:t>
            </a:r>
          </a:p>
          <a:p>
            <a:pPr marL="0" indent="0">
              <a:buNone/>
            </a:pPr>
            <a:endParaRPr lang="fr-F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Schéma de la procédure à suivre</a:t>
            </a:r>
            <a:endParaRPr lang="fr-FR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algn="ctr">
              <a:buNone/>
            </a:pPr>
            <a:r>
              <a:rPr lang="fr-FR" sz="3600" b="1" dirty="0" smtClean="0"/>
              <a:t>CA</a:t>
            </a:r>
            <a:r>
              <a:rPr lang="fr-FR" sz="4400" b="1" dirty="0" smtClean="0"/>
              <a:t> : </a:t>
            </a:r>
            <a:r>
              <a:rPr lang="fr-FR" b="1" dirty="0" smtClean="0"/>
              <a:t>Travail préparatoire</a:t>
            </a:r>
          </a:p>
          <a:p>
            <a:pPr algn="ctr">
              <a:buNone/>
            </a:pP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fr-FR" sz="3600" b="1" dirty="0" smtClean="0"/>
              <a:t>UDOGEC ou UROGEC </a:t>
            </a:r>
            <a:r>
              <a:rPr lang="fr-FR" b="1" dirty="0" smtClean="0"/>
              <a:t>: Avis conforme</a:t>
            </a:r>
          </a:p>
          <a:p>
            <a:pPr algn="ctr">
              <a:buNone/>
            </a:pP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fr-FR" sz="3600" b="1" dirty="0" smtClean="0"/>
              <a:t>AG Extraordinaire </a:t>
            </a:r>
            <a:r>
              <a:rPr lang="fr-FR" b="1" dirty="0" smtClean="0"/>
              <a:t>: Vote</a:t>
            </a:r>
          </a:p>
          <a:p>
            <a:pPr algn="ctr">
              <a:buNone/>
            </a:pP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fr-FR" sz="3600" b="1" dirty="0" smtClean="0"/>
              <a:t>P</a:t>
            </a:r>
            <a:r>
              <a:rPr lang="fr-FR" sz="3600" b="1" cap="all" dirty="0" smtClean="0"/>
              <a:t>réfecture</a:t>
            </a:r>
            <a:r>
              <a:rPr lang="fr-FR" b="1" dirty="0" smtClean="0"/>
              <a:t> : Dépôt Déclaration simplifiée</a:t>
            </a:r>
            <a:endParaRPr lang="fr-FR" b="1" dirty="0"/>
          </a:p>
        </p:txBody>
      </p:sp>
      <p:sp>
        <p:nvSpPr>
          <p:cNvPr id="13" name="Flèche vers le bas 12"/>
          <p:cNvSpPr/>
          <p:nvPr/>
        </p:nvSpPr>
        <p:spPr>
          <a:xfrm>
            <a:off x="4355976" y="198884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>
            <a:off x="4355976" y="3284984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4355976" y="450912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96552" y="116632"/>
            <a:ext cx="8712968" cy="576064"/>
          </a:xfrm>
        </p:spPr>
        <p:txBody>
          <a:bodyPr>
            <a:noAutofit/>
          </a:bodyPr>
          <a:lstStyle/>
          <a:p>
            <a:r>
              <a:rPr lang="fr-FR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Que contient le registre spécial de l’OGEC ?</a:t>
            </a:r>
            <a:endParaRPr lang="fr-FR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Le procès-verbal de l’AG qui a créé l’OGEC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La composition des CA élus par les AGO et celle des bureaux élus par les CA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</a:t>
            </a:r>
            <a:r>
              <a:rPr lang="fr-FR" sz="3600" b="1" dirty="0" smtClean="0">
                <a:cs typeface="Times New Roman" panose="02020603050405020304" pitchFamily="18" charset="0"/>
              </a:rPr>
              <a:t>Les modifications de statuts</a:t>
            </a:r>
          </a:p>
          <a:p>
            <a:pPr>
              <a:spcBef>
                <a:spcPts val="0"/>
              </a:spcBef>
              <a:buNone/>
            </a:pPr>
            <a:endParaRPr lang="fr-FR" sz="2000" b="1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Les changements de siège social</a:t>
            </a:r>
            <a:endParaRPr lang="fr-FR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1847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Les résolutions adoptées par l’AGE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pPr>
              <a:buNone/>
            </a:pPr>
            <a:endParaRPr lang="fr-FR" sz="8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Elles sont inscrites dans le PV d’AGE*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Elles sont paraphées et signées par le président et le secrétaire de l’AGE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Elles sont transcrites sur le registre spécial de l’OGEC</a:t>
            </a:r>
          </a:p>
          <a:p>
            <a:pPr>
              <a:spcBef>
                <a:spcPts val="0"/>
              </a:spcBef>
              <a:buNone/>
            </a:pPr>
            <a:endParaRPr lang="fr-FR" sz="2000" dirty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Les </a:t>
            </a:r>
            <a:r>
              <a:rPr lang="fr-FR" sz="3600" dirty="0">
                <a:cs typeface="Times New Roman" panose="02020603050405020304" pitchFamily="18" charset="0"/>
              </a:rPr>
              <a:t>nouveaux statuts de l’OGEC </a:t>
            </a:r>
            <a:r>
              <a:rPr lang="fr-FR" sz="3600" dirty="0" smtClean="0">
                <a:cs typeface="Times New Roman" panose="02020603050405020304" pitchFamily="18" charset="0"/>
              </a:rPr>
              <a:t>leur sont annexés</a:t>
            </a:r>
          </a:p>
          <a:p>
            <a:pPr marL="0" indent="0">
              <a:buNone/>
            </a:pPr>
            <a:endParaRPr lang="fr-FR" sz="3600" i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7235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52536" y="116632"/>
            <a:ext cx="8856984" cy="576064"/>
          </a:xfrm>
        </p:spPr>
        <p:txBody>
          <a:bodyPr>
            <a:noAutofit/>
          </a:bodyPr>
          <a:lstStyle/>
          <a:p>
            <a:r>
              <a:rPr lang="fr-FR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A qui transmettre les </a:t>
            </a:r>
            <a:r>
              <a:rPr lang="fr-FR" sz="3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nouveaux </a:t>
            </a:r>
            <a:r>
              <a:rPr lang="fr-FR" sz="3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statuts ?</a:t>
            </a:r>
            <a:endParaRPr lang="fr-FR" sz="3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cs typeface="Times New Roman" panose="02020603050405020304" pitchFamily="18" charset="0"/>
              </a:rPr>
              <a:t>à l’UDOGEC ou l’UROGEC</a:t>
            </a:r>
          </a:p>
          <a:p>
            <a:pPr>
              <a:spcBef>
                <a:spcPts val="0"/>
              </a:spcBef>
              <a:buNone/>
            </a:pPr>
            <a:endParaRPr lang="fr-FR" sz="1400" b="1" dirty="0" smtClean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cs typeface="Times New Roman" panose="02020603050405020304" pitchFamily="18" charset="0"/>
              </a:rPr>
              <a:t>  à la tutelle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endParaRPr lang="fr-FR" sz="1400" b="1" dirty="0" smtClean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cs typeface="Times New Roman" panose="02020603050405020304" pitchFamily="18" charset="0"/>
              </a:rPr>
              <a:t>  à </a:t>
            </a:r>
            <a:r>
              <a:rPr lang="fr-FR" sz="3600" b="1" dirty="0">
                <a:cs typeface="Times New Roman" panose="02020603050405020304" pitchFamily="18" charset="0"/>
              </a:rPr>
              <a:t>la </a:t>
            </a:r>
            <a:r>
              <a:rPr lang="fr-FR" sz="3600" b="1" dirty="0" smtClean="0">
                <a:cs typeface="Times New Roman" panose="02020603050405020304" pitchFamily="18" charset="0"/>
              </a:rPr>
              <a:t>Préfecture*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endParaRPr lang="fr-FR" sz="1400" b="1" dirty="0" smtClean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cs typeface="Times New Roman" panose="02020603050405020304" pitchFamily="18" charset="0"/>
              </a:rPr>
              <a:t>  éventuellement : au Centre de Formalités des Entreprises** 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endParaRPr lang="fr-FR" sz="1400" b="1" dirty="0" smtClean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cs typeface="Times New Roman" panose="02020603050405020304" pitchFamily="18" charset="0"/>
              </a:rPr>
              <a:t>  et/ou à l’URSSAF***</a:t>
            </a:r>
            <a:endParaRPr lang="fr-FR" sz="3600" b="1" dirty="0"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2836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La déclaration simplifiée en préfecture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3600" dirty="0" smtClean="0">
                <a:cs typeface="Times New Roman" panose="02020603050405020304" pitchFamily="18" charset="0"/>
              </a:rPr>
              <a:t>Possibilité de déclarer directement </a:t>
            </a:r>
          </a:p>
          <a:p>
            <a:pPr algn="ctr">
              <a:buNone/>
            </a:pPr>
            <a:r>
              <a:rPr lang="fr-FR" sz="3600" dirty="0" smtClean="0">
                <a:cs typeface="Times New Roman" panose="02020603050405020304" pitchFamily="18" charset="0"/>
              </a:rPr>
              <a:t>les modifications des statuts </a:t>
            </a:r>
          </a:p>
          <a:p>
            <a:pPr algn="ctr">
              <a:buNone/>
            </a:pPr>
            <a:r>
              <a:rPr lang="fr-FR" sz="3600" dirty="0" smtClean="0">
                <a:cs typeface="Times New Roman" panose="02020603050405020304" pitchFamily="18" charset="0"/>
              </a:rPr>
              <a:t>sur le site </a:t>
            </a:r>
            <a:r>
              <a:rPr lang="fr-FR" sz="3600" b="1" i="1" dirty="0" smtClean="0">
                <a:cs typeface="Times New Roman" panose="02020603050405020304" pitchFamily="18" charset="0"/>
              </a:rPr>
              <a:t>service-public.fr </a:t>
            </a:r>
            <a:r>
              <a:rPr lang="fr-FR" sz="3600" dirty="0" smtClean="0">
                <a:cs typeface="Times New Roman" panose="02020603050405020304" pitchFamily="18" charset="0"/>
              </a:rPr>
              <a:t>:</a:t>
            </a:r>
          </a:p>
          <a:p>
            <a:pPr algn="ctr"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cliquer sur la rubrique « association » </a:t>
            </a:r>
          </a:p>
          <a:p>
            <a:pPr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créer son espace personnel</a:t>
            </a:r>
            <a:endParaRPr lang="fr-FR" sz="3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244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Quels organes de l’OGEC sont compétents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endParaRPr lang="fr-FR" sz="800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endParaRPr lang="fr-FR" sz="2000" b="1" cap="all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b="1" cap="all" dirty="0" smtClean="0">
                <a:cs typeface="Times New Roman" panose="02020603050405020304" pitchFamily="18" charset="0"/>
              </a:rPr>
              <a:t>Préalablement</a:t>
            </a:r>
          </a:p>
          <a:p>
            <a:pPr algn="ctr">
              <a:spcBef>
                <a:spcPts val="0"/>
              </a:spcBef>
              <a:buNone/>
            </a:pPr>
            <a:endParaRPr lang="fr-FR" sz="2000" b="1" cap="all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endParaRPr lang="fr-FR" sz="800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Le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conseil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d’administration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(CA)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l’OGEC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met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à l’ordre du jour </a:t>
            </a:r>
            <a:endParaRPr lang="fr-FR" sz="36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l’examen des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nouveaux statuts pour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se </a:t>
            </a:r>
            <a:r>
              <a:rPr lang="fr-FR" sz="3200" dirty="0">
                <a:solidFill>
                  <a:schemeClr val="tx1"/>
                </a:solidFill>
                <a:cs typeface="Times New Roman" panose="02020603050405020304" pitchFamily="18" charset="0"/>
              </a:rPr>
              <a:t>les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approprier 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 </a:t>
            </a:r>
            <a:r>
              <a:rPr lang="fr-FR" sz="32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et, éventuellement, proposer des amendements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0055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Quels organes de l’OGEC sont compétents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PUIS</a:t>
            </a:r>
          </a:p>
          <a:p>
            <a:pPr algn="ctr">
              <a:spcBef>
                <a:spcPts val="0"/>
              </a:spcBef>
              <a:buNone/>
            </a:pPr>
            <a:endParaRPr lang="fr-FR" sz="20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Si le CA a apporté des modifications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aux statuts-type,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elles sont adressées à l’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UDOGEC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(ou l’UROGEC) </a:t>
            </a:r>
          </a:p>
          <a:p>
            <a:pPr algn="ctr">
              <a:spcBef>
                <a:spcPts val="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pour avis conforme</a:t>
            </a:r>
            <a:endParaRPr lang="fr-FR" sz="3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0055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Quels organes de l’OGEC sont compétents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600"/>
              </a:spcBef>
              <a:buNone/>
            </a:pPr>
            <a:r>
              <a:rPr lang="fr-FR" sz="3600" b="1" dirty="0" smtClean="0">
                <a:cs typeface="Times New Roman" panose="02020603050405020304" pitchFamily="18" charset="0"/>
              </a:rPr>
              <a:t>ENFIN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buNone/>
            </a:pPr>
            <a:endParaRPr lang="fr-FR" sz="2000" b="1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None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L’assemblée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générale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extraordinaire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(AGE) est seule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compétente </a:t>
            </a:r>
            <a:endParaRPr lang="fr-FR" sz="36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pour modifier et adopter </a:t>
            </a:r>
          </a:p>
          <a:p>
            <a:pPr algn="ctr">
              <a:spcBef>
                <a:spcPts val="600"/>
              </a:spcBef>
              <a:buNone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les </a:t>
            </a:r>
            <a:r>
              <a:rPr lang="fr-FR" sz="3600" dirty="0">
                <a:solidFill>
                  <a:schemeClr val="tx1"/>
                </a:solidFill>
                <a:cs typeface="Times New Roman" panose="02020603050405020304" pitchFamily="18" charset="0"/>
              </a:rPr>
              <a:t>statuts de </a:t>
            </a: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l’OGEC</a:t>
            </a:r>
            <a:endParaRPr lang="fr-FR" sz="3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0055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Qui </a:t>
            </a:r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peut convoquer l’AGE * ? 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Le président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Tout administrateur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de l’OGEC mandaté à cet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effet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  Deux des trois membres </a:t>
            </a:r>
            <a:r>
              <a:rPr lang="fr-FR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de </a:t>
            </a:r>
            <a:r>
              <a:rPr lang="fr-FR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droit</a:t>
            </a:r>
            <a:endParaRPr lang="fr-FR" sz="3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731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Times New Roman" panose="02020603050405020304" pitchFamily="18" charset="0"/>
              </a:rPr>
              <a:t>Qui est invité à l’AGE ?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040560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dirty="0" smtClean="0">
                <a:cs typeface="Times New Roman" panose="02020603050405020304" pitchFamily="18" charset="0"/>
              </a:rPr>
              <a:t>  </a:t>
            </a:r>
            <a:r>
              <a:rPr lang="fr-FR" b="1" dirty="0" smtClean="0">
                <a:cs typeface="Times New Roman" panose="02020603050405020304" pitchFamily="18" charset="0"/>
              </a:rPr>
              <a:t>Les </a:t>
            </a:r>
            <a:r>
              <a:rPr lang="fr-FR" b="1" dirty="0">
                <a:cs typeface="Times New Roman" panose="02020603050405020304" pitchFamily="18" charset="0"/>
              </a:rPr>
              <a:t>membres </a:t>
            </a:r>
            <a:r>
              <a:rPr lang="fr-FR" b="1" dirty="0" smtClean="0">
                <a:cs typeface="Times New Roman" panose="02020603050405020304" pitchFamily="18" charset="0"/>
              </a:rPr>
              <a:t>participants*: 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les administrateurs 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ü"/>
            </a:pPr>
            <a:r>
              <a:rPr lang="fr-FR" sz="3200" dirty="0" smtClean="0">
                <a:cs typeface="Times New Roman" panose="02020603050405020304" pitchFamily="18" charset="0"/>
              </a:rPr>
              <a:t>    l’ensemble des membres de l’OGEC</a:t>
            </a:r>
          </a:p>
          <a:p>
            <a:pPr lvl="2"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dirty="0" smtClean="0">
                <a:cs typeface="Times New Roman" panose="02020603050405020304" pitchFamily="18" charset="0"/>
              </a:rPr>
              <a:t>  </a:t>
            </a:r>
            <a:r>
              <a:rPr lang="fr-FR" b="1" dirty="0" smtClean="0">
                <a:cs typeface="Times New Roman" panose="02020603050405020304" pitchFamily="18" charset="0"/>
              </a:rPr>
              <a:t>Les </a:t>
            </a:r>
            <a:r>
              <a:rPr lang="fr-FR" b="1" dirty="0">
                <a:cs typeface="Times New Roman" panose="02020603050405020304" pitchFamily="18" charset="0"/>
              </a:rPr>
              <a:t>membres de droit :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>
                <a:cs typeface="Times New Roman" panose="02020603050405020304" pitchFamily="18" charset="0"/>
              </a:rPr>
              <a:t> </a:t>
            </a: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cs typeface="Times New Roman" panose="02020603050405020304" pitchFamily="18" charset="0"/>
              </a:rPr>
              <a:t>le </a:t>
            </a:r>
            <a:r>
              <a:rPr lang="fr-FR" sz="3200" dirty="0">
                <a:cs typeface="Times New Roman" panose="02020603050405020304" pitchFamily="18" charset="0"/>
              </a:rPr>
              <a:t>représentant de la </a:t>
            </a:r>
            <a:r>
              <a:rPr lang="fr-FR" sz="3200" dirty="0" smtClean="0">
                <a:cs typeface="Times New Roman" panose="02020603050405020304" pitchFamily="18" charset="0"/>
              </a:rPr>
              <a:t>tutelle </a:t>
            </a:r>
          </a:p>
          <a:p>
            <a:pPr lvl="2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le </a:t>
            </a:r>
            <a:r>
              <a:rPr lang="fr-FR" sz="3200" dirty="0">
                <a:cs typeface="Times New Roman" panose="02020603050405020304" pitchFamily="18" charset="0"/>
              </a:rPr>
              <a:t>président </a:t>
            </a:r>
            <a:r>
              <a:rPr lang="fr-FR" sz="3200" dirty="0" smtClean="0">
                <a:cs typeface="Times New Roman" panose="02020603050405020304" pitchFamily="18" charset="0"/>
              </a:rPr>
              <a:t>d’UDO/UROGEC</a:t>
            </a:r>
            <a:endParaRPr lang="fr-FR" sz="3200" dirty="0">
              <a:cs typeface="Times New Roman" panose="02020603050405020304" pitchFamily="18" charset="0"/>
            </a:endParaRPr>
          </a:p>
          <a:p>
            <a:pPr lvl="2">
              <a:spcBef>
                <a:spcPts val="0"/>
              </a:spcBef>
              <a:buFont typeface="Wingdings" pitchFamily="2" charset="2"/>
              <a:buChar char="ü"/>
            </a:pPr>
            <a:r>
              <a:rPr lang="fr-FR" sz="3200" dirty="0"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cs typeface="Times New Roman" panose="02020603050405020304" pitchFamily="18" charset="0"/>
              </a:rPr>
              <a:t>   le </a:t>
            </a:r>
            <a:r>
              <a:rPr lang="fr-FR" sz="3200" dirty="0">
                <a:cs typeface="Times New Roman" panose="02020603050405020304" pitchFamily="18" charset="0"/>
              </a:rPr>
              <a:t>président de </a:t>
            </a:r>
            <a:r>
              <a:rPr lang="fr-FR" sz="3200" dirty="0" smtClean="0">
                <a:cs typeface="Times New Roman" panose="02020603050405020304" pitchFamily="18" charset="0"/>
              </a:rPr>
              <a:t>l’APEL</a:t>
            </a:r>
          </a:p>
          <a:p>
            <a:pPr lvl="2">
              <a:spcBef>
                <a:spcPts val="0"/>
              </a:spcBef>
              <a:buNone/>
            </a:pPr>
            <a:endParaRPr lang="fr-FR" sz="2000" dirty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dirty="0" smtClean="0">
                <a:cs typeface="Times New Roman" panose="02020603050405020304" pitchFamily="18" charset="0"/>
              </a:rPr>
              <a:t>  </a:t>
            </a:r>
            <a:r>
              <a:rPr lang="fr-FR" b="1" dirty="0" smtClean="0">
                <a:cs typeface="Times New Roman" panose="02020603050405020304" pitchFamily="18" charset="0"/>
              </a:rPr>
              <a:t>Le </a:t>
            </a:r>
            <a:r>
              <a:rPr lang="fr-FR" b="1" dirty="0">
                <a:cs typeface="Times New Roman" panose="02020603050405020304" pitchFamily="18" charset="0"/>
              </a:rPr>
              <a:t>chef </a:t>
            </a:r>
            <a:r>
              <a:rPr lang="fr-FR" b="1" dirty="0" smtClean="0">
                <a:cs typeface="Times New Roman" panose="02020603050405020304" pitchFamily="18" charset="0"/>
              </a:rPr>
              <a:t>d’établissement</a:t>
            </a:r>
            <a:r>
              <a:rPr lang="fr-FR" dirty="0" smtClean="0">
                <a:cs typeface="Times New Roman" panose="02020603050405020304" pitchFamily="18" charset="0"/>
              </a:rPr>
              <a:t>**</a:t>
            </a:r>
            <a:endParaRPr lang="fr-F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9411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Qui n’est pas invité à l’AGE?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cs typeface="Times New Roman" panose="02020603050405020304" pitchFamily="18" charset="0"/>
              </a:rPr>
              <a:t>Les représentants :</a:t>
            </a:r>
            <a:endParaRPr lang="fr-FR" sz="3600" b="1" dirty="0">
              <a:cs typeface="Times New Roman" panose="02020603050405020304" pitchFamily="18" charset="0"/>
            </a:endParaRPr>
          </a:p>
          <a:p>
            <a:pPr lvl="4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de la commune </a:t>
            </a:r>
            <a:endParaRPr lang="fr-FR" sz="3200" dirty="0">
              <a:cs typeface="Times New Roman" panose="02020603050405020304" pitchFamily="18" charset="0"/>
            </a:endParaRPr>
          </a:p>
          <a:p>
            <a:pPr lvl="4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>
                <a:cs typeface="Times New Roman" panose="02020603050405020304" pitchFamily="18" charset="0"/>
              </a:rPr>
              <a:t> </a:t>
            </a: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200" dirty="0" smtClean="0">
                <a:cs typeface="Times New Roman" panose="02020603050405020304" pitchFamily="18" charset="0"/>
              </a:rPr>
              <a:t>du conseil départemental</a:t>
            </a:r>
            <a:endParaRPr lang="fr-FR" sz="3200" dirty="0">
              <a:cs typeface="Times New Roman" panose="02020603050405020304" pitchFamily="18" charset="0"/>
            </a:endParaRPr>
          </a:p>
          <a:p>
            <a:pPr lvl="4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du </a:t>
            </a:r>
            <a:r>
              <a:rPr lang="fr-FR" sz="3200" dirty="0">
                <a:cs typeface="Times New Roman" panose="02020603050405020304" pitchFamily="18" charset="0"/>
              </a:rPr>
              <a:t>conseil régional</a:t>
            </a: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cs typeface="Times New Roman" panose="02020603050405020304" pitchFamily="18" charset="0"/>
              </a:rPr>
              <a:t>Les </a:t>
            </a:r>
            <a:r>
              <a:rPr lang="fr-FR" sz="3600" b="1" dirty="0">
                <a:cs typeface="Times New Roman" panose="02020603050405020304" pitchFamily="18" charset="0"/>
              </a:rPr>
              <a:t>personnels </a:t>
            </a:r>
            <a:r>
              <a:rPr lang="fr-FR" sz="3600" b="1" dirty="0" smtClean="0">
                <a:cs typeface="Times New Roman" panose="02020603050405020304" pitchFamily="18" charset="0"/>
              </a:rPr>
              <a:t>:</a:t>
            </a:r>
          </a:p>
          <a:p>
            <a:pPr lvl="4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enseignants </a:t>
            </a:r>
          </a:p>
          <a:p>
            <a:pPr lvl="4">
              <a:spcBef>
                <a:spcPts val="0"/>
              </a:spcBef>
              <a:buFont typeface="Wingdings" pitchFamily="2" charset="2"/>
              <a:buChar char="ü"/>
            </a:pPr>
            <a:r>
              <a:rPr lang="fr-FR" sz="3600" dirty="0" smtClean="0">
                <a:cs typeface="Times New Roman" panose="02020603050405020304" pitchFamily="18" charset="0"/>
              </a:rPr>
              <a:t>   </a:t>
            </a:r>
            <a:r>
              <a:rPr lang="fr-FR" sz="3200" dirty="0" smtClean="0">
                <a:cs typeface="Times New Roman" panose="02020603050405020304" pitchFamily="18" charset="0"/>
              </a:rPr>
              <a:t>non enseignants</a:t>
            </a:r>
            <a:endParaRPr lang="fr-FR" sz="3200" dirty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fr-FR" sz="2000" dirty="0" smtClean="0"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fr-FR" sz="3600" dirty="0" smtClean="0">
                <a:cs typeface="Times New Roman" panose="02020603050405020304" pitchFamily="18" charset="0"/>
              </a:rPr>
              <a:t>  </a:t>
            </a:r>
            <a:r>
              <a:rPr lang="fr-FR" sz="3600" b="1" dirty="0" smtClean="0">
                <a:cs typeface="Times New Roman" panose="02020603050405020304" pitchFamily="18" charset="0"/>
              </a:rPr>
              <a:t>Les </a:t>
            </a:r>
            <a:r>
              <a:rPr lang="fr-FR" sz="3600" b="1" smtClean="0">
                <a:cs typeface="Times New Roman" panose="02020603050405020304" pitchFamily="18" charset="0"/>
              </a:rPr>
              <a:t>parents d’élèves</a:t>
            </a:r>
            <a:endParaRPr lang="fr-FR" sz="3600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38985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contient la convocation ? *</a:t>
            </a:r>
            <a:endParaRPr lang="fr-F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pPr>
              <a:buNone/>
            </a:pPr>
            <a:endParaRPr lang="fr-FR" sz="800" dirty="0" smtClean="0"/>
          </a:p>
          <a:p>
            <a:pPr>
              <a:buNone/>
            </a:pPr>
            <a:endParaRPr lang="fr-FR" sz="2000" dirty="0" smtClean="0"/>
          </a:p>
          <a:p>
            <a:pPr>
              <a:buFont typeface="Wingdings" pitchFamily="2" charset="2"/>
              <a:buChar char="Ø"/>
            </a:pPr>
            <a:r>
              <a:rPr lang="fr-FR" sz="3600" b="1" dirty="0" smtClean="0"/>
              <a:t>  L’ordre du jour</a:t>
            </a:r>
          </a:p>
          <a:p>
            <a:pPr>
              <a:buFont typeface="Wingdings" pitchFamily="2" charset="2"/>
              <a:buChar char="Ø"/>
            </a:pPr>
            <a:r>
              <a:rPr lang="fr-FR" sz="3600" b="1" dirty="0" smtClean="0"/>
              <a:t>  Les projets de délibérations soumis au vote</a:t>
            </a:r>
          </a:p>
          <a:p>
            <a:pPr>
              <a:buFont typeface="Wingdings" pitchFamily="2" charset="2"/>
              <a:buChar char="Ø"/>
            </a:pPr>
            <a:r>
              <a:rPr lang="fr-FR" sz="3600" b="1" dirty="0" smtClean="0"/>
              <a:t>  Le lieu de réunion</a:t>
            </a:r>
          </a:p>
          <a:p>
            <a:pPr>
              <a:buFont typeface="Wingdings" pitchFamily="2" charset="2"/>
              <a:buChar char="Ø"/>
            </a:pPr>
            <a:r>
              <a:rPr lang="fr-FR" sz="3600" b="1" dirty="0" smtClean="0"/>
              <a:t>  Le jour et l’heure de réunion</a:t>
            </a:r>
          </a:p>
          <a:p>
            <a:pPr>
              <a:buNone/>
            </a:pPr>
            <a:endParaRPr lang="fr-F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roducingPowerPoint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FNOGEC</Template>
  <TotalTime>0</TotalTime>
  <Words>1311</Words>
  <Application>Microsoft Office PowerPoint</Application>
  <PresentationFormat>Affichage à l'écran (4:3)</PresentationFormat>
  <Paragraphs>223</Paragraphs>
  <Slides>23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IntroducingPowerPoint2010</vt:lpstr>
      <vt:lpstr>   </vt:lpstr>
      <vt:lpstr>Schéma de la procédure à suivre</vt:lpstr>
      <vt:lpstr>Quels organes de l’OGEC sont compétents ?</vt:lpstr>
      <vt:lpstr>Quels organes de l’OGEC sont compétents ?</vt:lpstr>
      <vt:lpstr>Quels organes de l’OGEC sont compétents ?</vt:lpstr>
      <vt:lpstr>Qui peut convoquer l’AGE * ? </vt:lpstr>
      <vt:lpstr>Qui est invité à l’AGE ?</vt:lpstr>
      <vt:lpstr>Qui n’est pas invité à l’AGE?</vt:lpstr>
      <vt:lpstr>Que contient la convocation ? *</vt:lpstr>
      <vt:lpstr>Comment est envoyée la convocation ?</vt:lpstr>
      <vt:lpstr>Quel délai pour envoyer la convocation ?</vt:lpstr>
      <vt:lpstr>Les membres peuvent-ils se faire représenter?</vt:lpstr>
      <vt:lpstr>Qui préside l’AGE ?</vt:lpstr>
      <vt:lpstr>Quel quorum* doit être respecté ?</vt:lpstr>
      <vt:lpstr>Si le quorum n’est pas atteint ?</vt:lpstr>
      <vt:lpstr>Qui a le droit de voter ?</vt:lpstr>
      <vt:lpstr>Comment se prennent les décisions ?</vt:lpstr>
      <vt:lpstr>Quelle est la majorité requise * ?</vt:lpstr>
      <vt:lpstr>Procès-verbal de l’AGE*</vt:lpstr>
      <vt:lpstr>  Que contient le registre spécial de l’OGEC ?</vt:lpstr>
      <vt:lpstr>Les résolutions adoptées par l’AGE</vt:lpstr>
      <vt:lpstr> A qui transmettre les nouveaux statuts ?</vt:lpstr>
      <vt:lpstr>La déclaration simplifiée en préfecture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PRESIDENT D’OGEC</dc:title>
  <dc:creator/>
  <cp:lastModifiedBy/>
  <cp:revision>3</cp:revision>
  <dcterms:created xsi:type="dcterms:W3CDTF">2011-02-10T12:55:31Z</dcterms:created>
  <dcterms:modified xsi:type="dcterms:W3CDTF">2015-06-03T08:39:59Z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TC016745519991</vt:lpwstr>
  </property>
</Properties>
</file>