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89" r:id="rId6"/>
    <p:sldMasterId id="2147483699" r:id="rId7"/>
    <p:sldMasterId id="2147483711" r:id="rId8"/>
    <p:sldMasterId id="2147483735" r:id="rId9"/>
    <p:sldMasterId id="2147483741" r:id="rId10"/>
  </p:sldMasterIdLst>
  <p:notesMasterIdLst>
    <p:notesMasterId r:id="rId125"/>
  </p:notesMasterIdLst>
  <p:sldIdLst>
    <p:sldId id="327" r:id="rId11"/>
    <p:sldId id="520" r:id="rId12"/>
    <p:sldId id="522" r:id="rId13"/>
    <p:sldId id="847" r:id="rId14"/>
    <p:sldId id="353" r:id="rId15"/>
    <p:sldId id="928" r:id="rId16"/>
    <p:sldId id="526" r:id="rId17"/>
    <p:sldId id="842" r:id="rId18"/>
    <p:sldId id="545" r:id="rId19"/>
    <p:sldId id="840" r:id="rId20"/>
    <p:sldId id="750" r:id="rId21"/>
    <p:sldId id="464" r:id="rId22"/>
    <p:sldId id="465" r:id="rId23"/>
    <p:sldId id="467" r:id="rId24"/>
    <p:sldId id="480" r:id="rId25"/>
    <p:sldId id="527" r:id="rId26"/>
    <p:sldId id="833" r:id="rId27"/>
    <p:sldId id="769" r:id="rId28"/>
    <p:sldId id="841" r:id="rId29"/>
    <p:sldId id="495" r:id="rId30"/>
    <p:sldId id="835" r:id="rId31"/>
    <p:sldId id="821" r:id="rId32"/>
    <p:sldId id="500" r:id="rId33"/>
    <p:sldId id="497" r:id="rId34"/>
    <p:sldId id="499" r:id="rId35"/>
    <p:sldId id="822" r:id="rId36"/>
    <p:sldId id="415" r:id="rId37"/>
    <p:sldId id="843" r:id="rId38"/>
    <p:sldId id="476" r:id="rId39"/>
    <p:sldId id="458" r:id="rId40"/>
    <p:sldId id="825" r:id="rId41"/>
    <p:sldId id="817" r:id="rId42"/>
    <p:sldId id="826" r:id="rId43"/>
    <p:sldId id="486" r:id="rId44"/>
    <p:sldId id="487" r:id="rId45"/>
    <p:sldId id="490" r:id="rId46"/>
    <p:sldId id="488" r:id="rId47"/>
    <p:sldId id="489" r:id="rId48"/>
    <p:sldId id="491" r:id="rId49"/>
    <p:sldId id="455" r:id="rId50"/>
    <p:sldId id="828" r:id="rId51"/>
    <p:sldId id="451" r:id="rId52"/>
    <p:sldId id="453" r:id="rId53"/>
    <p:sldId id="528" r:id="rId54"/>
    <p:sldId id="265" r:id="rId55"/>
    <p:sldId id="266" r:id="rId56"/>
    <p:sldId id="267" r:id="rId57"/>
    <p:sldId id="844" r:id="rId58"/>
    <p:sldId id="270" r:id="rId59"/>
    <p:sldId id="275" r:id="rId60"/>
    <p:sldId id="845" r:id="rId61"/>
    <p:sldId id="278" r:id="rId62"/>
    <p:sldId id="276" r:id="rId63"/>
    <p:sldId id="272" r:id="rId64"/>
    <p:sldId id="846" r:id="rId65"/>
    <p:sldId id="529" r:id="rId66"/>
    <p:sldId id="700" r:id="rId67"/>
    <p:sldId id="719" r:id="rId68"/>
    <p:sldId id="701" r:id="rId69"/>
    <p:sldId id="715" r:id="rId70"/>
    <p:sldId id="705" r:id="rId71"/>
    <p:sldId id="718" r:id="rId72"/>
    <p:sldId id="707" r:id="rId73"/>
    <p:sldId id="714" r:id="rId74"/>
    <p:sldId id="530" r:id="rId75"/>
    <p:sldId id="568" r:id="rId76"/>
    <p:sldId id="569" r:id="rId77"/>
    <p:sldId id="571" r:id="rId78"/>
    <p:sldId id="403" r:id="rId79"/>
    <p:sldId id="578" r:id="rId80"/>
    <p:sldId id="584" r:id="rId81"/>
    <p:sldId id="586" r:id="rId82"/>
    <p:sldId id="587" r:id="rId83"/>
    <p:sldId id="580" r:id="rId84"/>
    <p:sldId id="591" r:id="rId85"/>
    <p:sldId id="592" r:id="rId86"/>
    <p:sldId id="932" r:id="rId87"/>
    <p:sldId id="521" r:id="rId88"/>
    <p:sldId id="933" r:id="rId89"/>
    <p:sldId id="523" r:id="rId90"/>
    <p:sldId id="699" r:id="rId91"/>
    <p:sldId id="524" r:id="rId92"/>
    <p:sldId id="256" r:id="rId93"/>
    <p:sldId id="317" r:id="rId94"/>
    <p:sldId id="319" r:id="rId95"/>
    <p:sldId id="283" r:id="rId96"/>
    <p:sldId id="848" r:id="rId97"/>
    <p:sldId id="286" r:id="rId98"/>
    <p:sldId id="290" r:id="rId99"/>
    <p:sldId id="344" r:id="rId100"/>
    <p:sldId id="337" r:id="rId101"/>
    <p:sldId id="339" r:id="rId102"/>
    <p:sldId id="341" r:id="rId103"/>
    <p:sldId id="298" r:id="rId104"/>
    <p:sldId id="931" r:id="rId105"/>
    <p:sldId id="930" r:id="rId106"/>
    <p:sldId id="849" r:id="rId107"/>
    <p:sldId id="905" r:id="rId108"/>
    <p:sldId id="925" r:id="rId109"/>
    <p:sldId id="911" r:id="rId110"/>
    <p:sldId id="912" r:id="rId111"/>
    <p:sldId id="913" r:id="rId112"/>
    <p:sldId id="927" r:id="rId113"/>
    <p:sldId id="926" r:id="rId114"/>
    <p:sldId id="916" r:id="rId115"/>
    <p:sldId id="917" r:id="rId116"/>
    <p:sldId id="918" r:id="rId117"/>
    <p:sldId id="919" r:id="rId118"/>
    <p:sldId id="922" r:id="rId119"/>
    <p:sldId id="923" r:id="rId120"/>
    <p:sldId id="924" r:id="rId121"/>
    <p:sldId id="920" r:id="rId122"/>
    <p:sldId id="921" r:id="rId123"/>
    <p:sldId id="372" r:id="rId1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B1AB"/>
    <a:srgbClr val="128076"/>
    <a:srgbClr val="020E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7116"/>
  </p:normalViewPr>
  <p:slideViewPr>
    <p:cSldViewPr snapToGrid="0" snapToObjects="1">
      <p:cViewPr varScale="1">
        <p:scale>
          <a:sx n="93" d="100"/>
          <a:sy n="93" d="100"/>
        </p:scale>
        <p:origin x="20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tableStyles" Target="tableStyle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'Graphes Enseig ADM'!$H$49</c:f>
              <c:strCache>
                <c:ptCount val="1"/>
                <c:pt idx="0">
                  <c:v>Total Cot PP PS Avt Fusion AA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numRef>
              <c:f>'Graphes Enseig ADM'!$E$50:$E$60</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Enseig ADM'!$H$50:$H$60</c:f>
              <c:numCache>
                <c:formatCode>_("€"* #,##0.00_);_("€"* \(#,##0.00\);_("€"* "-"??_);_(@_)</c:formatCode>
                <c:ptCount val="8"/>
                <c:pt idx="0">
                  <c:v>5588.32</c:v>
                </c:pt>
                <c:pt idx="1">
                  <c:v>5712.42</c:v>
                </c:pt>
                <c:pt idx="2">
                  <c:v>5811.25</c:v>
                </c:pt>
                <c:pt idx="3">
                  <c:v>5836.35</c:v>
                </c:pt>
                <c:pt idx="4">
                  <c:v>5862.45</c:v>
                </c:pt>
                <c:pt idx="5">
                  <c:v>5888.5499999999993</c:v>
                </c:pt>
                <c:pt idx="6">
                  <c:v>5919.2</c:v>
                </c:pt>
                <c:pt idx="7">
                  <c:v>6150.8</c:v>
                </c:pt>
              </c:numCache>
            </c:numRef>
          </c:val>
          <c:extLst>
            <c:ext xmlns:c16="http://schemas.microsoft.com/office/drawing/2014/chart" uri="{C3380CC4-5D6E-409C-BE32-E72D297353CC}">
              <c16:uniqueId val="{00000000-EDF1-4D18-BE35-EA338093E644}"/>
            </c:ext>
          </c:extLst>
        </c:ser>
        <c:ser>
          <c:idx val="1"/>
          <c:order val="1"/>
          <c:tx>
            <c:strRef>
              <c:f>'Graphes Enseig ADM'!$K$49</c:f>
              <c:strCache>
                <c:ptCount val="1"/>
                <c:pt idx="0">
                  <c:v>Total Cot PP PS Après Fusion AA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numRef>
              <c:f>'Graphes Enseig ADM'!$E$50:$E$60</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Enseig ADM'!$K$50:$K$60</c:f>
              <c:numCache>
                <c:formatCode>General</c:formatCode>
                <c:ptCount val="8"/>
                <c:pt idx="0">
                  <c:v>4700.6000000000004</c:v>
                </c:pt>
                <c:pt idx="1">
                  <c:v>4824.3</c:v>
                </c:pt>
                <c:pt idx="2">
                  <c:v>5120.1100000000006</c:v>
                </c:pt>
                <c:pt idx="3">
                  <c:v>5367.1100000000006</c:v>
                </c:pt>
                <c:pt idx="4">
                  <c:v>5614.1100000000006</c:v>
                </c:pt>
                <c:pt idx="5">
                  <c:v>5861.11</c:v>
                </c:pt>
                <c:pt idx="6">
                  <c:v>6108.1100000000006</c:v>
                </c:pt>
                <c:pt idx="7">
                  <c:v>6355.1100000000006</c:v>
                </c:pt>
              </c:numCache>
            </c:numRef>
          </c:val>
          <c:extLst>
            <c:ext xmlns:c16="http://schemas.microsoft.com/office/drawing/2014/chart" uri="{C3380CC4-5D6E-409C-BE32-E72D297353CC}">
              <c16:uniqueId val="{00000001-EDF1-4D18-BE35-EA338093E644}"/>
            </c:ext>
          </c:extLst>
        </c:ser>
        <c:dLbls>
          <c:showLegendKey val="0"/>
          <c:showVal val="1"/>
          <c:showCatName val="0"/>
          <c:showSerName val="0"/>
          <c:showPercent val="0"/>
          <c:showBubbleSize val="0"/>
        </c:dLbls>
        <c:gapWidth val="219"/>
        <c:axId val="259960656"/>
        <c:axId val="259961216"/>
      </c:barChart>
      <c:lineChart>
        <c:grouping val="standard"/>
        <c:varyColors val="0"/>
        <c:ser>
          <c:idx val="2"/>
          <c:order val="2"/>
          <c:tx>
            <c:strRef>
              <c:f>'Graphes Enseig ADM'!$L$49</c:f>
              <c:strCache>
                <c:ptCount val="1"/>
                <c:pt idx="0">
                  <c:v>Impact Employeur en %</c:v>
                </c:pt>
              </c:strCache>
            </c:strRef>
          </c:tx>
          <c:spPr>
            <a:ln w="34925" cap="rnd">
              <a:solidFill>
                <a:schemeClr val="accent3"/>
              </a:solidFill>
              <a:round/>
            </a:ln>
            <a:effectLst>
              <a:outerShdw blurRad="57150" dist="19050" dir="5400000" algn="ctr" rotWithShape="0">
                <a:srgbClr val="000000">
                  <a:alpha val="63000"/>
                </a:srgbClr>
              </a:outerShdw>
            </a:effectLst>
          </c:spPr>
          <c:marker>
            <c:symbol val="triangle"/>
            <c:size val="1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c:spPr>
          </c:marker>
          <c:dLbls>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'Graphes Enseig ADM'!$E$50:$E$72</c:f>
              <c:numCache>
                <c:formatCode>General</c:formatCode>
                <c:ptCount val="20"/>
                <c:pt idx="0">
                  <c:v>38000</c:v>
                </c:pt>
                <c:pt idx="1">
                  <c:v>39000</c:v>
                </c:pt>
                <c:pt idx="2">
                  <c:v>40000</c:v>
                </c:pt>
                <c:pt idx="3">
                  <c:v>41000</c:v>
                </c:pt>
                <c:pt idx="4">
                  <c:v>42000</c:v>
                </c:pt>
                <c:pt idx="5">
                  <c:v>43000</c:v>
                </c:pt>
                <c:pt idx="6">
                  <c:v>44000</c:v>
                </c:pt>
                <c:pt idx="7">
                  <c:v>45000</c:v>
                </c:pt>
              </c:numCache>
            </c:numRef>
          </c:cat>
          <c:val>
            <c:numRef>
              <c:f>'Graphes Enseig ADM'!$L$50:$L$60</c:f>
              <c:numCache>
                <c:formatCode>0.00%</c:formatCode>
                <c:ptCount val="8"/>
                <c:pt idx="0">
                  <c:v>-0.16423872458958091</c:v>
                </c:pt>
                <c:pt idx="1">
                  <c:v>-0.16078697421981003</c:v>
                </c:pt>
                <c:pt idx="2">
                  <c:v>-0.12424527495082532</c:v>
                </c:pt>
                <c:pt idx="3">
                  <c:v>-8.6051778649395713E-2</c:v>
                </c:pt>
                <c:pt idx="4">
                  <c:v>-4.8194132839034523E-2</c:v>
                </c:pt>
                <c:pt idx="5">
                  <c:v>-1.0667927012474068E-2</c:v>
                </c:pt>
                <c:pt idx="6">
                  <c:v>2.5723841643459974E-2</c:v>
                </c:pt>
                <c:pt idx="7">
                  <c:v>2.6116721967917127E-2</c:v>
                </c:pt>
              </c:numCache>
            </c:numRef>
          </c:val>
          <c:smooth val="0"/>
          <c:extLst>
            <c:ext xmlns:c16="http://schemas.microsoft.com/office/drawing/2014/chart" uri="{C3380CC4-5D6E-409C-BE32-E72D297353CC}">
              <c16:uniqueId val="{00000002-EDF1-4D18-BE35-EA338093E644}"/>
            </c:ext>
          </c:extLst>
        </c:ser>
        <c:ser>
          <c:idx val="3"/>
          <c:order val="3"/>
          <c:tx>
            <c:strRef>
              <c:f>'Graphes Enseig ADM'!$M$49</c:f>
              <c:strCache>
                <c:ptCount val="1"/>
                <c:pt idx="0">
                  <c:v>Impact Salarié en %</c:v>
                </c:pt>
              </c:strCache>
            </c:strRef>
          </c:tx>
          <c:spPr>
            <a:ln w="34925" cap="rnd">
              <a:solidFill>
                <a:schemeClr val="accent4"/>
              </a:solidFill>
              <a:round/>
            </a:ln>
            <a:effectLst>
              <a:outerShdw blurRad="57150" dist="19050" dir="5400000" algn="ctr" rotWithShape="0">
                <a:srgbClr val="000000">
                  <a:alpha val="63000"/>
                </a:srgbClr>
              </a:outerShdw>
            </a:effectLst>
          </c:spPr>
          <c:marker>
            <c:symbol val="diamond"/>
            <c:size val="1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a:outerShdw blurRad="57150" dist="19050" dir="5400000" algn="ctr" rotWithShape="0">
                  <a:srgbClr val="000000">
                    <a:alpha val="63000"/>
                  </a:srgbClr>
                </a:outerShdw>
              </a:effectLst>
            </c:spPr>
          </c:marker>
          <c:dLbls>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'Graphes Enseig ADM'!$E$50:$E$72</c:f>
              <c:numCache>
                <c:formatCode>General</c:formatCode>
                <c:ptCount val="20"/>
                <c:pt idx="0">
                  <c:v>38000</c:v>
                </c:pt>
                <c:pt idx="1">
                  <c:v>39000</c:v>
                </c:pt>
                <c:pt idx="2">
                  <c:v>40000</c:v>
                </c:pt>
                <c:pt idx="3">
                  <c:v>41000</c:v>
                </c:pt>
                <c:pt idx="4">
                  <c:v>42000</c:v>
                </c:pt>
                <c:pt idx="5">
                  <c:v>43000</c:v>
                </c:pt>
                <c:pt idx="6">
                  <c:v>44000</c:v>
                </c:pt>
                <c:pt idx="7">
                  <c:v>45000</c:v>
                </c:pt>
              </c:numCache>
            </c:numRef>
          </c:cat>
          <c:val>
            <c:numRef>
              <c:f>'Graphes Enseig ADM'!$M$50:$M$60</c:f>
              <c:numCache>
                <c:formatCode>0.00%</c:formatCode>
                <c:ptCount val="8"/>
                <c:pt idx="0">
                  <c:v>-0.15064235766040865</c:v>
                </c:pt>
                <c:pt idx="1">
                  <c:v>-0.14737149068158328</c:v>
                </c:pt>
                <c:pt idx="2">
                  <c:v>-0.11083856122604022</c:v>
                </c:pt>
                <c:pt idx="3">
                  <c:v>-7.1788973967633549E-2</c:v>
                </c:pt>
                <c:pt idx="4">
                  <c:v>-3.3476368988951573E-2</c:v>
                </c:pt>
                <c:pt idx="5">
                  <c:v>4.490203387361457E-3</c:v>
                </c:pt>
                <c:pt idx="6">
                  <c:v>4.1342567927543955E-2</c:v>
                </c:pt>
                <c:pt idx="7">
                  <c:v>4.405308055314841E-2</c:v>
                </c:pt>
              </c:numCache>
            </c:numRef>
          </c:val>
          <c:smooth val="0"/>
          <c:extLst>
            <c:ext xmlns:c16="http://schemas.microsoft.com/office/drawing/2014/chart" uri="{C3380CC4-5D6E-409C-BE32-E72D297353CC}">
              <c16:uniqueId val="{00000003-EDF1-4D18-BE35-EA338093E644}"/>
            </c:ext>
          </c:extLst>
        </c:ser>
        <c:dLbls>
          <c:showLegendKey val="0"/>
          <c:showVal val="1"/>
          <c:showCatName val="0"/>
          <c:showSerName val="0"/>
          <c:showPercent val="0"/>
          <c:showBubbleSize val="0"/>
        </c:dLbls>
        <c:marker val="1"/>
        <c:smooth val="0"/>
        <c:axId val="259962336"/>
        <c:axId val="259961776"/>
      </c:lineChart>
      <c:catAx>
        <c:axId val="25996065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fr-FR" b="1"/>
                  <a:t>Salaires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9961216"/>
        <c:crosses val="autoZero"/>
        <c:auto val="1"/>
        <c:lblAlgn val="ctr"/>
        <c:lblOffset val="100"/>
        <c:noMultiLvlLbl val="0"/>
      </c:catAx>
      <c:valAx>
        <c:axId val="25996121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cross"/>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9960656"/>
        <c:crosses val="autoZero"/>
        <c:crossBetween val="between"/>
      </c:valAx>
      <c:valAx>
        <c:axId val="259961776"/>
        <c:scaling>
          <c:orientation val="minMax"/>
        </c:scaling>
        <c:delete val="0"/>
        <c:axPos val="r"/>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Evolution en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in"/>
        <c:minorTickMark val="cross"/>
        <c:tickLblPos val="nextTo"/>
        <c:spPr>
          <a:noFill/>
          <a:ln>
            <a:solidFill>
              <a:srgbClr val="FFC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9962336"/>
        <c:crosses val="max"/>
        <c:crossBetween val="between"/>
        <c:majorUnit val="2.5000000000000005E-2"/>
      </c:valAx>
      <c:catAx>
        <c:axId val="259962336"/>
        <c:scaling>
          <c:orientation val="minMax"/>
        </c:scaling>
        <c:delete val="1"/>
        <c:axPos val="b"/>
        <c:numFmt formatCode="General" sourceLinked="1"/>
        <c:majorTickMark val="none"/>
        <c:minorTickMark val="none"/>
        <c:tickLblPos val="nextTo"/>
        <c:crossAx val="2599617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'Graphes Enseig ADM'!$F$9</c:f>
              <c:strCache>
                <c:ptCount val="1"/>
                <c:pt idx="0">
                  <c:v>Pts convertis avant fusion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'Graphes Enseig ADM'!$E$10:$E$17</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Enseig ADM'!$F$10:$F$20</c:f>
              <c:numCache>
                <c:formatCode>General</c:formatCode>
                <c:ptCount val="8"/>
                <c:pt idx="0">
                  <c:v>223.53</c:v>
                </c:pt>
                <c:pt idx="1">
                  <c:v>228.31</c:v>
                </c:pt>
                <c:pt idx="2">
                  <c:v>231.82</c:v>
                </c:pt>
                <c:pt idx="3">
                  <c:v>231.82</c:v>
                </c:pt>
                <c:pt idx="4">
                  <c:v>231.82</c:v>
                </c:pt>
                <c:pt idx="5">
                  <c:v>231.82</c:v>
                </c:pt>
                <c:pt idx="6">
                  <c:v>232.04</c:v>
                </c:pt>
                <c:pt idx="7">
                  <c:v>241.87</c:v>
                </c:pt>
              </c:numCache>
            </c:numRef>
          </c:val>
          <c:extLst>
            <c:ext xmlns:c16="http://schemas.microsoft.com/office/drawing/2014/chart" uri="{C3380CC4-5D6E-409C-BE32-E72D297353CC}">
              <c16:uniqueId val="{00000000-F77C-458D-AC58-2CC0F38DDAF9}"/>
            </c:ext>
          </c:extLst>
        </c:ser>
        <c:ser>
          <c:idx val="1"/>
          <c:order val="1"/>
          <c:tx>
            <c:strRef>
              <c:f>'Graphes Enseig ADM'!$G$9</c:f>
              <c:strCache>
                <c:ptCount val="1"/>
                <c:pt idx="0">
                  <c:v>Pts convertis après fusion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'Graphes Enseig ADM'!$E$10:$E$17</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Enseig ADM'!$G$10:$G$20</c:f>
              <c:numCache>
                <c:formatCode>General</c:formatCode>
                <c:ptCount val="8"/>
                <c:pt idx="0">
                  <c:v>181.79</c:v>
                </c:pt>
                <c:pt idx="1">
                  <c:v>186.57</c:v>
                </c:pt>
                <c:pt idx="2">
                  <c:v>192.8</c:v>
                </c:pt>
                <c:pt idx="3">
                  <c:v>202.97</c:v>
                </c:pt>
                <c:pt idx="4">
                  <c:v>213.14</c:v>
                </c:pt>
                <c:pt idx="5">
                  <c:v>223.3</c:v>
                </c:pt>
                <c:pt idx="6">
                  <c:v>233.47</c:v>
                </c:pt>
                <c:pt idx="7">
                  <c:v>243.63</c:v>
                </c:pt>
              </c:numCache>
            </c:numRef>
          </c:val>
          <c:extLst>
            <c:ext xmlns:c16="http://schemas.microsoft.com/office/drawing/2014/chart" uri="{C3380CC4-5D6E-409C-BE32-E72D297353CC}">
              <c16:uniqueId val="{00000001-F77C-458D-AC58-2CC0F38DDAF9}"/>
            </c:ext>
          </c:extLst>
        </c:ser>
        <c:dLbls>
          <c:showLegendKey val="0"/>
          <c:showVal val="0"/>
          <c:showCatName val="0"/>
          <c:showSerName val="0"/>
          <c:showPercent val="0"/>
          <c:showBubbleSize val="0"/>
        </c:dLbls>
        <c:gapWidth val="150"/>
        <c:axId val="255770288"/>
        <c:axId val="255770848"/>
      </c:barChart>
      <c:lineChart>
        <c:grouping val="standard"/>
        <c:varyColors val="0"/>
        <c:ser>
          <c:idx val="2"/>
          <c:order val="2"/>
          <c:tx>
            <c:strRef>
              <c:f>'Graphes Enseig ADM'!$H$9</c:f>
              <c:strCache>
                <c:ptCount val="1"/>
                <c:pt idx="0">
                  <c:v>Impact Pts convertis en %</c:v>
                </c:pt>
              </c:strCache>
            </c:strRef>
          </c:tx>
          <c:spPr>
            <a:ln w="19050" cap="rnd">
              <a:solidFill>
                <a:schemeClr val="accent3"/>
              </a:solidFill>
              <a:round/>
            </a:ln>
            <a:effectLst>
              <a:outerShdw blurRad="57150" dist="19050" dir="5400000" algn="ctr" rotWithShape="0">
                <a:srgbClr val="000000">
                  <a:alpha val="63000"/>
                </a:srgbClr>
              </a:outerShdw>
            </a:effectLst>
          </c:spPr>
          <c:marker>
            <c:symbol val="triangle"/>
            <c:size val="1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flat" cmpd="sng">
                <a:solidFill>
                  <a:schemeClr val="accent3"/>
                </a:solidFill>
                <a:round/>
              </a:ln>
              <a:effectLst>
                <a:outerShdw blurRad="57150" dist="19050" dir="5400000" algn="ctr" rotWithShape="0">
                  <a:srgbClr val="000000">
                    <a:alpha val="63000"/>
                  </a:srgbClr>
                </a:outerShdw>
              </a:effectLst>
            </c:spPr>
          </c:marker>
          <c:dLbls>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'Graphes Enseig ADM'!$E$10:$E$17</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Enseig ADM'!$H$10:$H$20</c:f>
              <c:numCache>
                <c:formatCode>0.00%</c:formatCode>
                <c:ptCount val="8"/>
                <c:pt idx="0">
                  <c:v>-0.18673108754976964</c:v>
                </c:pt>
                <c:pt idx="1">
                  <c:v>-0.18282160220752489</c:v>
                </c:pt>
                <c:pt idx="2">
                  <c:v>-0.16832024846863938</c:v>
                </c:pt>
                <c:pt idx="3">
                  <c:v>-0.12445000431369163</c:v>
                </c:pt>
                <c:pt idx="4">
                  <c:v>-8.0579760158743879E-2</c:v>
                </c:pt>
                <c:pt idx="5">
                  <c:v>-3.6752652920369173E-2</c:v>
                </c:pt>
                <c:pt idx="6">
                  <c:v>6.162730563695944E-3</c:v>
                </c:pt>
                <c:pt idx="7">
                  <c:v>7.2766362095340095E-3</c:v>
                </c:pt>
              </c:numCache>
            </c:numRef>
          </c:val>
          <c:smooth val="0"/>
          <c:extLst>
            <c:ext xmlns:c16="http://schemas.microsoft.com/office/drawing/2014/chart" uri="{C3380CC4-5D6E-409C-BE32-E72D297353CC}">
              <c16:uniqueId val="{00000002-F77C-458D-AC58-2CC0F38DDAF9}"/>
            </c:ext>
          </c:extLst>
        </c:ser>
        <c:dLbls>
          <c:showLegendKey val="0"/>
          <c:showVal val="0"/>
          <c:showCatName val="0"/>
          <c:showSerName val="0"/>
          <c:showPercent val="0"/>
          <c:showBubbleSize val="0"/>
        </c:dLbls>
        <c:marker val="1"/>
        <c:smooth val="0"/>
        <c:axId val="255771968"/>
        <c:axId val="255771408"/>
      </c:lineChart>
      <c:catAx>
        <c:axId val="25577028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fr-FR" b="1"/>
                  <a:t>Salaires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5770848"/>
        <c:crosses val="autoZero"/>
        <c:auto val="1"/>
        <c:lblAlgn val="ctr"/>
        <c:lblOffset val="100"/>
        <c:noMultiLvlLbl val="0"/>
      </c:catAx>
      <c:valAx>
        <c:axId val="255770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Nombre de points de retraite convertis RFAA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cross"/>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5770288"/>
        <c:crosses val="autoZero"/>
        <c:crossBetween val="between"/>
        <c:majorUnit val="30"/>
      </c:valAx>
      <c:valAx>
        <c:axId val="255771408"/>
        <c:scaling>
          <c:orientation val="minMax"/>
        </c:scaling>
        <c:delete val="0"/>
        <c:axPos val="r"/>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Evolution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cross"/>
        <c:minorTickMark val="cross"/>
        <c:tickLblPos val="nextTo"/>
        <c:spPr>
          <a:noFill/>
          <a:ln>
            <a:solidFill>
              <a:schemeClr val="accent3"/>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5771968"/>
        <c:crosses val="max"/>
        <c:crossBetween val="between"/>
      </c:valAx>
      <c:catAx>
        <c:axId val="255771968"/>
        <c:scaling>
          <c:orientation val="minMax"/>
        </c:scaling>
        <c:delete val="1"/>
        <c:axPos val="b"/>
        <c:numFmt formatCode="General" sourceLinked="1"/>
        <c:majorTickMark val="none"/>
        <c:minorTickMark val="none"/>
        <c:tickLblPos val="nextTo"/>
        <c:crossAx val="2557714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'Graphes URCREP'!$H$49</c:f>
              <c:strCache>
                <c:ptCount val="1"/>
                <c:pt idx="0">
                  <c:v>Total Cot PP PS Avt Fusion AA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numRef>
              <c:f>'Graphes URCREP'!$E$50:$E$60</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URCREP'!$H$50:$H$60</c:f>
              <c:numCache>
                <c:formatCode>_("€"* #,##0.00_);_("€"* \(#,##0.00\);_("€"* "-"??_);_(@_)</c:formatCode>
                <c:ptCount val="8"/>
                <c:pt idx="0">
                  <c:v>5094.32</c:v>
                </c:pt>
                <c:pt idx="1">
                  <c:v>5205.42</c:v>
                </c:pt>
                <c:pt idx="2">
                  <c:v>5289.9</c:v>
                </c:pt>
                <c:pt idx="3">
                  <c:v>5301.7</c:v>
                </c:pt>
                <c:pt idx="4">
                  <c:v>5313.5</c:v>
                </c:pt>
                <c:pt idx="5">
                  <c:v>5325.3</c:v>
                </c:pt>
                <c:pt idx="6">
                  <c:v>5341.65</c:v>
                </c:pt>
                <c:pt idx="7">
                  <c:v>5558.95</c:v>
                </c:pt>
              </c:numCache>
            </c:numRef>
          </c:val>
          <c:extLst>
            <c:ext xmlns:c16="http://schemas.microsoft.com/office/drawing/2014/chart" uri="{C3380CC4-5D6E-409C-BE32-E72D297353CC}">
              <c16:uniqueId val="{00000000-4F5B-48FD-BC8A-10221E65922A}"/>
            </c:ext>
          </c:extLst>
        </c:ser>
        <c:ser>
          <c:idx val="1"/>
          <c:order val="1"/>
          <c:tx>
            <c:strRef>
              <c:f>'Graphes URCREP'!$K$49</c:f>
              <c:strCache>
                <c:ptCount val="1"/>
                <c:pt idx="0">
                  <c:v>Total Cot PP PS Après Fusion AA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numRef>
              <c:f>'Graphes URCREP'!$E$50:$E$60</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URCREP'!$K$50:$K$60</c:f>
              <c:numCache>
                <c:formatCode>General</c:formatCode>
                <c:ptCount val="8"/>
                <c:pt idx="0">
                  <c:v>4700.6000000000004</c:v>
                </c:pt>
                <c:pt idx="1">
                  <c:v>4824.3</c:v>
                </c:pt>
                <c:pt idx="2">
                  <c:v>5120.1100000000006</c:v>
                </c:pt>
                <c:pt idx="3">
                  <c:v>5367.1100000000006</c:v>
                </c:pt>
                <c:pt idx="4">
                  <c:v>5614.1100000000006</c:v>
                </c:pt>
                <c:pt idx="5">
                  <c:v>5861.11</c:v>
                </c:pt>
                <c:pt idx="6">
                  <c:v>6108.1100000000006</c:v>
                </c:pt>
                <c:pt idx="7">
                  <c:v>6355.1100000000006</c:v>
                </c:pt>
              </c:numCache>
            </c:numRef>
          </c:val>
          <c:extLst>
            <c:ext xmlns:c16="http://schemas.microsoft.com/office/drawing/2014/chart" uri="{C3380CC4-5D6E-409C-BE32-E72D297353CC}">
              <c16:uniqueId val="{00000001-4F5B-48FD-BC8A-10221E65922A}"/>
            </c:ext>
          </c:extLst>
        </c:ser>
        <c:dLbls>
          <c:showLegendKey val="0"/>
          <c:showVal val="1"/>
          <c:showCatName val="0"/>
          <c:showSerName val="0"/>
          <c:showPercent val="0"/>
          <c:showBubbleSize val="0"/>
        </c:dLbls>
        <c:gapWidth val="219"/>
        <c:axId val="258920048"/>
        <c:axId val="258920608"/>
      </c:barChart>
      <c:lineChart>
        <c:grouping val="standard"/>
        <c:varyColors val="0"/>
        <c:ser>
          <c:idx val="2"/>
          <c:order val="2"/>
          <c:tx>
            <c:strRef>
              <c:f>'Graphes URCREP'!$L$49</c:f>
              <c:strCache>
                <c:ptCount val="1"/>
                <c:pt idx="0">
                  <c:v>Impact Employeur en %</c:v>
                </c:pt>
              </c:strCache>
            </c:strRef>
          </c:tx>
          <c:spPr>
            <a:ln w="34925" cap="rnd">
              <a:solidFill>
                <a:schemeClr val="accent3"/>
              </a:solidFill>
              <a:round/>
            </a:ln>
            <a:effectLst>
              <a:outerShdw blurRad="57150" dist="19050" dir="5400000" algn="ctr" rotWithShape="0">
                <a:srgbClr val="000000">
                  <a:alpha val="63000"/>
                </a:srgbClr>
              </a:outerShdw>
            </a:effectLst>
          </c:spPr>
          <c:marker>
            <c:symbol val="triangle"/>
            <c:size val="1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c:spPr>
          </c:marker>
          <c:dLbls>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'Graphes URCREP'!$E$50:$E$72</c:f>
              <c:numCache>
                <c:formatCode>General</c:formatCode>
                <c:ptCount val="20"/>
                <c:pt idx="0">
                  <c:v>38000</c:v>
                </c:pt>
                <c:pt idx="1">
                  <c:v>39000</c:v>
                </c:pt>
                <c:pt idx="2">
                  <c:v>40000</c:v>
                </c:pt>
                <c:pt idx="3">
                  <c:v>41000</c:v>
                </c:pt>
                <c:pt idx="4">
                  <c:v>42000</c:v>
                </c:pt>
                <c:pt idx="5">
                  <c:v>43000</c:v>
                </c:pt>
                <c:pt idx="6">
                  <c:v>44000</c:v>
                </c:pt>
                <c:pt idx="7">
                  <c:v>45000</c:v>
                </c:pt>
              </c:numCache>
            </c:numRef>
          </c:cat>
          <c:val>
            <c:numRef>
              <c:f>'Graphes URCREP'!$L$50:$L$60</c:f>
              <c:numCache>
                <c:formatCode>0.00%</c:formatCode>
                <c:ptCount val="8"/>
                <c:pt idx="0">
                  <c:v>-0.11437543176537078</c:v>
                </c:pt>
                <c:pt idx="1">
                  <c:v>-0.11049856184084371</c:v>
                </c:pt>
                <c:pt idx="2">
                  <c:v>-7.1273527580098139E-2</c:v>
                </c:pt>
                <c:pt idx="3">
                  <c:v>-2.9480904619538922E-2</c:v>
                </c:pt>
                <c:pt idx="4">
                  <c:v>1.205405697735204E-2</c:v>
                </c:pt>
                <c:pt idx="5">
                  <c:v>5.33337327023303E-2</c:v>
                </c:pt>
                <c:pt idx="6">
                  <c:v>9.3442970220815311E-2</c:v>
                </c:pt>
                <c:pt idx="7">
                  <c:v>9.274580662171189E-2</c:v>
                </c:pt>
              </c:numCache>
            </c:numRef>
          </c:val>
          <c:smooth val="0"/>
          <c:extLst>
            <c:ext xmlns:c16="http://schemas.microsoft.com/office/drawing/2014/chart" uri="{C3380CC4-5D6E-409C-BE32-E72D297353CC}">
              <c16:uniqueId val="{00000002-4F5B-48FD-BC8A-10221E65922A}"/>
            </c:ext>
          </c:extLst>
        </c:ser>
        <c:ser>
          <c:idx val="3"/>
          <c:order val="3"/>
          <c:tx>
            <c:strRef>
              <c:f>'Graphes URCREP'!$M$49</c:f>
              <c:strCache>
                <c:ptCount val="1"/>
                <c:pt idx="0">
                  <c:v>Impact Salarié en %</c:v>
                </c:pt>
              </c:strCache>
            </c:strRef>
          </c:tx>
          <c:spPr>
            <a:ln w="34925" cap="rnd">
              <a:solidFill>
                <a:schemeClr val="accent4"/>
              </a:solidFill>
              <a:round/>
            </a:ln>
            <a:effectLst>
              <a:outerShdw blurRad="57150" dist="19050" dir="5400000" algn="ctr" rotWithShape="0">
                <a:srgbClr val="000000">
                  <a:alpha val="63000"/>
                </a:srgbClr>
              </a:outerShdw>
            </a:effectLst>
          </c:spPr>
          <c:marker>
            <c:symbol val="diamond"/>
            <c:size val="1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a:outerShdw blurRad="57150" dist="19050" dir="5400000" algn="ctr" rotWithShape="0">
                  <a:srgbClr val="000000">
                    <a:alpha val="63000"/>
                  </a:srgbClr>
                </a:outerShdw>
              </a:effectLst>
            </c:spPr>
          </c:marker>
          <c:dLbls>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'Graphes URCREP'!$E$50:$E$72</c:f>
              <c:numCache>
                <c:formatCode>General</c:formatCode>
                <c:ptCount val="20"/>
                <c:pt idx="0">
                  <c:v>38000</c:v>
                </c:pt>
                <c:pt idx="1">
                  <c:v>39000</c:v>
                </c:pt>
                <c:pt idx="2">
                  <c:v>40000</c:v>
                </c:pt>
                <c:pt idx="3">
                  <c:v>41000</c:v>
                </c:pt>
                <c:pt idx="4">
                  <c:v>42000</c:v>
                </c:pt>
                <c:pt idx="5">
                  <c:v>43000</c:v>
                </c:pt>
                <c:pt idx="6">
                  <c:v>44000</c:v>
                </c:pt>
                <c:pt idx="7">
                  <c:v>45000</c:v>
                </c:pt>
              </c:numCache>
            </c:numRef>
          </c:cat>
          <c:val>
            <c:numRef>
              <c:f>'Graphes URCREP'!$M$50:$M$60</c:f>
              <c:numCache>
                <c:formatCode>0.00%</c:formatCode>
                <c:ptCount val="8"/>
                <c:pt idx="0">
                  <c:v>-1.5436817962842729E-2</c:v>
                </c:pt>
                <c:pt idx="1">
                  <c:v>-1.103902094031547E-2</c:v>
                </c:pt>
                <c:pt idx="2">
                  <c:v>3.3283217629964612E-2</c:v>
                </c:pt>
                <c:pt idx="3">
                  <c:v>8.2288946471602439E-2</c:v>
                </c:pt>
                <c:pt idx="4">
                  <c:v>0.13121864232605937</c:v>
                </c:pt>
                <c:pt idx="5">
                  <c:v>0.18007248200533535</c:v>
                </c:pt>
                <c:pt idx="6">
                  <c:v>0.22777615855435732</c:v>
                </c:pt>
                <c:pt idx="7">
                  <c:v>0.2283283080134525</c:v>
                </c:pt>
              </c:numCache>
            </c:numRef>
          </c:val>
          <c:smooth val="0"/>
          <c:extLst>
            <c:ext xmlns:c16="http://schemas.microsoft.com/office/drawing/2014/chart" uri="{C3380CC4-5D6E-409C-BE32-E72D297353CC}">
              <c16:uniqueId val="{00000003-4F5B-48FD-BC8A-10221E65922A}"/>
            </c:ext>
          </c:extLst>
        </c:ser>
        <c:dLbls>
          <c:showLegendKey val="0"/>
          <c:showVal val="1"/>
          <c:showCatName val="0"/>
          <c:showSerName val="0"/>
          <c:showPercent val="0"/>
          <c:showBubbleSize val="0"/>
        </c:dLbls>
        <c:marker val="1"/>
        <c:smooth val="0"/>
        <c:axId val="258921728"/>
        <c:axId val="258921168"/>
      </c:lineChart>
      <c:catAx>
        <c:axId val="25892004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fr-FR" b="1"/>
                  <a:t>Salaires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8920608"/>
        <c:crosses val="autoZero"/>
        <c:auto val="1"/>
        <c:lblAlgn val="ctr"/>
        <c:lblOffset val="100"/>
        <c:noMultiLvlLbl val="0"/>
      </c:catAx>
      <c:valAx>
        <c:axId val="25892060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cross"/>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8920048"/>
        <c:crosses val="autoZero"/>
        <c:crossBetween val="between"/>
      </c:valAx>
      <c:valAx>
        <c:axId val="258921168"/>
        <c:scaling>
          <c:orientation val="minMax"/>
        </c:scaling>
        <c:delete val="0"/>
        <c:axPos val="r"/>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Evolution en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in"/>
        <c:minorTickMark val="cross"/>
        <c:tickLblPos val="nextTo"/>
        <c:spPr>
          <a:noFill/>
          <a:ln>
            <a:solidFill>
              <a:srgbClr val="FFC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8921728"/>
        <c:crosses val="max"/>
        <c:crossBetween val="between"/>
        <c:majorUnit val="2.5000000000000005E-2"/>
      </c:valAx>
      <c:catAx>
        <c:axId val="258921728"/>
        <c:scaling>
          <c:orientation val="minMax"/>
        </c:scaling>
        <c:delete val="1"/>
        <c:axPos val="b"/>
        <c:numFmt formatCode="General" sourceLinked="1"/>
        <c:majorTickMark val="none"/>
        <c:minorTickMark val="none"/>
        <c:tickLblPos val="nextTo"/>
        <c:crossAx val="258921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'Graphes URCREP'!$F$9</c:f>
              <c:strCache>
                <c:ptCount val="1"/>
                <c:pt idx="0">
                  <c:v>Pts convertis avant fusion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'Graphes URCREP'!$E$10:$E$17</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URCREP'!$F$10:$F$20</c:f>
              <c:numCache>
                <c:formatCode>General</c:formatCode>
                <c:ptCount val="8"/>
                <c:pt idx="0">
                  <c:v>223.53</c:v>
                </c:pt>
                <c:pt idx="1">
                  <c:v>228.31</c:v>
                </c:pt>
                <c:pt idx="2">
                  <c:v>231.82</c:v>
                </c:pt>
                <c:pt idx="3">
                  <c:v>231.82</c:v>
                </c:pt>
                <c:pt idx="4">
                  <c:v>231.82</c:v>
                </c:pt>
                <c:pt idx="5">
                  <c:v>231.82</c:v>
                </c:pt>
                <c:pt idx="6">
                  <c:v>232.04</c:v>
                </c:pt>
                <c:pt idx="7">
                  <c:v>241.87</c:v>
                </c:pt>
              </c:numCache>
            </c:numRef>
          </c:val>
          <c:extLst>
            <c:ext xmlns:c16="http://schemas.microsoft.com/office/drawing/2014/chart" uri="{C3380CC4-5D6E-409C-BE32-E72D297353CC}">
              <c16:uniqueId val="{00000000-5E0D-47AA-90E2-D215DC359914}"/>
            </c:ext>
          </c:extLst>
        </c:ser>
        <c:ser>
          <c:idx val="1"/>
          <c:order val="1"/>
          <c:tx>
            <c:strRef>
              <c:f>'Graphes URCREP'!$G$9</c:f>
              <c:strCache>
                <c:ptCount val="1"/>
                <c:pt idx="0">
                  <c:v>Pts convertis après fusion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'Graphes URCREP'!$E$10:$E$17</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URCREP'!$G$10:$G$20</c:f>
              <c:numCache>
                <c:formatCode>General</c:formatCode>
                <c:ptCount val="8"/>
                <c:pt idx="0">
                  <c:v>181.79</c:v>
                </c:pt>
                <c:pt idx="1">
                  <c:v>186.57</c:v>
                </c:pt>
                <c:pt idx="2">
                  <c:v>192.8</c:v>
                </c:pt>
                <c:pt idx="3">
                  <c:v>202.97</c:v>
                </c:pt>
                <c:pt idx="4">
                  <c:v>213.14</c:v>
                </c:pt>
                <c:pt idx="5">
                  <c:v>223.3</c:v>
                </c:pt>
                <c:pt idx="6">
                  <c:v>233.47</c:v>
                </c:pt>
                <c:pt idx="7">
                  <c:v>243.63</c:v>
                </c:pt>
              </c:numCache>
            </c:numRef>
          </c:val>
          <c:extLst>
            <c:ext xmlns:c16="http://schemas.microsoft.com/office/drawing/2014/chart" uri="{C3380CC4-5D6E-409C-BE32-E72D297353CC}">
              <c16:uniqueId val="{00000001-5E0D-47AA-90E2-D215DC359914}"/>
            </c:ext>
          </c:extLst>
        </c:ser>
        <c:dLbls>
          <c:showLegendKey val="0"/>
          <c:showVal val="0"/>
          <c:showCatName val="0"/>
          <c:showSerName val="0"/>
          <c:showPercent val="0"/>
          <c:showBubbleSize val="0"/>
        </c:dLbls>
        <c:gapWidth val="150"/>
        <c:axId val="258922288"/>
        <c:axId val="258923408"/>
      </c:barChart>
      <c:lineChart>
        <c:grouping val="standard"/>
        <c:varyColors val="0"/>
        <c:ser>
          <c:idx val="2"/>
          <c:order val="2"/>
          <c:tx>
            <c:strRef>
              <c:f>'Graphes URCREP'!$H$9</c:f>
              <c:strCache>
                <c:ptCount val="1"/>
                <c:pt idx="0">
                  <c:v>Impact Pts convertis en %</c:v>
                </c:pt>
              </c:strCache>
            </c:strRef>
          </c:tx>
          <c:spPr>
            <a:ln w="19050" cap="rnd">
              <a:solidFill>
                <a:schemeClr val="accent3"/>
              </a:solidFill>
              <a:round/>
            </a:ln>
            <a:effectLst>
              <a:outerShdw blurRad="57150" dist="19050" dir="5400000" algn="ctr" rotWithShape="0">
                <a:srgbClr val="000000">
                  <a:alpha val="63000"/>
                </a:srgbClr>
              </a:outerShdw>
            </a:effectLst>
          </c:spPr>
          <c:marker>
            <c:symbol val="triangle"/>
            <c:size val="1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flat" cmpd="sng">
                <a:solidFill>
                  <a:schemeClr val="accent3"/>
                </a:solidFill>
                <a:round/>
              </a:ln>
              <a:effectLst>
                <a:outerShdw blurRad="57150" dist="19050" dir="5400000" algn="ctr" rotWithShape="0">
                  <a:srgbClr val="000000">
                    <a:alpha val="63000"/>
                  </a:srgbClr>
                </a:outerShdw>
              </a:effectLst>
            </c:spPr>
          </c:marker>
          <c:dLbls>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'Graphes URCREP'!$E$10:$E$17</c:f>
              <c:numCache>
                <c:formatCode>General</c:formatCode>
                <c:ptCount val="8"/>
                <c:pt idx="0">
                  <c:v>38000</c:v>
                </c:pt>
                <c:pt idx="1">
                  <c:v>39000</c:v>
                </c:pt>
                <c:pt idx="2">
                  <c:v>40000</c:v>
                </c:pt>
                <c:pt idx="3">
                  <c:v>41000</c:v>
                </c:pt>
                <c:pt idx="4">
                  <c:v>42000</c:v>
                </c:pt>
                <c:pt idx="5">
                  <c:v>43000</c:v>
                </c:pt>
                <c:pt idx="6">
                  <c:v>44000</c:v>
                </c:pt>
                <c:pt idx="7">
                  <c:v>45000</c:v>
                </c:pt>
              </c:numCache>
            </c:numRef>
          </c:cat>
          <c:val>
            <c:numRef>
              <c:f>'Graphes URCREP'!$H$10:$H$20</c:f>
              <c:numCache>
                <c:formatCode>0.00%</c:formatCode>
                <c:ptCount val="8"/>
                <c:pt idx="0">
                  <c:v>-0.18673108754976964</c:v>
                </c:pt>
                <c:pt idx="1">
                  <c:v>-0.18282160220752489</c:v>
                </c:pt>
                <c:pt idx="2">
                  <c:v>-0.16832024846863938</c:v>
                </c:pt>
                <c:pt idx="3">
                  <c:v>-0.12445000431369163</c:v>
                </c:pt>
                <c:pt idx="4">
                  <c:v>-8.0579760158743879E-2</c:v>
                </c:pt>
                <c:pt idx="5">
                  <c:v>-3.6752652920369173E-2</c:v>
                </c:pt>
                <c:pt idx="6">
                  <c:v>6.162730563695944E-3</c:v>
                </c:pt>
                <c:pt idx="7">
                  <c:v>7.2766362095340095E-3</c:v>
                </c:pt>
              </c:numCache>
            </c:numRef>
          </c:val>
          <c:smooth val="0"/>
          <c:extLst>
            <c:ext xmlns:c16="http://schemas.microsoft.com/office/drawing/2014/chart" uri="{C3380CC4-5D6E-409C-BE32-E72D297353CC}">
              <c16:uniqueId val="{00000002-5E0D-47AA-90E2-D215DC359914}"/>
            </c:ext>
          </c:extLst>
        </c:ser>
        <c:dLbls>
          <c:showLegendKey val="0"/>
          <c:showVal val="0"/>
          <c:showCatName val="0"/>
          <c:showSerName val="0"/>
          <c:showPercent val="0"/>
          <c:showBubbleSize val="0"/>
        </c:dLbls>
        <c:marker val="1"/>
        <c:smooth val="0"/>
        <c:axId val="260912128"/>
        <c:axId val="260911568"/>
      </c:lineChart>
      <c:catAx>
        <c:axId val="25892228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fr-FR" b="1"/>
                  <a:t>Salaires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8923408"/>
        <c:crosses val="autoZero"/>
        <c:auto val="1"/>
        <c:lblAlgn val="ctr"/>
        <c:lblOffset val="100"/>
        <c:noMultiLvlLbl val="0"/>
      </c:catAx>
      <c:valAx>
        <c:axId val="25892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Nombre de points de retraite convertis RFAA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cross"/>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8922288"/>
        <c:crosses val="autoZero"/>
        <c:crossBetween val="between"/>
        <c:majorUnit val="30"/>
      </c:valAx>
      <c:valAx>
        <c:axId val="260911568"/>
        <c:scaling>
          <c:orientation val="minMax"/>
        </c:scaling>
        <c:delete val="0"/>
        <c:axPos val="r"/>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Evolution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cross"/>
        <c:minorTickMark val="cross"/>
        <c:tickLblPos val="nextTo"/>
        <c:spPr>
          <a:noFill/>
          <a:ln>
            <a:solidFill>
              <a:schemeClr val="accent3"/>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0912128"/>
        <c:crosses val="max"/>
        <c:crossBetween val="between"/>
      </c:valAx>
      <c:catAx>
        <c:axId val="260912128"/>
        <c:scaling>
          <c:orientation val="minMax"/>
        </c:scaling>
        <c:delete val="1"/>
        <c:axPos val="b"/>
        <c:numFmt formatCode="General" sourceLinked="1"/>
        <c:majorTickMark val="none"/>
        <c:minorTickMark val="none"/>
        <c:tickLblPos val="nextTo"/>
        <c:crossAx val="2609115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D0C74-029E-4B41-8048-DD35275A59B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13FABCF0-7A9A-4853-AE57-CEE93395E5C3}">
      <dgm:prSet phldrT="[Texte]" custT="1"/>
      <dgm:spPr/>
      <dgm:t>
        <a:bodyPr/>
        <a:lstStyle/>
        <a:p>
          <a:r>
            <a:rPr lang="fr-FR" sz="1800" dirty="0"/>
            <a:t>1° Les salaires minima hiérarchiques </a:t>
          </a:r>
        </a:p>
      </dgm:t>
    </dgm:pt>
    <dgm:pt modelId="{A494F9CF-7C0F-4DB9-9FD7-697F07E456EE}" type="parTrans" cxnId="{5B12BE5C-F2B2-436C-A3D1-D6B27EB71815}">
      <dgm:prSet/>
      <dgm:spPr/>
      <dgm:t>
        <a:bodyPr/>
        <a:lstStyle/>
        <a:p>
          <a:endParaRPr lang="fr-FR" sz="1800"/>
        </a:p>
      </dgm:t>
    </dgm:pt>
    <dgm:pt modelId="{0A308F48-6468-43AC-B481-A17C85EB451E}" type="sibTrans" cxnId="{5B12BE5C-F2B2-436C-A3D1-D6B27EB71815}">
      <dgm:prSet/>
      <dgm:spPr/>
      <dgm:t>
        <a:bodyPr/>
        <a:lstStyle/>
        <a:p>
          <a:endParaRPr lang="fr-FR" sz="1800"/>
        </a:p>
      </dgm:t>
    </dgm:pt>
    <dgm:pt modelId="{AF606CDF-1BAC-4109-A201-87CDFF5DA505}">
      <dgm:prSet phldrT="[Texte]" custT="1"/>
      <dgm:spPr/>
      <dgm:t>
        <a:bodyPr/>
        <a:lstStyle/>
        <a:p>
          <a:r>
            <a:rPr lang="fr-FR" sz="1800" dirty="0"/>
            <a:t>2° Les classifications ;</a:t>
          </a:r>
        </a:p>
      </dgm:t>
    </dgm:pt>
    <dgm:pt modelId="{D80576B0-0A8C-429C-AA95-C26854696298}" type="parTrans" cxnId="{657A7878-9313-4E30-90E1-E335D0FCF456}">
      <dgm:prSet/>
      <dgm:spPr/>
      <dgm:t>
        <a:bodyPr/>
        <a:lstStyle/>
        <a:p>
          <a:endParaRPr lang="fr-FR" sz="1800"/>
        </a:p>
      </dgm:t>
    </dgm:pt>
    <dgm:pt modelId="{DB621A16-8D03-4628-B0C1-C67DBF94FCFD}" type="sibTrans" cxnId="{657A7878-9313-4E30-90E1-E335D0FCF456}">
      <dgm:prSet/>
      <dgm:spPr/>
      <dgm:t>
        <a:bodyPr/>
        <a:lstStyle/>
        <a:p>
          <a:endParaRPr lang="fr-FR" sz="1800"/>
        </a:p>
      </dgm:t>
    </dgm:pt>
    <dgm:pt modelId="{14F6663D-0436-4948-83B9-0102EA26B0F8}">
      <dgm:prSet phldrT="[Texte]" custT="1"/>
      <dgm:spPr/>
      <dgm:t>
        <a:bodyPr/>
        <a:lstStyle/>
        <a:p>
          <a:r>
            <a:rPr lang="fr-FR" sz="1800" dirty="0"/>
            <a:t>5° Les garanties collectives PSC</a:t>
          </a:r>
        </a:p>
      </dgm:t>
    </dgm:pt>
    <dgm:pt modelId="{71218A47-3368-46AF-AAB7-068091365629}" type="parTrans" cxnId="{F4EE187F-BDE6-40AB-BF55-D81627CA7474}">
      <dgm:prSet/>
      <dgm:spPr/>
      <dgm:t>
        <a:bodyPr/>
        <a:lstStyle/>
        <a:p>
          <a:endParaRPr lang="fr-FR" sz="1800"/>
        </a:p>
      </dgm:t>
    </dgm:pt>
    <dgm:pt modelId="{DFCB57EF-C6A1-49FC-BBBD-7DAEC02A0DC3}" type="sibTrans" cxnId="{F4EE187F-BDE6-40AB-BF55-D81627CA7474}">
      <dgm:prSet/>
      <dgm:spPr/>
      <dgm:t>
        <a:bodyPr/>
        <a:lstStyle/>
        <a:p>
          <a:endParaRPr lang="fr-FR" sz="1800"/>
        </a:p>
      </dgm:t>
    </dgm:pt>
    <dgm:pt modelId="{6CD3C96C-7EAF-4F93-9E71-91E2BE75831A}">
      <dgm:prSet phldrT="[Texte]" custT="1"/>
      <dgm:spPr/>
      <dgm:t>
        <a:bodyPr/>
        <a:lstStyle/>
        <a:p>
          <a:r>
            <a:rPr lang="fr-FR" sz="1800" dirty="0"/>
            <a:t>6° Durée du travail (temps partiel, travail de nuit, heures complémentaires etc.)</a:t>
          </a:r>
        </a:p>
      </dgm:t>
    </dgm:pt>
    <dgm:pt modelId="{7B2DA061-043C-429D-A439-90311D136FC9}" type="parTrans" cxnId="{DAC4AD93-CE29-456B-9BB2-CB708F28102C}">
      <dgm:prSet/>
      <dgm:spPr/>
      <dgm:t>
        <a:bodyPr/>
        <a:lstStyle/>
        <a:p>
          <a:endParaRPr lang="fr-FR" sz="1800"/>
        </a:p>
      </dgm:t>
    </dgm:pt>
    <dgm:pt modelId="{AB1F418C-B8F5-4E41-AEBA-79B03871C0AB}" type="sibTrans" cxnId="{DAC4AD93-CE29-456B-9BB2-CB708F28102C}">
      <dgm:prSet/>
      <dgm:spPr/>
      <dgm:t>
        <a:bodyPr/>
        <a:lstStyle/>
        <a:p>
          <a:endParaRPr lang="fr-FR" sz="1800"/>
        </a:p>
      </dgm:t>
    </dgm:pt>
    <dgm:pt modelId="{F1E83A64-BE0E-4D72-B125-80C1C4AFF150}">
      <dgm:prSet phldrT="[Texte]" custT="1"/>
      <dgm:spPr/>
      <dgm:t>
        <a:bodyPr/>
        <a:lstStyle/>
        <a:p>
          <a:r>
            <a:rPr lang="fr-FR" sz="1800"/>
            <a:t>4</a:t>
          </a:r>
          <a:r>
            <a:rPr lang="fr-FR" sz="1800" dirty="0"/>
            <a:t>° La mutualisation des fonds de la formation professionnelle </a:t>
          </a:r>
        </a:p>
      </dgm:t>
    </dgm:pt>
    <dgm:pt modelId="{412F3A42-EE26-4D82-8BEE-BCB4D9C2A6CC}" type="parTrans" cxnId="{951F48BB-79F5-4E91-B483-BDA2D255D98B}">
      <dgm:prSet/>
      <dgm:spPr/>
      <dgm:t>
        <a:bodyPr/>
        <a:lstStyle/>
        <a:p>
          <a:endParaRPr lang="fr-FR" sz="1800"/>
        </a:p>
      </dgm:t>
    </dgm:pt>
    <dgm:pt modelId="{015F1C26-F9B6-4010-8850-E00C0FF3694F}" type="sibTrans" cxnId="{951F48BB-79F5-4E91-B483-BDA2D255D98B}">
      <dgm:prSet/>
      <dgm:spPr/>
      <dgm:t>
        <a:bodyPr/>
        <a:lstStyle/>
        <a:p>
          <a:endParaRPr lang="fr-FR" sz="1800"/>
        </a:p>
      </dgm:t>
    </dgm:pt>
    <dgm:pt modelId="{464C7B92-33D5-439C-B6B6-F7261A9A345F}">
      <dgm:prSet phldrT="[Texte]" custT="1"/>
      <dgm:spPr/>
      <dgm:t>
        <a:bodyPr/>
        <a:lstStyle/>
        <a:p>
          <a:r>
            <a:rPr lang="fr-FR" sz="1800"/>
            <a:t>3</a:t>
          </a:r>
          <a:r>
            <a:rPr lang="fr-FR" sz="1800" dirty="0"/>
            <a:t>° La mutualisation des fonds de financement du paritarisme</a:t>
          </a:r>
        </a:p>
      </dgm:t>
    </dgm:pt>
    <dgm:pt modelId="{55D9CDFD-A577-4A6E-9688-4F0C6E1B6759}" type="parTrans" cxnId="{9FAB39C6-10AD-49DF-9133-0B74BF984079}">
      <dgm:prSet/>
      <dgm:spPr/>
      <dgm:t>
        <a:bodyPr/>
        <a:lstStyle/>
        <a:p>
          <a:endParaRPr lang="fr-FR" sz="1800"/>
        </a:p>
      </dgm:t>
    </dgm:pt>
    <dgm:pt modelId="{630935A3-7A53-451F-9CFC-08921A51F854}" type="sibTrans" cxnId="{9FAB39C6-10AD-49DF-9133-0B74BF984079}">
      <dgm:prSet/>
      <dgm:spPr/>
      <dgm:t>
        <a:bodyPr/>
        <a:lstStyle/>
        <a:p>
          <a:endParaRPr lang="fr-FR" sz="1800"/>
        </a:p>
      </dgm:t>
    </dgm:pt>
    <dgm:pt modelId="{8C6DE434-8F20-4548-8DA7-BEB79021D29F}">
      <dgm:prSet phldrT="[Texte]" custT="1"/>
      <dgm:spPr/>
      <dgm:t>
        <a:bodyPr/>
        <a:lstStyle/>
        <a:p>
          <a:r>
            <a:rPr lang="fr-FR" sz="1800" dirty="0"/>
            <a:t>7° CDD (renouvellement etc.) et Intérim</a:t>
          </a:r>
        </a:p>
      </dgm:t>
    </dgm:pt>
    <dgm:pt modelId="{6CA4AC4D-4238-41CE-B663-EDA668C276D4}" type="parTrans" cxnId="{E4B57CBC-A2E9-42A0-B6B1-A832D877CA45}">
      <dgm:prSet/>
      <dgm:spPr/>
      <dgm:t>
        <a:bodyPr/>
        <a:lstStyle/>
        <a:p>
          <a:endParaRPr lang="fr-FR" sz="1800"/>
        </a:p>
      </dgm:t>
    </dgm:pt>
    <dgm:pt modelId="{A98807B1-FB13-470E-A237-36A9179F37A7}" type="sibTrans" cxnId="{E4B57CBC-A2E9-42A0-B6B1-A832D877CA45}">
      <dgm:prSet/>
      <dgm:spPr/>
      <dgm:t>
        <a:bodyPr/>
        <a:lstStyle/>
        <a:p>
          <a:endParaRPr lang="fr-FR" sz="1800"/>
        </a:p>
      </dgm:t>
    </dgm:pt>
    <dgm:pt modelId="{8DE1B20B-40C3-44C3-BEAB-E925CFF14FC1}">
      <dgm:prSet phldrT="[Texte]" custT="1"/>
      <dgm:spPr/>
      <dgm:t>
        <a:bodyPr/>
        <a:lstStyle/>
        <a:p>
          <a:r>
            <a:rPr lang="fr-FR" sz="1800" dirty="0"/>
            <a:t>8° CDI de chantier</a:t>
          </a:r>
        </a:p>
      </dgm:t>
    </dgm:pt>
    <dgm:pt modelId="{79A362A6-F551-452D-AABC-7C75B3241552}" type="parTrans" cxnId="{EC5F25E5-B392-4683-BAB7-5D91110DA5C1}">
      <dgm:prSet/>
      <dgm:spPr/>
      <dgm:t>
        <a:bodyPr/>
        <a:lstStyle/>
        <a:p>
          <a:endParaRPr lang="fr-FR" sz="1800"/>
        </a:p>
      </dgm:t>
    </dgm:pt>
    <dgm:pt modelId="{5B5BD0B5-541D-4B7F-81D8-961E7D53E334}" type="sibTrans" cxnId="{EC5F25E5-B392-4683-BAB7-5D91110DA5C1}">
      <dgm:prSet/>
      <dgm:spPr/>
      <dgm:t>
        <a:bodyPr/>
        <a:lstStyle/>
        <a:p>
          <a:endParaRPr lang="fr-FR" sz="1800"/>
        </a:p>
      </dgm:t>
    </dgm:pt>
    <dgm:pt modelId="{AC6809C6-CBF4-4932-B3AC-DF6977C37422}">
      <dgm:prSet phldrT="[Texte]" custT="1"/>
      <dgm:spPr/>
      <dgm:t>
        <a:bodyPr/>
        <a:lstStyle/>
        <a:p>
          <a:r>
            <a:rPr lang="fr-FR" sz="1800" dirty="0"/>
            <a:t>9° L'égalité professionnelle entre les femmes et les hommes</a:t>
          </a:r>
        </a:p>
      </dgm:t>
    </dgm:pt>
    <dgm:pt modelId="{B8EA660E-A83E-4D1B-91D2-76434E5B015E}" type="parTrans" cxnId="{C7E2FB57-4299-4A96-8969-54330725B9F8}">
      <dgm:prSet/>
      <dgm:spPr/>
      <dgm:t>
        <a:bodyPr/>
        <a:lstStyle/>
        <a:p>
          <a:endParaRPr lang="fr-FR" sz="1800"/>
        </a:p>
      </dgm:t>
    </dgm:pt>
    <dgm:pt modelId="{D0D1517C-2402-4945-935E-AC595168FE48}" type="sibTrans" cxnId="{C7E2FB57-4299-4A96-8969-54330725B9F8}">
      <dgm:prSet/>
      <dgm:spPr/>
      <dgm:t>
        <a:bodyPr/>
        <a:lstStyle/>
        <a:p>
          <a:endParaRPr lang="fr-FR" sz="1800"/>
        </a:p>
      </dgm:t>
    </dgm:pt>
    <dgm:pt modelId="{9F01B640-0305-43C5-A217-03D43C33B03F}">
      <dgm:prSet phldrT="[Texte]" custT="1"/>
      <dgm:spPr/>
      <dgm:t>
        <a:bodyPr/>
        <a:lstStyle/>
        <a:p>
          <a:r>
            <a:rPr lang="fr-FR" sz="1800"/>
            <a:t>10° Les conditions et les durées de renouvellement de la période d'essai </a:t>
          </a:r>
          <a:endParaRPr lang="fr-FR" sz="1800" dirty="0"/>
        </a:p>
      </dgm:t>
    </dgm:pt>
    <dgm:pt modelId="{ECEC9799-5E81-4968-9931-EA5960A8BB13}" type="parTrans" cxnId="{A162CB58-9901-4B30-B241-206596523767}">
      <dgm:prSet/>
      <dgm:spPr/>
      <dgm:t>
        <a:bodyPr/>
        <a:lstStyle/>
        <a:p>
          <a:endParaRPr lang="fr-FR" sz="1800"/>
        </a:p>
      </dgm:t>
    </dgm:pt>
    <dgm:pt modelId="{B3B0C5D0-3788-47EB-BB13-3853F8F9ECDC}" type="sibTrans" cxnId="{A162CB58-9901-4B30-B241-206596523767}">
      <dgm:prSet/>
      <dgm:spPr/>
      <dgm:t>
        <a:bodyPr/>
        <a:lstStyle/>
        <a:p>
          <a:endParaRPr lang="fr-FR" sz="1800"/>
        </a:p>
      </dgm:t>
    </dgm:pt>
    <dgm:pt modelId="{23674261-A5C0-4CBF-97E0-4C7ACA4E8DDF}">
      <dgm:prSet phldrT="[Texte]" custT="1"/>
      <dgm:spPr/>
      <dgm:t>
        <a:bodyPr/>
        <a:lstStyle/>
        <a:p>
          <a:r>
            <a:rPr lang="fr-FR" sz="1800" dirty="0"/>
            <a:t>11° transfert de contrat - L. 1224-1 conventionnel</a:t>
          </a:r>
        </a:p>
      </dgm:t>
    </dgm:pt>
    <dgm:pt modelId="{BF8C7712-F5F6-4C73-8F9C-ACBC5E34D8CF}" type="parTrans" cxnId="{5070A446-6B13-439A-ABC2-6ACF4D256A56}">
      <dgm:prSet/>
      <dgm:spPr/>
      <dgm:t>
        <a:bodyPr/>
        <a:lstStyle/>
        <a:p>
          <a:endParaRPr lang="fr-FR" sz="1800"/>
        </a:p>
      </dgm:t>
    </dgm:pt>
    <dgm:pt modelId="{2B698058-181F-4CC3-A98F-50F574456709}" type="sibTrans" cxnId="{5070A446-6B13-439A-ABC2-6ACF4D256A56}">
      <dgm:prSet/>
      <dgm:spPr/>
      <dgm:t>
        <a:bodyPr/>
        <a:lstStyle/>
        <a:p>
          <a:endParaRPr lang="fr-FR" sz="1800"/>
        </a:p>
      </dgm:t>
    </dgm:pt>
    <dgm:pt modelId="{432C385A-36B3-4C68-989C-8631EC6E0F1D}">
      <dgm:prSet phldrT="[Texte]" custT="1"/>
      <dgm:spPr/>
      <dgm:t>
        <a:bodyPr/>
        <a:lstStyle/>
        <a:p>
          <a:r>
            <a:rPr lang="fr-FR" sz="1800" dirty="0"/>
            <a:t>12° Mise à disposition intérimaire</a:t>
          </a:r>
        </a:p>
      </dgm:t>
    </dgm:pt>
    <dgm:pt modelId="{2319D328-944F-4933-9EED-D672C9BFE0B8}" type="parTrans" cxnId="{37D5425C-B2CE-4A66-A66C-079941947934}">
      <dgm:prSet/>
      <dgm:spPr/>
      <dgm:t>
        <a:bodyPr/>
        <a:lstStyle/>
        <a:p>
          <a:endParaRPr lang="fr-FR" sz="1800"/>
        </a:p>
      </dgm:t>
    </dgm:pt>
    <dgm:pt modelId="{004A8B30-1768-4D7E-8843-5912732A3C0C}" type="sibTrans" cxnId="{37D5425C-B2CE-4A66-A66C-079941947934}">
      <dgm:prSet/>
      <dgm:spPr/>
      <dgm:t>
        <a:bodyPr/>
        <a:lstStyle/>
        <a:p>
          <a:endParaRPr lang="fr-FR" sz="1800"/>
        </a:p>
      </dgm:t>
    </dgm:pt>
    <dgm:pt modelId="{A2465A7F-6F9B-45CF-B4EF-B2F239E880AA}">
      <dgm:prSet phldrT="[Texte]" custT="1"/>
      <dgm:spPr/>
      <dgm:t>
        <a:bodyPr/>
        <a:lstStyle/>
        <a:p>
          <a:r>
            <a:rPr lang="fr-FR" sz="1800" dirty="0"/>
            <a:t>13° rémunération salarié porté </a:t>
          </a:r>
        </a:p>
      </dgm:t>
    </dgm:pt>
    <dgm:pt modelId="{34A25ECC-12B2-4235-820A-AB148710EB68}" type="parTrans" cxnId="{ECECD0CB-28FD-44E6-AD4D-A8F5FB331266}">
      <dgm:prSet/>
      <dgm:spPr/>
      <dgm:t>
        <a:bodyPr/>
        <a:lstStyle/>
        <a:p>
          <a:endParaRPr lang="fr-FR" sz="1800"/>
        </a:p>
      </dgm:t>
    </dgm:pt>
    <dgm:pt modelId="{857A9047-26FB-4A32-91DF-1A5854DBB080}" type="sibTrans" cxnId="{ECECD0CB-28FD-44E6-AD4D-A8F5FB331266}">
      <dgm:prSet/>
      <dgm:spPr/>
      <dgm:t>
        <a:bodyPr/>
        <a:lstStyle/>
        <a:p>
          <a:endParaRPr lang="fr-FR" sz="1800"/>
        </a:p>
      </dgm:t>
    </dgm:pt>
    <dgm:pt modelId="{CF1C8EE8-3BAF-4B27-B1CF-654BF7023A40}" type="pres">
      <dgm:prSet presAssocID="{623D0C74-029E-4B41-8048-DD35275A59B8}" presName="diagram" presStyleCnt="0">
        <dgm:presLayoutVars>
          <dgm:dir/>
          <dgm:resizeHandles val="exact"/>
        </dgm:presLayoutVars>
      </dgm:prSet>
      <dgm:spPr/>
    </dgm:pt>
    <dgm:pt modelId="{E4B3EF9A-6D47-4EF1-B9E6-A42F5F573C8F}" type="pres">
      <dgm:prSet presAssocID="{13FABCF0-7A9A-4853-AE57-CEE93395E5C3}" presName="node" presStyleLbl="node1" presStyleIdx="0" presStyleCnt="13">
        <dgm:presLayoutVars>
          <dgm:bulletEnabled val="1"/>
        </dgm:presLayoutVars>
      </dgm:prSet>
      <dgm:spPr/>
    </dgm:pt>
    <dgm:pt modelId="{DAE850BF-90B6-45F5-97BE-41CF1F2CA2F9}" type="pres">
      <dgm:prSet presAssocID="{0A308F48-6468-43AC-B481-A17C85EB451E}" presName="sibTrans" presStyleCnt="0"/>
      <dgm:spPr/>
    </dgm:pt>
    <dgm:pt modelId="{C1617C47-8FA8-4837-A5AE-147749562534}" type="pres">
      <dgm:prSet presAssocID="{AF606CDF-1BAC-4109-A201-87CDFF5DA505}" presName="node" presStyleLbl="node1" presStyleIdx="1" presStyleCnt="13">
        <dgm:presLayoutVars>
          <dgm:bulletEnabled val="1"/>
        </dgm:presLayoutVars>
      </dgm:prSet>
      <dgm:spPr/>
    </dgm:pt>
    <dgm:pt modelId="{459DEC8F-C59D-4D75-8D8F-2EB7190E220C}" type="pres">
      <dgm:prSet presAssocID="{DB621A16-8D03-4628-B0C1-C67DBF94FCFD}" presName="sibTrans" presStyleCnt="0"/>
      <dgm:spPr/>
    </dgm:pt>
    <dgm:pt modelId="{84632965-6DC2-401E-A117-09E561F0A1B2}" type="pres">
      <dgm:prSet presAssocID="{464C7B92-33D5-439C-B6B6-F7261A9A345F}" presName="node" presStyleLbl="node1" presStyleIdx="2" presStyleCnt="13">
        <dgm:presLayoutVars>
          <dgm:bulletEnabled val="1"/>
        </dgm:presLayoutVars>
      </dgm:prSet>
      <dgm:spPr/>
    </dgm:pt>
    <dgm:pt modelId="{26826F55-18CB-47B3-8F00-D8341188727C}" type="pres">
      <dgm:prSet presAssocID="{630935A3-7A53-451F-9CFC-08921A51F854}" presName="sibTrans" presStyleCnt="0"/>
      <dgm:spPr/>
    </dgm:pt>
    <dgm:pt modelId="{A46D5578-7DC3-4BCF-A839-A71D633D5261}" type="pres">
      <dgm:prSet presAssocID="{F1E83A64-BE0E-4D72-B125-80C1C4AFF150}" presName="node" presStyleLbl="node1" presStyleIdx="3" presStyleCnt="13">
        <dgm:presLayoutVars>
          <dgm:bulletEnabled val="1"/>
        </dgm:presLayoutVars>
      </dgm:prSet>
      <dgm:spPr/>
    </dgm:pt>
    <dgm:pt modelId="{27601392-B1E8-4BA8-9EF6-7524921CA02B}" type="pres">
      <dgm:prSet presAssocID="{015F1C26-F9B6-4010-8850-E00C0FF3694F}" presName="sibTrans" presStyleCnt="0"/>
      <dgm:spPr/>
    </dgm:pt>
    <dgm:pt modelId="{ADB6CB06-6853-4D51-9023-D6975BB2665B}" type="pres">
      <dgm:prSet presAssocID="{14F6663D-0436-4948-83B9-0102EA26B0F8}" presName="node" presStyleLbl="node1" presStyleIdx="4" presStyleCnt="13">
        <dgm:presLayoutVars>
          <dgm:bulletEnabled val="1"/>
        </dgm:presLayoutVars>
      </dgm:prSet>
      <dgm:spPr/>
    </dgm:pt>
    <dgm:pt modelId="{F313E885-6D37-45E2-9894-9D151641820E}" type="pres">
      <dgm:prSet presAssocID="{DFCB57EF-C6A1-49FC-BBBD-7DAEC02A0DC3}" presName="sibTrans" presStyleCnt="0"/>
      <dgm:spPr/>
    </dgm:pt>
    <dgm:pt modelId="{9AEFC497-C48A-491F-9488-CEF3F11D51A5}" type="pres">
      <dgm:prSet presAssocID="{6CD3C96C-7EAF-4F93-9E71-91E2BE75831A}" presName="node" presStyleLbl="node1" presStyleIdx="5" presStyleCnt="13">
        <dgm:presLayoutVars>
          <dgm:bulletEnabled val="1"/>
        </dgm:presLayoutVars>
      </dgm:prSet>
      <dgm:spPr/>
    </dgm:pt>
    <dgm:pt modelId="{A0083915-C16C-4A80-A66B-E360C49D199F}" type="pres">
      <dgm:prSet presAssocID="{AB1F418C-B8F5-4E41-AEBA-79B03871C0AB}" presName="sibTrans" presStyleCnt="0"/>
      <dgm:spPr/>
    </dgm:pt>
    <dgm:pt modelId="{E77EDC23-1BAA-42E3-911A-94F82CA167A7}" type="pres">
      <dgm:prSet presAssocID="{8C6DE434-8F20-4548-8DA7-BEB79021D29F}" presName="node" presStyleLbl="node1" presStyleIdx="6" presStyleCnt="13">
        <dgm:presLayoutVars>
          <dgm:bulletEnabled val="1"/>
        </dgm:presLayoutVars>
      </dgm:prSet>
      <dgm:spPr/>
    </dgm:pt>
    <dgm:pt modelId="{28A6CA2F-BF3B-48B7-AF77-6AC193C10006}" type="pres">
      <dgm:prSet presAssocID="{A98807B1-FB13-470E-A237-36A9179F37A7}" presName="sibTrans" presStyleCnt="0"/>
      <dgm:spPr/>
    </dgm:pt>
    <dgm:pt modelId="{1A9E255C-631E-409A-9488-3C0810133185}" type="pres">
      <dgm:prSet presAssocID="{8DE1B20B-40C3-44C3-BEAB-E925CFF14FC1}" presName="node" presStyleLbl="node1" presStyleIdx="7" presStyleCnt="13">
        <dgm:presLayoutVars>
          <dgm:bulletEnabled val="1"/>
        </dgm:presLayoutVars>
      </dgm:prSet>
      <dgm:spPr/>
    </dgm:pt>
    <dgm:pt modelId="{950FEFD3-257F-4812-959D-7B805D1A359F}" type="pres">
      <dgm:prSet presAssocID="{5B5BD0B5-541D-4B7F-81D8-961E7D53E334}" presName="sibTrans" presStyleCnt="0"/>
      <dgm:spPr/>
    </dgm:pt>
    <dgm:pt modelId="{437E73FB-C761-452A-A2D5-67C793E445D6}" type="pres">
      <dgm:prSet presAssocID="{AC6809C6-CBF4-4932-B3AC-DF6977C37422}" presName="node" presStyleLbl="node1" presStyleIdx="8" presStyleCnt="13">
        <dgm:presLayoutVars>
          <dgm:bulletEnabled val="1"/>
        </dgm:presLayoutVars>
      </dgm:prSet>
      <dgm:spPr/>
    </dgm:pt>
    <dgm:pt modelId="{7CA992EA-ADEA-412A-AB8C-0FBC2B8936DB}" type="pres">
      <dgm:prSet presAssocID="{D0D1517C-2402-4945-935E-AC595168FE48}" presName="sibTrans" presStyleCnt="0"/>
      <dgm:spPr/>
    </dgm:pt>
    <dgm:pt modelId="{9008192B-4D30-4033-9EB2-196B2CFD669C}" type="pres">
      <dgm:prSet presAssocID="{9F01B640-0305-43C5-A217-03D43C33B03F}" presName="node" presStyleLbl="node1" presStyleIdx="9" presStyleCnt="13">
        <dgm:presLayoutVars>
          <dgm:bulletEnabled val="1"/>
        </dgm:presLayoutVars>
      </dgm:prSet>
      <dgm:spPr/>
    </dgm:pt>
    <dgm:pt modelId="{F6C334E1-DAE3-4AAF-B795-39ED7A91B31E}" type="pres">
      <dgm:prSet presAssocID="{B3B0C5D0-3788-47EB-BB13-3853F8F9ECDC}" presName="sibTrans" presStyleCnt="0"/>
      <dgm:spPr/>
    </dgm:pt>
    <dgm:pt modelId="{34D76757-96E8-41E4-A182-96EA6D7AF704}" type="pres">
      <dgm:prSet presAssocID="{23674261-A5C0-4CBF-97E0-4C7ACA4E8DDF}" presName="node" presStyleLbl="node1" presStyleIdx="10" presStyleCnt="13">
        <dgm:presLayoutVars>
          <dgm:bulletEnabled val="1"/>
        </dgm:presLayoutVars>
      </dgm:prSet>
      <dgm:spPr/>
    </dgm:pt>
    <dgm:pt modelId="{96FE88D8-6D44-4706-B825-EF9D2E312074}" type="pres">
      <dgm:prSet presAssocID="{2B698058-181F-4CC3-A98F-50F574456709}" presName="sibTrans" presStyleCnt="0"/>
      <dgm:spPr/>
    </dgm:pt>
    <dgm:pt modelId="{67B608F8-3AEF-4FBE-B8C4-A142115CC106}" type="pres">
      <dgm:prSet presAssocID="{432C385A-36B3-4C68-989C-8631EC6E0F1D}" presName="node" presStyleLbl="node1" presStyleIdx="11" presStyleCnt="13">
        <dgm:presLayoutVars>
          <dgm:bulletEnabled val="1"/>
        </dgm:presLayoutVars>
      </dgm:prSet>
      <dgm:spPr/>
    </dgm:pt>
    <dgm:pt modelId="{AD306C1B-F923-4C27-9F64-9A1AE467731C}" type="pres">
      <dgm:prSet presAssocID="{004A8B30-1768-4D7E-8843-5912732A3C0C}" presName="sibTrans" presStyleCnt="0"/>
      <dgm:spPr/>
    </dgm:pt>
    <dgm:pt modelId="{3E66E3C0-C355-49A3-9E43-B0C55CBD4E99}" type="pres">
      <dgm:prSet presAssocID="{A2465A7F-6F9B-45CF-B4EF-B2F239E880AA}" presName="node" presStyleLbl="node1" presStyleIdx="12" presStyleCnt="13">
        <dgm:presLayoutVars>
          <dgm:bulletEnabled val="1"/>
        </dgm:presLayoutVars>
      </dgm:prSet>
      <dgm:spPr/>
    </dgm:pt>
  </dgm:ptLst>
  <dgm:cxnLst>
    <dgm:cxn modelId="{12E10022-97DC-4A21-919C-E750AD476883}" type="presOf" srcId="{623D0C74-029E-4B41-8048-DD35275A59B8}" destId="{CF1C8EE8-3BAF-4B27-B1CF-654BF7023A40}" srcOrd="0" destOrd="0" presId="urn:microsoft.com/office/officeart/2005/8/layout/default"/>
    <dgm:cxn modelId="{51368122-5F82-47BA-8CCD-4A209131A454}" type="presOf" srcId="{23674261-A5C0-4CBF-97E0-4C7ACA4E8DDF}" destId="{34D76757-96E8-41E4-A182-96EA6D7AF704}" srcOrd="0" destOrd="0" presId="urn:microsoft.com/office/officeart/2005/8/layout/default"/>
    <dgm:cxn modelId="{B5892129-D05C-40EC-951E-8E5EC564B3F6}" type="presOf" srcId="{A2465A7F-6F9B-45CF-B4EF-B2F239E880AA}" destId="{3E66E3C0-C355-49A3-9E43-B0C55CBD4E99}" srcOrd="0" destOrd="0" presId="urn:microsoft.com/office/officeart/2005/8/layout/default"/>
    <dgm:cxn modelId="{11B59E2F-7982-45B5-B52E-ADF3F5B40929}" type="presOf" srcId="{6CD3C96C-7EAF-4F93-9E71-91E2BE75831A}" destId="{9AEFC497-C48A-491F-9488-CEF3F11D51A5}" srcOrd="0" destOrd="0" presId="urn:microsoft.com/office/officeart/2005/8/layout/default"/>
    <dgm:cxn modelId="{0DA27533-FCB9-457C-A8DD-09388F8045EB}" type="presOf" srcId="{464C7B92-33D5-439C-B6B6-F7261A9A345F}" destId="{84632965-6DC2-401E-A117-09E561F0A1B2}" srcOrd="0" destOrd="0" presId="urn:microsoft.com/office/officeart/2005/8/layout/default"/>
    <dgm:cxn modelId="{82D11A40-9205-48EE-94C9-86370F4275D7}" type="presOf" srcId="{13FABCF0-7A9A-4853-AE57-CEE93395E5C3}" destId="{E4B3EF9A-6D47-4EF1-B9E6-A42F5F573C8F}" srcOrd="0" destOrd="0" presId="urn:microsoft.com/office/officeart/2005/8/layout/default"/>
    <dgm:cxn modelId="{F9753942-133F-4EC7-BEA0-37D267FFF8E2}" type="presOf" srcId="{14F6663D-0436-4948-83B9-0102EA26B0F8}" destId="{ADB6CB06-6853-4D51-9023-D6975BB2665B}" srcOrd="0" destOrd="0" presId="urn:microsoft.com/office/officeart/2005/8/layout/default"/>
    <dgm:cxn modelId="{5070A446-6B13-439A-ABC2-6ACF4D256A56}" srcId="{623D0C74-029E-4B41-8048-DD35275A59B8}" destId="{23674261-A5C0-4CBF-97E0-4C7ACA4E8DDF}" srcOrd="10" destOrd="0" parTransId="{BF8C7712-F5F6-4C73-8F9C-ACBC5E34D8CF}" sibTransId="{2B698058-181F-4CC3-A98F-50F574456709}"/>
    <dgm:cxn modelId="{C7E2FB57-4299-4A96-8969-54330725B9F8}" srcId="{623D0C74-029E-4B41-8048-DD35275A59B8}" destId="{AC6809C6-CBF4-4932-B3AC-DF6977C37422}" srcOrd="8" destOrd="0" parTransId="{B8EA660E-A83E-4D1B-91D2-76434E5B015E}" sibTransId="{D0D1517C-2402-4945-935E-AC595168FE48}"/>
    <dgm:cxn modelId="{A162CB58-9901-4B30-B241-206596523767}" srcId="{623D0C74-029E-4B41-8048-DD35275A59B8}" destId="{9F01B640-0305-43C5-A217-03D43C33B03F}" srcOrd="9" destOrd="0" parTransId="{ECEC9799-5E81-4968-9931-EA5960A8BB13}" sibTransId="{B3B0C5D0-3788-47EB-BB13-3853F8F9ECDC}"/>
    <dgm:cxn modelId="{37D5425C-B2CE-4A66-A66C-079941947934}" srcId="{623D0C74-029E-4B41-8048-DD35275A59B8}" destId="{432C385A-36B3-4C68-989C-8631EC6E0F1D}" srcOrd="11" destOrd="0" parTransId="{2319D328-944F-4933-9EED-D672C9BFE0B8}" sibTransId="{004A8B30-1768-4D7E-8843-5912732A3C0C}"/>
    <dgm:cxn modelId="{92C3A65C-5635-4679-A37E-C9313DBB87F9}" type="presOf" srcId="{AF606CDF-1BAC-4109-A201-87CDFF5DA505}" destId="{C1617C47-8FA8-4837-A5AE-147749562534}" srcOrd="0" destOrd="0" presId="urn:microsoft.com/office/officeart/2005/8/layout/default"/>
    <dgm:cxn modelId="{5B12BE5C-F2B2-436C-A3D1-D6B27EB71815}" srcId="{623D0C74-029E-4B41-8048-DD35275A59B8}" destId="{13FABCF0-7A9A-4853-AE57-CEE93395E5C3}" srcOrd="0" destOrd="0" parTransId="{A494F9CF-7C0F-4DB9-9FD7-697F07E456EE}" sibTransId="{0A308F48-6468-43AC-B481-A17C85EB451E}"/>
    <dgm:cxn modelId="{0E0B3673-5035-43A4-ABFE-67F6DB12B56A}" type="presOf" srcId="{8DE1B20B-40C3-44C3-BEAB-E925CFF14FC1}" destId="{1A9E255C-631E-409A-9488-3C0810133185}" srcOrd="0" destOrd="0" presId="urn:microsoft.com/office/officeart/2005/8/layout/default"/>
    <dgm:cxn modelId="{657A7878-9313-4E30-90E1-E335D0FCF456}" srcId="{623D0C74-029E-4B41-8048-DD35275A59B8}" destId="{AF606CDF-1BAC-4109-A201-87CDFF5DA505}" srcOrd="1" destOrd="0" parTransId="{D80576B0-0A8C-429C-AA95-C26854696298}" sibTransId="{DB621A16-8D03-4628-B0C1-C67DBF94FCFD}"/>
    <dgm:cxn modelId="{F4EE187F-BDE6-40AB-BF55-D81627CA7474}" srcId="{623D0C74-029E-4B41-8048-DD35275A59B8}" destId="{14F6663D-0436-4948-83B9-0102EA26B0F8}" srcOrd="4" destOrd="0" parTransId="{71218A47-3368-46AF-AAB7-068091365629}" sibTransId="{DFCB57EF-C6A1-49FC-BBBD-7DAEC02A0DC3}"/>
    <dgm:cxn modelId="{73973082-3F5F-40B4-A7E2-50898E5D24CA}" type="presOf" srcId="{AC6809C6-CBF4-4932-B3AC-DF6977C37422}" destId="{437E73FB-C761-452A-A2D5-67C793E445D6}" srcOrd="0" destOrd="0" presId="urn:microsoft.com/office/officeart/2005/8/layout/default"/>
    <dgm:cxn modelId="{DAC4AD93-CE29-456B-9BB2-CB708F28102C}" srcId="{623D0C74-029E-4B41-8048-DD35275A59B8}" destId="{6CD3C96C-7EAF-4F93-9E71-91E2BE75831A}" srcOrd="5" destOrd="0" parTransId="{7B2DA061-043C-429D-A439-90311D136FC9}" sibTransId="{AB1F418C-B8F5-4E41-AEBA-79B03871C0AB}"/>
    <dgm:cxn modelId="{CBC4779B-8C84-490F-8044-7EAD7F105E78}" type="presOf" srcId="{432C385A-36B3-4C68-989C-8631EC6E0F1D}" destId="{67B608F8-3AEF-4FBE-B8C4-A142115CC106}" srcOrd="0" destOrd="0" presId="urn:microsoft.com/office/officeart/2005/8/layout/default"/>
    <dgm:cxn modelId="{951F48BB-79F5-4E91-B483-BDA2D255D98B}" srcId="{623D0C74-029E-4B41-8048-DD35275A59B8}" destId="{F1E83A64-BE0E-4D72-B125-80C1C4AFF150}" srcOrd="3" destOrd="0" parTransId="{412F3A42-EE26-4D82-8BEE-BCB4D9C2A6CC}" sibTransId="{015F1C26-F9B6-4010-8850-E00C0FF3694F}"/>
    <dgm:cxn modelId="{E4B57CBC-A2E9-42A0-B6B1-A832D877CA45}" srcId="{623D0C74-029E-4B41-8048-DD35275A59B8}" destId="{8C6DE434-8F20-4548-8DA7-BEB79021D29F}" srcOrd="6" destOrd="0" parTransId="{6CA4AC4D-4238-41CE-B663-EDA668C276D4}" sibTransId="{A98807B1-FB13-470E-A237-36A9179F37A7}"/>
    <dgm:cxn modelId="{9FAB39C6-10AD-49DF-9133-0B74BF984079}" srcId="{623D0C74-029E-4B41-8048-DD35275A59B8}" destId="{464C7B92-33D5-439C-B6B6-F7261A9A345F}" srcOrd="2" destOrd="0" parTransId="{55D9CDFD-A577-4A6E-9688-4F0C6E1B6759}" sibTransId="{630935A3-7A53-451F-9CFC-08921A51F854}"/>
    <dgm:cxn modelId="{ECECD0CB-28FD-44E6-AD4D-A8F5FB331266}" srcId="{623D0C74-029E-4B41-8048-DD35275A59B8}" destId="{A2465A7F-6F9B-45CF-B4EF-B2F239E880AA}" srcOrd="12" destOrd="0" parTransId="{34A25ECC-12B2-4235-820A-AB148710EB68}" sibTransId="{857A9047-26FB-4A32-91DF-1A5854DBB080}"/>
    <dgm:cxn modelId="{9030E5E1-65EE-436A-B353-80CCF8B86545}" type="presOf" srcId="{8C6DE434-8F20-4548-8DA7-BEB79021D29F}" destId="{E77EDC23-1BAA-42E3-911A-94F82CA167A7}" srcOrd="0" destOrd="0" presId="urn:microsoft.com/office/officeart/2005/8/layout/default"/>
    <dgm:cxn modelId="{EC5F25E5-B392-4683-BAB7-5D91110DA5C1}" srcId="{623D0C74-029E-4B41-8048-DD35275A59B8}" destId="{8DE1B20B-40C3-44C3-BEAB-E925CFF14FC1}" srcOrd="7" destOrd="0" parTransId="{79A362A6-F551-452D-AABC-7C75B3241552}" sibTransId="{5B5BD0B5-541D-4B7F-81D8-961E7D53E334}"/>
    <dgm:cxn modelId="{D836E6ED-7054-4E0A-9B99-94D8C8304147}" type="presOf" srcId="{9F01B640-0305-43C5-A217-03D43C33B03F}" destId="{9008192B-4D30-4033-9EB2-196B2CFD669C}" srcOrd="0" destOrd="0" presId="urn:microsoft.com/office/officeart/2005/8/layout/default"/>
    <dgm:cxn modelId="{3FF025F8-363F-4A09-938C-A0B449CA403C}" type="presOf" srcId="{F1E83A64-BE0E-4D72-B125-80C1C4AFF150}" destId="{A46D5578-7DC3-4BCF-A839-A71D633D5261}" srcOrd="0" destOrd="0" presId="urn:microsoft.com/office/officeart/2005/8/layout/default"/>
    <dgm:cxn modelId="{92C3B885-4F72-47C6-B0ED-37C5B364F1CA}" type="presParOf" srcId="{CF1C8EE8-3BAF-4B27-B1CF-654BF7023A40}" destId="{E4B3EF9A-6D47-4EF1-B9E6-A42F5F573C8F}" srcOrd="0" destOrd="0" presId="urn:microsoft.com/office/officeart/2005/8/layout/default"/>
    <dgm:cxn modelId="{D8CE25CE-D43E-4D28-B199-39A4D8CDA50B}" type="presParOf" srcId="{CF1C8EE8-3BAF-4B27-B1CF-654BF7023A40}" destId="{DAE850BF-90B6-45F5-97BE-41CF1F2CA2F9}" srcOrd="1" destOrd="0" presId="urn:microsoft.com/office/officeart/2005/8/layout/default"/>
    <dgm:cxn modelId="{37349503-A48D-4891-B8A5-FFA1C44A064E}" type="presParOf" srcId="{CF1C8EE8-3BAF-4B27-B1CF-654BF7023A40}" destId="{C1617C47-8FA8-4837-A5AE-147749562534}" srcOrd="2" destOrd="0" presId="urn:microsoft.com/office/officeart/2005/8/layout/default"/>
    <dgm:cxn modelId="{12AF74CF-DF7C-448F-AE63-606D911251B8}" type="presParOf" srcId="{CF1C8EE8-3BAF-4B27-B1CF-654BF7023A40}" destId="{459DEC8F-C59D-4D75-8D8F-2EB7190E220C}" srcOrd="3" destOrd="0" presId="urn:microsoft.com/office/officeart/2005/8/layout/default"/>
    <dgm:cxn modelId="{E49097FB-7A0D-48B4-BD58-1B69DA70F943}" type="presParOf" srcId="{CF1C8EE8-3BAF-4B27-B1CF-654BF7023A40}" destId="{84632965-6DC2-401E-A117-09E561F0A1B2}" srcOrd="4" destOrd="0" presId="urn:microsoft.com/office/officeart/2005/8/layout/default"/>
    <dgm:cxn modelId="{A9EDC505-D439-4CD3-A2BA-36C128C0B486}" type="presParOf" srcId="{CF1C8EE8-3BAF-4B27-B1CF-654BF7023A40}" destId="{26826F55-18CB-47B3-8F00-D8341188727C}" srcOrd="5" destOrd="0" presId="urn:microsoft.com/office/officeart/2005/8/layout/default"/>
    <dgm:cxn modelId="{816B4B1D-C48F-412C-B48B-224F8C540BE0}" type="presParOf" srcId="{CF1C8EE8-3BAF-4B27-B1CF-654BF7023A40}" destId="{A46D5578-7DC3-4BCF-A839-A71D633D5261}" srcOrd="6" destOrd="0" presId="urn:microsoft.com/office/officeart/2005/8/layout/default"/>
    <dgm:cxn modelId="{22DAE585-F567-47DB-99F6-61CEB41C1993}" type="presParOf" srcId="{CF1C8EE8-3BAF-4B27-B1CF-654BF7023A40}" destId="{27601392-B1E8-4BA8-9EF6-7524921CA02B}" srcOrd="7" destOrd="0" presId="urn:microsoft.com/office/officeart/2005/8/layout/default"/>
    <dgm:cxn modelId="{854A3847-A842-4658-AF8C-5D7A296AA23F}" type="presParOf" srcId="{CF1C8EE8-3BAF-4B27-B1CF-654BF7023A40}" destId="{ADB6CB06-6853-4D51-9023-D6975BB2665B}" srcOrd="8" destOrd="0" presId="urn:microsoft.com/office/officeart/2005/8/layout/default"/>
    <dgm:cxn modelId="{74095D9C-4DAD-4C21-80E3-AFB7B72BA288}" type="presParOf" srcId="{CF1C8EE8-3BAF-4B27-B1CF-654BF7023A40}" destId="{F313E885-6D37-45E2-9894-9D151641820E}" srcOrd="9" destOrd="0" presId="urn:microsoft.com/office/officeart/2005/8/layout/default"/>
    <dgm:cxn modelId="{E8C647A1-B3BF-45BE-A1CB-25A9DBD816CC}" type="presParOf" srcId="{CF1C8EE8-3BAF-4B27-B1CF-654BF7023A40}" destId="{9AEFC497-C48A-491F-9488-CEF3F11D51A5}" srcOrd="10" destOrd="0" presId="urn:microsoft.com/office/officeart/2005/8/layout/default"/>
    <dgm:cxn modelId="{154ABC23-4A75-498C-97E5-2D8D964BA7C0}" type="presParOf" srcId="{CF1C8EE8-3BAF-4B27-B1CF-654BF7023A40}" destId="{A0083915-C16C-4A80-A66B-E360C49D199F}" srcOrd="11" destOrd="0" presId="urn:microsoft.com/office/officeart/2005/8/layout/default"/>
    <dgm:cxn modelId="{5B604495-2EBB-4B90-A643-CCD7312270F9}" type="presParOf" srcId="{CF1C8EE8-3BAF-4B27-B1CF-654BF7023A40}" destId="{E77EDC23-1BAA-42E3-911A-94F82CA167A7}" srcOrd="12" destOrd="0" presId="urn:microsoft.com/office/officeart/2005/8/layout/default"/>
    <dgm:cxn modelId="{6540A3CF-828B-41F4-AE29-1D71756C6D2F}" type="presParOf" srcId="{CF1C8EE8-3BAF-4B27-B1CF-654BF7023A40}" destId="{28A6CA2F-BF3B-48B7-AF77-6AC193C10006}" srcOrd="13" destOrd="0" presId="urn:microsoft.com/office/officeart/2005/8/layout/default"/>
    <dgm:cxn modelId="{15158DB8-F57E-4272-B56E-1C1298DC8471}" type="presParOf" srcId="{CF1C8EE8-3BAF-4B27-B1CF-654BF7023A40}" destId="{1A9E255C-631E-409A-9488-3C0810133185}" srcOrd="14" destOrd="0" presId="urn:microsoft.com/office/officeart/2005/8/layout/default"/>
    <dgm:cxn modelId="{3B6D9FF5-F9F9-4206-935F-9D57C081C7F5}" type="presParOf" srcId="{CF1C8EE8-3BAF-4B27-B1CF-654BF7023A40}" destId="{950FEFD3-257F-4812-959D-7B805D1A359F}" srcOrd="15" destOrd="0" presId="urn:microsoft.com/office/officeart/2005/8/layout/default"/>
    <dgm:cxn modelId="{D4124B9D-EC16-4CF6-ABF9-D765722A9D8A}" type="presParOf" srcId="{CF1C8EE8-3BAF-4B27-B1CF-654BF7023A40}" destId="{437E73FB-C761-452A-A2D5-67C793E445D6}" srcOrd="16" destOrd="0" presId="urn:microsoft.com/office/officeart/2005/8/layout/default"/>
    <dgm:cxn modelId="{975DA5A2-3D8F-4ECE-8E96-8E60CC7445A2}" type="presParOf" srcId="{CF1C8EE8-3BAF-4B27-B1CF-654BF7023A40}" destId="{7CA992EA-ADEA-412A-AB8C-0FBC2B8936DB}" srcOrd="17" destOrd="0" presId="urn:microsoft.com/office/officeart/2005/8/layout/default"/>
    <dgm:cxn modelId="{2EC524EF-077A-4961-BEC2-95C7895F823A}" type="presParOf" srcId="{CF1C8EE8-3BAF-4B27-B1CF-654BF7023A40}" destId="{9008192B-4D30-4033-9EB2-196B2CFD669C}" srcOrd="18" destOrd="0" presId="urn:microsoft.com/office/officeart/2005/8/layout/default"/>
    <dgm:cxn modelId="{08DBE433-6EE7-4DE6-96AE-2E23945B93CF}" type="presParOf" srcId="{CF1C8EE8-3BAF-4B27-B1CF-654BF7023A40}" destId="{F6C334E1-DAE3-4AAF-B795-39ED7A91B31E}" srcOrd="19" destOrd="0" presId="urn:microsoft.com/office/officeart/2005/8/layout/default"/>
    <dgm:cxn modelId="{5C5D328B-525B-4DF4-A636-8171D6BEEBE3}" type="presParOf" srcId="{CF1C8EE8-3BAF-4B27-B1CF-654BF7023A40}" destId="{34D76757-96E8-41E4-A182-96EA6D7AF704}" srcOrd="20" destOrd="0" presId="urn:microsoft.com/office/officeart/2005/8/layout/default"/>
    <dgm:cxn modelId="{4EC2A9B8-7232-4AEF-A1FE-8D87514856EC}" type="presParOf" srcId="{CF1C8EE8-3BAF-4B27-B1CF-654BF7023A40}" destId="{96FE88D8-6D44-4706-B825-EF9D2E312074}" srcOrd="21" destOrd="0" presId="urn:microsoft.com/office/officeart/2005/8/layout/default"/>
    <dgm:cxn modelId="{8092AC93-1DEB-41F6-9C8E-D966CCE460A5}" type="presParOf" srcId="{CF1C8EE8-3BAF-4B27-B1CF-654BF7023A40}" destId="{67B608F8-3AEF-4FBE-B8C4-A142115CC106}" srcOrd="22" destOrd="0" presId="urn:microsoft.com/office/officeart/2005/8/layout/default"/>
    <dgm:cxn modelId="{1350AA2E-23F3-4164-A049-2A7594AEA158}" type="presParOf" srcId="{CF1C8EE8-3BAF-4B27-B1CF-654BF7023A40}" destId="{AD306C1B-F923-4C27-9F64-9A1AE467731C}" srcOrd="23" destOrd="0" presId="urn:microsoft.com/office/officeart/2005/8/layout/default"/>
    <dgm:cxn modelId="{7EF7A577-CBB9-453B-A39A-EE30107CC65E}" type="presParOf" srcId="{CF1C8EE8-3BAF-4B27-B1CF-654BF7023A40}" destId="{3E66E3C0-C355-49A3-9E43-B0C55CBD4E99}" srcOrd="24"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29ACD9-6186-4E1C-B588-7428E3AD4428}" type="doc">
      <dgm:prSet loTypeId="urn:microsoft.com/office/officeart/2005/8/layout/process3" loCatId="process" qsTypeId="urn:microsoft.com/office/officeart/2005/8/quickstyle/simple1" qsCatId="simple" csTypeId="urn:microsoft.com/office/officeart/2005/8/colors/accent0_3" csCatId="mainScheme" phldr="1"/>
      <dgm:spPr/>
      <dgm:t>
        <a:bodyPr/>
        <a:lstStyle/>
        <a:p>
          <a:endParaRPr lang="fr-FR"/>
        </a:p>
      </dgm:t>
    </dgm:pt>
    <dgm:pt modelId="{E9D89C93-B24F-4BCE-A992-BEC0F9574DF5}">
      <dgm:prSet phldrT="[Texte]"/>
      <dgm:spPr>
        <a:xfrm>
          <a:off x="5584" y="2085870"/>
          <a:ext cx="1259925" cy="703990"/>
        </a:xfrm>
        <a:prstGeom prst="roundRect">
          <a:avLst>
            <a:gd name="adj" fmla="val 10000"/>
          </a:avLst>
        </a:prstGeom>
        <a:solidFill>
          <a:srgbClr val="128076"/>
        </a:solidFill>
        <a:ln w="12700" cap="flat" cmpd="sng" algn="ctr">
          <a:solidFill>
            <a:srgbClr val="128076"/>
          </a:solidFill>
          <a:prstDash val="solid"/>
          <a:miter lim="800000"/>
        </a:ln>
        <a:effectLst/>
      </dgm:spPr>
      <dgm:t>
        <a:bodyPr/>
        <a:lstStyle/>
        <a:p>
          <a:pPr>
            <a:buNone/>
          </a:pPr>
          <a:r>
            <a:rPr lang="fr-FR" dirty="0">
              <a:solidFill>
                <a:sysClr val="window" lastClr="FFFFFF"/>
              </a:solidFill>
              <a:latin typeface="Calibri" panose="020F0502020204030204"/>
              <a:ea typeface="+mn-ea"/>
              <a:cs typeface="+mn-cs"/>
            </a:rPr>
            <a:t>Structures institutionnelles</a:t>
          </a:r>
        </a:p>
      </dgm:t>
    </dgm:pt>
    <dgm:pt modelId="{E14B8D45-6ABD-4D85-8DB2-EEE9A4673499}" type="parTrans" cxnId="{FF8EB9D3-4203-414D-917F-DD74619D48B1}">
      <dgm:prSet/>
      <dgm:spPr/>
      <dgm:t>
        <a:bodyPr/>
        <a:lstStyle/>
        <a:p>
          <a:endParaRPr lang="fr-FR"/>
        </a:p>
      </dgm:t>
    </dgm:pt>
    <dgm:pt modelId="{953FA697-A453-41B3-870B-7FE97ABECC68}" type="sibTrans" cxnId="{FF8EB9D3-4203-414D-917F-DD74619D48B1}">
      <dgm:prSet/>
      <dgm:spPr>
        <a:xfrm>
          <a:off x="1456509" y="2163690"/>
          <a:ext cx="404920" cy="313685"/>
        </a:xfrm>
        <a:prstGeom prst="rightArrow">
          <a:avLst>
            <a:gd name="adj1" fmla="val 60000"/>
            <a:gd name="adj2" fmla="val 50000"/>
          </a:avLst>
        </a:prstGeom>
        <a:solidFill>
          <a:srgbClr val="020E0D"/>
        </a:solidFill>
        <a:ln>
          <a:noFill/>
        </a:ln>
        <a:effectLst/>
      </dgm:spPr>
      <dgm:t>
        <a:bodyPr/>
        <a:lstStyle/>
        <a:p>
          <a:pPr>
            <a:buNone/>
          </a:pPr>
          <a:endParaRPr lang="fr-FR">
            <a:solidFill>
              <a:sysClr val="window" lastClr="FFFFFF"/>
            </a:solidFill>
            <a:latin typeface="Calibri" panose="020F0502020204030204"/>
            <a:ea typeface="+mn-ea"/>
            <a:cs typeface="+mn-cs"/>
          </a:endParaRPr>
        </a:p>
      </dgm:t>
    </dgm:pt>
    <dgm:pt modelId="{9B828D0B-DF69-48F2-A909-26F826D651FA}">
      <dgm:prSet phldrT="[Texte]"/>
      <dgm:spPr>
        <a:xfrm>
          <a:off x="263641"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Tutelle</a:t>
          </a:r>
        </a:p>
      </dgm:t>
    </dgm:pt>
    <dgm:pt modelId="{2FAF7F00-FBE4-4921-A591-7337EFFCF084}" type="parTrans" cxnId="{B2AB6F0E-693D-4ECC-A39A-D5081E526A77}">
      <dgm:prSet/>
      <dgm:spPr/>
      <dgm:t>
        <a:bodyPr/>
        <a:lstStyle/>
        <a:p>
          <a:endParaRPr lang="fr-FR"/>
        </a:p>
      </dgm:t>
    </dgm:pt>
    <dgm:pt modelId="{C99A26F4-5A32-4D30-8C2B-621A80911ABE}" type="sibTrans" cxnId="{B2AB6F0E-693D-4ECC-A39A-D5081E526A77}">
      <dgm:prSet/>
      <dgm:spPr/>
      <dgm:t>
        <a:bodyPr/>
        <a:lstStyle/>
        <a:p>
          <a:endParaRPr lang="fr-FR"/>
        </a:p>
      </dgm:t>
    </dgm:pt>
    <dgm:pt modelId="{FA55596B-3351-40F4-B0B9-B833C08CDC34}">
      <dgm:prSet phldrT="[Texte]"/>
      <dgm:spPr>
        <a:xfrm>
          <a:off x="2029510" y="2085870"/>
          <a:ext cx="1259925" cy="703990"/>
        </a:xfrm>
        <a:prstGeom prst="roundRect">
          <a:avLst>
            <a:gd name="adj" fmla="val 10000"/>
          </a:avLst>
        </a:prstGeom>
        <a:solidFill>
          <a:srgbClr val="128076"/>
        </a:solidFill>
        <a:ln w="12700" cap="flat" cmpd="sng" algn="ctr">
          <a:solidFill>
            <a:srgbClr val="128076"/>
          </a:solidFill>
          <a:prstDash val="solid"/>
          <a:miter lim="800000"/>
        </a:ln>
        <a:effectLst/>
      </dgm:spPr>
      <dgm:t>
        <a:bodyPr/>
        <a:lstStyle/>
        <a:p>
          <a:pPr>
            <a:buNone/>
          </a:pPr>
          <a:r>
            <a:rPr lang="fr-FR" dirty="0">
              <a:solidFill>
                <a:sysClr val="window" lastClr="FFFFFF"/>
              </a:solidFill>
              <a:latin typeface="Calibri" panose="020F0502020204030204"/>
              <a:ea typeface="+mn-ea"/>
              <a:cs typeface="+mn-cs"/>
            </a:rPr>
            <a:t>Responsables de l’Etablissement</a:t>
          </a:r>
        </a:p>
      </dgm:t>
    </dgm:pt>
    <dgm:pt modelId="{C3A73E08-5539-460A-9D0B-9AC3E53BC7A4}" type="parTrans" cxnId="{AA142520-E6EB-41F8-9138-C37A991DA655}">
      <dgm:prSet/>
      <dgm:spPr/>
      <dgm:t>
        <a:bodyPr/>
        <a:lstStyle/>
        <a:p>
          <a:endParaRPr lang="fr-FR"/>
        </a:p>
      </dgm:t>
    </dgm:pt>
    <dgm:pt modelId="{A9487EB3-A07A-42A1-90C3-DBD5C04454F6}" type="sibTrans" cxnId="{AA142520-E6EB-41F8-9138-C37A991DA655}">
      <dgm:prSet/>
      <dgm:spPr>
        <a:xfrm>
          <a:off x="3480435" y="2163690"/>
          <a:ext cx="404920" cy="313685"/>
        </a:xfrm>
        <a:prstGeom prst="rightArrow">
          <a:avLst>
            <a:gd name="adj1" fmla="val 60000"/>
            <a:gd name="adj2" fmla="val 50000"/>
          </a:avLst>
        </a:prstGeom>
        <a:solidFill>
          <a:srgbClr val="020E0D"/>
        </a:solidFill>
        <a:ln>
          <a:noFill/>
        </a:ln>
        <a:effectLst/>
      </dgm:spPr>
      <dgm:t>
        <a:bodyPr/>
        <a:lstStyle/>
        <a:p>
          <a:pPr>
            <a:buNone/>
          </a:pPr>
          <a:endParaRPr lang="fr-FR">
            <a:solidFill>
              <a:sysClr val="window" lastClr="FFFFFF"/>
            </a:solidFill>
            <a:latin typeface="Calibri" panose="020F0502020204030204"/>
            <a:ea typeface="+mn-ea"/>
            <a:cs typeface="+mn-cs"/>
          </a:endParaRPr>
        </a:p>
      </dgm:t>
    </dgm:pt>
    <dgm:pt modelId="{63A36130-7B73-46BD-8DC2-94ABEEE5C67E}">
      <dgm:prSet phldrT="[Texte]"/>
      <dgm:spPr>
        <a:xfrm>
          <a:off x="2287567"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OGEC</a:t>
          </a:r>
        </a:p>
      </dgm:t>
    </dgm:pt>
    <dgm:pt modelId="{9D694586-89F8-43CF-AF64-131068D5C029}" type="parTrans" cxnId="{2CBD1DA2-B35F-4919-8FD9-996F01590673}">
      <dgm:prSet/>
      <dgm:spPr/>
      <dgm:t>
        <a:bodyPr/>
        <a:lstStyle/>
        <a:p>
          <a:endParaRPr lang="fr-FR"/>
        </a:p>
      </dgm:t>
    </dgm:pt>
    <dgm:pt modelId="{6C32C74A-BAAB-41DD-AC79-C96C90AA5586}" type="sibTrans" cxnId="{2CBD1DA2-B35F-4919-8FD9-996F01590673}">
      <dgm:prSet/>
      <dgm:spPr/>
      <dgm:t>
        <a:bodyPr/>
        <a:lstStyle/>
        <a:p>
          <a:endParaRPr lang="fr-FR"/>
        </a:p>
      </dgm:t>
    </dgm:pt>
    <dgm:pt modelId="{A29665DF-6366-426E-A09B-423D64148348}">
      <dgm:prSet phldrT="[Texte]"/>
      <dgm:spPr>
        <a:xfrm>
          <a:off x="4053436" y="2085870"/>
          <a:ext cx="1259925" cy="703990"/>
        </a:xfrm>
        <a:prstGeom prst="roundRect">
          <a:avLst>
            <a:gd name="adj" fmla="val 10000"/>
          </a:avLst>
        </a:prstGeom>
        <a:solidFill>
          <a:srgbClr val="128076"/>
        </a:solidFill>
        <a:ln w="12700" cap="flat" cmpd="sng" algn="ctr">
          <a:solidFill>
            <a:srgbClr val="128076"/>
          </a:solidFill>
          <a:prstDash val="solid"/>
          <a:miter lim="800000"/>
        </a:ln>
        <a:effectLst/>
      </dgm:spPr>
      <dgm:t>
        <a:bodyPr/>
        <a:lstStyle/>
        <a:p>
          <a:pPr>
            <a:buNone/>
          </a:pPr>
          <a:r>
            <a:rPr lang="fr-FR" dirty="0">
              <a:solidFill>
                <a:sysClr val="window" lastClr="FFFFFF"/>
              </a:solidFill>
              <a:latin typeface="Calibri" panose="020F0502020204030204"/>
              <a:ea typeface="+mn-ea"/>
              <a:cs typeface="+mn-cs"/>
            </a:rPr>
            <a:t>Personnel et enseignants</a:t>
          </a:r>
        </a:p>
      </dgm:t>
    </dgm:pt>
    <dgm:pt modelId="{997BBB0C-87FE-48EF-857B-00E55935E759}" type="parTrans" cxnId="{D38583E0-4684-4653-88E1-8A48F09815DD}">
      <dgm:prSet/>
      <dgm:spPr/>
      <dgm:t>
        <a:bodyPr/>
        <a:lstStyle/>
        <a:p>
          <a:endParaRPr lang="fr-FR"/>
        </a:p>
      </dgm:t>
    </dgm:pt>
    <dgm:pt modelId="{545D189A-86F0-44B1-936A-85EB63D315BE}" type="sibTrans" cxnId="{D38583E0-4684-4653-88E1-8A48F09815DD}">
      <dgm:prSet/>
      <dgm:spPr>
        <a:xfrm>
          <a:off x="5504361" y="2163690"/>
          <a:ext cx="404920" cy="313685"/>
        </a:xfrm>
        <a:prstGeom prst="rightArrow">
          <a:avLst>
            <a:gd name="adj1" fmla="val 60000"/>
            <a:gd name="adj2" fmla="val 50000"/>
          </a:avLst>
        </a:prstGeom>
        <a:solidFill>
          <a:srgbClr val="020E0D"/>
        </a:solidFill>
        <a:ln>
          <a:noFill/>
        </a:ln>
        <a:effectLst/>
      </dgm:spPr>
      <dgm:t>
        <a:bodyPr/>
        <a:lstStyle/>
        <a:p>
          <a:pPr>
            <a:buNone/>
          </a:pPr>
          <a:endParaRPr lang="fr-FR">
            <a:solidFill>
              <a:sysClr val="window" lastClr="FFFFFF"/>
            </a:solidFill>
            <a:latin typeface="Calibri" panose="020F0502020204030204"/>
            <a:ea typeface="+mn-ea"/>
            <a:cs typeface="+mn-cs"/>
          </a:endParaRPr>
        </a:p>
      </dgm:t>
    </dgm:pt>
    <dgm:pt modelId="{4AF1EC77-205E-4240-84E5-3DEF5C4EDBFF}">
      <dgm:prSet phldrT="[Texte]"/>
      <dgm:spPr>
        <a:xfrm>
          <a:off x="4311493"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CSE</a:t>
          </a:r>
        </a:p>
      </dgm:t>
    </dgm:pt>
    <dgm:pt modelId="{E529B487-6BE6-48EF-81FE-A3767627EBC7}" type="parTrans" cxnId="{A5256D2E-F2FD-44EC-884C-E17651015FEE}">
      <dgm:prSet/>
      <dgm:spPr/>
      <dgm:t>
        <a:bodyPr/>
        <a:lstStyle/>
        <a:p>
          <a:endParaRPr lang="fr-FR"/>
        </a:p>
      </dgm:t>
    </dgm:pt>
    <dgm:pt modelId="{B4F7716E-A5C1-4DB0-A6AB-D11C228A0B16}" type="sibTrans" cxnId="{A5256D2E-F2FD-44EC-884C-E17651015FEE}">
      <dgm:prSet/>
      <dgm:spPr/>
      <dgm:t>
        <a:bodyPr/>
        <a:lstStyle/>
        <a:p>
          <a:endParaRPr lang="fr-FR"/>
        </a:p>
      </dgm:t>
    </dgm:pt>
    <dgm:pt modelId="{CBE073E3-BB93-4773-9FF6-29532CF52D61}">
      <dgm:prSet phldrT="[Texte]"/>
      <dgm:spPr>
        <a:xfrm>
          <a:off x="263641"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UD(R)OGEC</a:t>
          </a:r>
        </a:p>
      </dgm:t>
    </dgm:pt>
    <dgm:pt modelId="{66ADC662-3EAE-419A-AB30-D7E3FDD9F535}" type="parTrans" cxnId="{D345BABA-E15A-4A02-B362-E900F0539051}">
      <dgm:prSet/>
      <dgm:spPr/>
      <dgm:t>
        <a:bodyPr/>
        <a:lstStyle/>
        <a:p>
          <a:endParaRPr lang="fr-FR"/>
        </a:p>
      </dgm:t>
    </dgm:pt>
    <dgm:pt modelId="{AD34621B-010E-40DB-9BDD-6EB86DAB984F}" type="sibTrans" cxnId="{D345BABA-E15A-4A02-B362-E900F0539051}">
      <dgm:prSet/>
      <dgm:spPr/>
      <dgm:t>
        <a:bodyPr/>
        <a:lstStyle/>
        <a:p>
          <a:endParaRPr lang="fr-FR"/>
        </a:p>
      </dgm:t>
    </dgm:pt>
    <dgm:pt modelId="{4E3671CF-2426-419F-8413-EE0BCF059096}">
      <dgm:prSet phldrT="[Texte]"/>
      <dgm:spPr>
        <a:xfrm>
          <a:off x="2287567"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CODIR</a:t>
          </a:r>
        </a:p>
      </dgm:t>
    </dgm:pt>
    <dgm:pt modelId="{0EA67572-FA99-4A76-BDB9-A67851A733C3}" type="parTrans" cxnId="{0602FCA3-77DF-4E1B-A522-3709133C189C}">
      <dgm:prSet/>
      <dgm:spPr/>
      <dgm:t>
        <a:bodyPr/>
        <a:lstStyle/>
        <a:p>
          <a:endParaRPr lang="fr-FR"/>
        </a:p>
      </dgm:t>
    </dgm:pt>
    <dgm:pt modelId="{84CBC4B9-89BE-475D-8924-C805CDC810CC}" type="sibTrans" cxnId="{0602FCA3-77DF-4E1B-A522-3709133C189C}">
      <dgm:prSet/>
      <dgm:spPr/>
      <dgm:t>
        <a:bodyPr/>
        <a:lstStyle/>
        <a:p>
          <a:endParaRPr lang="fr-FR"/>
        </a:p>
      </dgm:t>
    </dgm:pt>
    <dgm:pt modelId="{937072D7-C5C4-489A-B935-4EA0EF2D45C2}">
      <dgm:prSet phldrT="[Texte]"/>
      <dgm:spPr>
        <a:xfrm>
          <a:off x="6077362" y="2085870"/>
          <a:ext cx="1259925" cy="703990"/>
        </a:xfrm>
        <a:prstGeom prst="roundRect">
          <a:avLst>
            <a:gd name="adj" fmla="val 10000"/>
          </a:avLst>
        </a:prstGeom>
        <a:solidFill>
          <a:srgbClr val="128076"/>
        </a:solidFill>
        <a:ln w="12700" cap="flat" cmpd="sng" algn="ctr">
          <a:solidFill>
            <a:srgbClr val="128076"/>
          </a:solidFill>
          <a:prstDash val="solid"/>
          <a:miter lim="800000"/>
        </a:ln>
        <a:effectLst/>
      </dgm:spPr>
      <dgm:t>
        <a:bodyPr/>
        <a:lstStyle/>
        <a:p>
          <a:pPr>
            <a:buNone/>
          </a:pPr>
          <a:r>
            <a:rPr lang="fr-FR" dirty="0">
              <a:solidFill>
                <a:sysClr val="window" lastClr="FFFFFF"/>
              </a:solidFill>
              <a:latin typeface="Calibri" panose="020F0502020204030204"/>
              <a:ea typeface="+mn-ea"/>
              <a:cs typeface="+mn-cs"/>
            </a:rPr>
            <a:t>Communauté éducative</a:t>
          </a:r>
        </a:p>
      </dgm:t>
    </dgm:pt>
    <dgm:pt modelId="{A182C8F3-BDA4-4FBF-830B-CA929FA56B00}" type="parTrans" cxnId="{7A13B5D9-108C-4ECD-A0DB-E997BA88B1DF}">
      <dgm:prSet/>
      <dgm:spPr/>
      <dgm:t>
        <a:bodyPr/>
        <a:lstStyle/>
        <a:p>
          <a:endParaRPr lang="fr-FR"/>
        </a:p>
      </dgm:t>
    </dgm:pt>
    <dgm:pt modelId="{CF8D5EAC-E9FC-4D51-835D-DC9D197AABCF}" type="sibTrans" cxnId="{7A13B5D9-108C-4ECD-A0DB-E997BA88B1DF}">
      <dgm:prSet/>
      <dgm:spPr>
        <a:xfrm>
          <a:off x="7528287" y="2163690"/>
          <a:ext cx="404920" cy="313685"/>
        </a:xfrm>
        <a:prstGeom prst="rightArrow">
          <a:avLst>
            <a:gd name="adj1" fmla="val 60000"/>
            <a:gd name="adj2" fmla="val 50000"/>
          </a:avLst>
        </a:prstGeom>
        <a:solidFill>
          <a:srgbClr val="020E0D"/>
        </a:solidFill>
        <a:ln>
          <a:noFill/>
        </a:ln>
        <a:effectLst/>
      </dgm:spPr>
      <dgm:t>
        <a:bodyPr/>
        <a:lstStyle/>
        <a:p>
          <a:pPr>
            <a:buNone/>
          </a:pPr>
          <a:endParaRPr lang="fr-FR">
            <a:solidFill>
              <a:sysClr val="window" lastClr="FFFFFF"/>
            </a:solidFill>
            <a:latin typeface="Calibri" panose="020F0502020204030204"/>
            <a:ea typeface="+mn-ea"/>
            <a:cs typeface="+mn-cs"/>
          </a:endParaRPr>
        </a:p>
      </dgm:t>
    </dgm:pt>
    <dgm:pt modelId="{41375430-5489-415B-A781-18B3EBCBAD9E}">
      <dgm:prSet phldrT="[Texte]"/>
      <dgm:spPr>
        <a:xfrm>
          <a:off x="6335419"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Enseignant</a:t>
          </a:r>
        </a:p>
      </dgm:t>
    </dgm:pt>
    <dgm:pt modelId="{20731293-82D2-4CC0-AE84-58592B425E47}" type="parTrans" cxnId="{04377306-3D54-4D07-B0C6-711B51366A6D}">
      <dgm:prSet/>
      <dgm:spPr/>
      <dgm:t>
        <a:bodyPr/>
        <a:lstStyle/>
        <a:p>
          <a:endParaRPr lang="fr-FR"/>
        </a:p>
      </dgm:t>
    </dgm:pt>
    <dgm:pt modelId="{4A1AE3A5-5CCD-4988-9037-B6478BA22686}" type="sibTrans" cxnId="{04377306-3D54-4D07-B0C6-711B51366A6D}">
      <dgm:prSet/>
      <dgm:spPr/>
      <dgm:t>
        <a:bodyPr/>
        <a:lstStyle/>
        <a:p>
          <a:endParaRPr lang="fr-FR"/>
        </a:p>
      </dgm:t>
    </dgm:pt>
    <dgm:pt modelId="{601B1AE1-4D0B-47E1-94CC-161C5CD79FC2}">
      <dgm:prSet phldrT="[Texte]"/>
      <dgm:spPr>
        <a:xfrm>
          <a:off x="6335419"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Personnel</a:t>
          </a:r>
        </a:p>
      </dgm:t>
    </dgm:pt>
    <dgm:pt modelId="{E62F6323-BC6E-441B-89EF-EBE39DEA494D}" type="parTrans" cxnId="{46B23D1B-4691-4F99-9F87-5B7ADF397590}">
      <dgm:prSet/>
      <dgm:spPr/>
      <dgm:t>
        <a:bodyPr/>
        <a:lstStyle/>
        <a:p>
          <a:endParaRPr lang="fr-FR"/>
        </a:p>
      </dgm:t>
    </dgm:pt>
    <dgm:pt modelId="{516CB999-3394-47F5-983C-841B6032CE13}" type="sibTrans" cxnId="{46B23D1B-4691-4F99-9F87-5B7ADF397590}">
      <dgm:prSet/>
      <dgm:spPr/>
      <dgm:t>
        <a:bodyPr/>
        <a:lstStyle/>
        <a:p>
          <a:endParaRPr lang="fr-FR"/>
        </a:p>
      </dgm:t>
    </dgm:pt>
    <dgm:pt modelId="{5CCC9939-7A40-4252-93E7-C6A1E0AEE9B6}">
      <dgm:prSet phldrT="[Texte]"/>
      <dgm:spPr>
        <a:xfrm>
          <a:off x="6335419"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Parents</a:t>
          </a:r>
        </a:p>
      </dgm:t>
    </dgm:pt>
    <dgm:pt modelId="{E171EC5A-A54D-42AC-A4A1-9996FEF57D26}" type="parTrans" cxnId="{50FCFC82-8DE4-4760-8753-1D9CDBFCA6DD}">
      <dgm:prSet/>
      <dgm:spPr/>
      <dgm:t>
        <a:bodyPr/>
        <a:lstStyle/>
        <a:p>
          <a:endParaRPr lang="fr-FR"/>
        </a:p>
      </dgm:t>
    </dgm:pt>
    <dgm:pt modelId="{594F9E7B-5BF0-493E-ABD6-A31F08B4091A}" type="sibTrans" cxnId="{50FCFC82-8DE4-4760-8753-1D9CDBFCA6DD}">
      <dgm:prSet/>
      <dgm:spPr/>
      <dgm:t>
        <a:bodyPr/>
        <a:lstStyle/>
        <a:p>
          <a:endParaRPr lang="fr-FR"/>
        </a:p>
      </dgm:t>
    </dgm:pt>
    <dgm:pt modelId="{2C50F04A-881A-4187-907C-2C654CC41630}">
      <dgm:prSet phldrT="[Texte]"/>
      <dgm:spPr>
        <a:xfrm>
          <a:off x="4311493"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Personnel</a:t>
          </a:r>
        </a:p>
      </dgm:t>
    </dgm:pt>
    <dgm:pt modelId="{3CA0FCE0-E4BD-4DED-A8D8-48FA8A6BC99E}" type="parTrans" cxnId="{97FAA49E-B8A8-41DD-AA59-03503FF1E0D4}">
      <dgm:prSet/>
      <dgm:spPr/>
      <dgm:t>
        <a:bodyPr/>
        <a:lstStyle/>
        <a:p>
          <a:endParaRPr lang="fr-FR"/>
        </a:p>
      </dgm:t>
    </dgm:pt>
    <dgm:pt modelId="{89BF50C7-8F8F-474C-AFED-11C1772A2B47}" type="sibTrans" cxnId="{97FAA49E-B8A8-41DD-AA59-03503FF1E0D4}">
      <dgm:prSet/>
      <dgm:spPr/>
      <dgm:t>
        <a:bodyPr/>
        <a:lstStyle/>
        <a:p>
          <a:endParaRPr lang="fr-FR"/>
        </a:p>
      </dgm:t>
    </dgm:pt>
    <dgm:pt modelId="{2BF8E7A0-E2AB-4E7D-AD89-3126D361BCCE}">
      <dgm:prSet phldrT="[Texte]"/>
      <dgm:spPr>
        <a:xfrm>
          <a:off x="4311493"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Enseignants </a:t>
          </a:r>
        </a:p>
      </dgm:t>
    </dgm:pt>
    <dgm:pt modelId="{04D5566D-27E5-479B-991F-FE7BFBEBCE9F}" type="parTrans" cxnId="{85B2676B-0FE8-4042-A1B5-56216A8011C9}">
      <dgm:prSet/>
      <dgm:spPr/>
      <dgm:t>
        <a:bodyPr/>
        <a:lstStyle/>
        <a:p>
          <a:endParaRPr lang="fr-FR"/>
        </a:p>
      </dgm:t>
    </dgm:pt>
    <dgm:pt modelId="{7C9F3310-BE01-491E-A6B0-F7E9C54AA95C}" type="sibTrans" cxnId="{85B2676B-0FE8-4042-A1B5-56216A8011C9}">
      <dgm:prSet/>
      <dgm:spPr/>
      <dgm:t>
        <a:bodyPr/>
        <a:lstStyle/>
        <a:p>
          <a:endParaRPr lang="fr-FR"/>
        </a:p>
      </dgm:t>
    </dgm:pt>
    <dgm:pt modelId="{9E5C404B-C55E-421E-9FE9-60AC88841557}">
      <dgm:prSet phldrT="[Texte]"/>
      <dgm:spPr>
        <a:xfrm>
          <a:off x="8101288" y="2085870"/>
          <a:ext cx="1259925" cy="703990"/>
        </a:xfrm>
        <a:prstGeom prst="roundRect">
          <a:avLst>
            <a:gd name="adj" fmla="val 10000"/>
          </a:avLst>
        </a:prstGeom>
        <a:solidFill>
          <a:srgbClr val="128076"/>
        </a:solidFill>
        <a:ln w="12700" cap="flat" cmpd="sng" algn="ctr">
          <a:solidFill>
            <a:srgbClr val="128076"/>
          </a:solidFill>
          <a:prstDash val="solid"/>
          <a:miter lim="800000"/>
        </a:ln>
        <a:effectLst/>
      </dgm:spPr>
      <dgm:t>
        <a:bodyPr/>
        <a:lstStyle/>
        <a:p>
          <a:pPr>
            <a:buNone/>
          </a:pPr>
          <a:r>
            <a:rPr lang="fr-FR" dirty="0">
              <a:solidFill>
                <a:sysClr val="window" lastClr="FFFFFF"/>
              </a:solidFill>
              <a:latin typeface="Calibri" panose="020F0502020204030204"/>
              <a:ea typeface="+mn-ea"/>
              <a:cs typeface="+mn-cs"/>
            </a:rPr>
            <a:t>Partenaires</a:t>
          </a:r>
        </a:p>
      </dgm:t>
    </dgm:pt>
    <dgm:pt modelId="{DF0F7950-2BA1-47E5-91D3-A503FB9136C0}" type="parTrans" cxnId="{86B0FECC-5EFC-4AA3-9F83-C4CA4D2E37D2}">
      <dgm:prSet/>
      <dgm:spPr/>
      <dgm:t>
        <a:bodyPr/>
        <a:lstStyle/>
        <a:p>
          <a:endParaRPr lang="fr-FR"/>
        </a:p>
      </dgm:t>
    </dgm:pt>
    <dgm:pt modelId="{1DA0826C-6BBE-4C42-A6CC-9973A30A5143}" type="sibTrans" cxnId="{86B0FECC-5EFC-4AA3-9F83-C4CA4D2E37D2}">
      <dgm:prSet/>
      <dgm:spPr/>
      <dgm:t>
        <a:bodyPr/>
        <a:lstStyle/>
        <a:p>
          <a:endParaRPr lang="fr-FR"/>
        </a:p>
      </dgm:t>
    </dgm:pt>
    <dgm:pt modelId="{B9D8BB2F-4F92-40CC-8171-D4DD96062BE5}">
      <dgm:prSet phldrT="[Texte]"/>
      <dgm:spPr>
        <a:xfrm>
          <a:off x="8359345"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Collectivités</a:t>
          </a:r>
        </a:p>
      </dgm:t>
    </dgm:pt>
    <dgm:pt modelId="{7993EF3E-9F87-4C40-A1A1-ED3EBF98FE49}" type="parTrans" cxnId="{7D321BEC-DACD-42BD-AC1F-4B02FEAA5A8F}">
      <dgm:prSet/>
      <dgm:spPr/>
      <dgm:t>
        <a:bodyPr/>
        <a:lstStyle/>
        <a:p>
          <a:endParaRPr lang="fr-FR"/>
        </a:p>
      </dgm:t>
    </dgm:pt>
    <dgm:pt modelId="{0202B097-79C5-442F-914A-CF41DD981FBF}" type="sibTrans" cxnId="{7D321BEC-DACD-42BD-AC1F-4B02FEAA5A8F}">
      <dgm:prSet/>
      <dgm:spPr/>
      <dgm:t>
        <a:bodyPr/>
        <a:lstStyle/>
        <a:p>
          <a:endParaRPr lang="fr-FR"/>
        </a:p>
      </dgm:t>
    </dgm:pt>
    <dgm:pt modelId="{3DF82A23-A107-4312-8365-4F42C7B3126A}">
      <dgm:prSet phldrT="[Texte]"/>
      <dgm:spPr>
        <a:xfrm>
          <a:off x="8359345" y="2555196"/>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gm:spPr>
      <dgm:t>
        <a:bodyPr/>
        <a:lstStyle/>
        <a:p>
          <a:pPr>
            <a:buChar char="•"/>
          </a:pPr>
          <a:r>
            <a:rPr lang="fr-FR" dirty="0">
              <a:solidFill>
                <a:sysClr val="windowText" lastClr="000000">
                  <a:hueOff val="0"/>
                  <a:satOff val="0"/>
                  <a:lumOff val="0"/>
                  <a:alphaOff val="0"/>
                </a:sysClr>
              </a:solidFill>
              <a:latin typeface="Calibri" panose="020F0502020204030204"/>
              <a:ea typeface="+mn-ea"/>
              <a:cs typeface="+mn-cs"/>
            </a:rPr>
            <a:t>Financeurs </a:t>
          </a:r>
        </a:p>
      </dgm:t>
    </dgm:pt>
    <dgm:pt modelId="{3085E5AE-7ED9-49C3-9A00-EA56E4B32A1F}" type="parTrans" cxnId="{854C53CA-98E7-4327-87EB-5E40102F5252}">
      <dgm:prSet/>
      <dgm:spPr/>
      <dgm:t>
        <a:bodyPr/>
        <a:lstStyle/>
        <a:p>
          <a:endParaRPr lang="fr-FR"/>
        </a:p>
      </dgm:t>
    </dgm:pt>
    <dgm:pt modelId="{B14B3AEE-F578-4DC3-A377-F91FB4553B78}" type="sibTrans" cxnId="{854C53CA-98E7-4327-87EB-5E40102F5252}">
      <dgm:prSet/>
      <dgm:spPr/>
      <dgm:t>
        <a:bodyPr/>
        <a:lstStyle/>
        <a:p>
          <a:endParaRPr lang="fr-FR"/>
        </a:p>
      </dgm:t>
    </dgm:pt>
    <dgm:pt modelId="{B58E9261-3598-4042-9E58-09D3F7812AD5}" type="pres">
      <dgm:prSet presAssocID="{0029ACD9-6186-4E1C-B588-7428E3AD4428}" presName="linearFlow" presStyleCnt="0">
        <dgm:presLayoutVars>
          <dgm:dir/>
          <dgm:animLvl val="lvl"/>
          <dgm:resizeHandles val="exact"/>
        </dgm:presLayoutVars>
      </dgm:prSet>
      <dgm:spPr/>
    </dgm:pt>
    <dgm:pt modelId="{99CB2678-6762-4A9F-AB32-73FF1D44514C}" type="pres">
      <dgm:prSet presAssocID="{E9D89C93-B24F-4BCE-A992-BEC0F9574DF5}" presName="composite" presStyleCnt="0"/>
      <dgm:spPr/>
    </dgm:pt>
    <dgm:pt modelId="{3B930C33-155B-49B5-90FC-C2BEF8F17395}" type="pres">
      <dgm:prSet presAssocID="{E9D89C93-B24F-4BCE-A992-BEC0F9574DF5}" presName="parTx" presStyleLbl="node1" presStyleIdx="0" presStyleCnt="5">
        <dgm:presLayoutVars>
          <dgm:chMax val="0"/>
          <dgm:chPref val="0"/>
          <dgm:bulletEnabled val="1"/>
        </dgm:presLayoutVars>
      </dgm:prSet>
      <dgm:spPr/>
    </dgm:pt>
    <dgm:pt modelId="{7E2FCDE2-23FC-4319-B8B0-9F0CBEACDCA4}" type="pres">
      <dgm:prSet presAssocID="{E9D89C93-B24F-4BCE-A992-BEC0F9574DF5}" presName="parSh" presStyleLbl="node1" presStyleIdx="0" presStyleCnt="5"/>
      <dgm:spPr/>
    </dgm:pt>
    <dgm:pt modelId="{5FA954FA-3199-4A59-B976-3C87B39CA9A1}" type="pres">
      <dgm:prSet presAssocID="{E9D89C93-B24F-4BCE-A992-BEC0F9574DF5}" presName="desTx" presStyleLbl="fgAcc1" presStyleIdx="0" presStyleCnt="5">
        <dgm:presLayoutVars>
          <dgm:bulletEnabled val="1"/>
        </dgm:presLayoutVars>
      </dgm:prSet>
      <dgm:spPr/>
    </dgm:pt>
    <dgm:pt modelId="{22B5653C-8B9C-43ED-A3CA-660EE00458BB}" type="pres">
      <dgm:prSet presAssocID="{953FA697-A453-41B3-870B-7FE97ABECC68}" presName="sibTrans" presStyleLbl="sibTrans2D1" presStyleIdx="0" presStyleCnt="4"/>
      <dgm:spPr/>
    </dgm:pt>
    <dgm:pt modelId="{325A7346-EF48-4FAB-A9B7-A5B5C1FFE753}" type="pres">
      <dgm:prSet presAssocID="{953FA697-A453-41B3-870B-7FE97ABECC68}" presName="connTx" presStyleLbl="sibTrans2D1" presStyleIdx="0" presStyleCnt="4"/>
      <dgm:spPr/>
    </dgm:pt>
    <dgm:pt modelId="{46F578BA-E4BB-456C-A1CA-95980D188006}" type="pres">
      <dgm:prSet presAssocID="{FA55596B-3351-40F4-B0B9-B833C08CDC34}" presName="composite" presStyleCnt="0"/>
      <dgm:spPr/>
    </dgm:pt>
    <dgm:pt modelId="{79B294F3-5D16-4939-B7B8-B6D5935409D7}" type="pres">
      <dgm:prSet presAssocID="{FA55596B-3351-40F4-B0B9-B833C08CDC34}" presName="parTx" presStyleLbl="node1" presStyleIdx="0" presStyleCnt="5">
        <dgm:presLayoutVars>
          <dgm:chMax val="0"/>
          <dgm:chPref val="0"/>
          <dgm:bulletEnabled val="1"/>
        </dgm:presLayoutVars>
      </dgm:prSet>
      <dgm:spPr/>
    </dgm:pt>
    <dgm:pt modelId="{0DA99640-AAC8-4E2A-B3D0-429FDFEC104C}" type="pres">
      <dgm:prSet presAssocID="{FA55596B-3351-40F4-B0B9-B833C08CDC34}" presName="parSh" presStyleLbl="node1" presStyleIdx="1" presStyleCnt="5"/>
      <dgm:spPr/>
    </dgm:pt>
    <dgm:pt modelId="{DF3F92FC-4527-4F48-BDF4-754CA50D3447}" type="pres">
      <dgm:prSet presAssocID="{FA55596B-3351-40F4-B0B9-B833C08CDC34}" presName="desTx" presStyleLbl="fgAcc1" presStyleIdx="1" presStyleCnt="5">
        <dgm:presLayoutVars>
          <dgm:bulletEnabled val="1"/>
        </dgm:presLayoutVars>
      </dgm:prSet>
      <dgm:spPr/>
    </dgm:pt>
    <dgm:pt modelId="{A9BFE4CF-D5DF-42BB-A19E-256980DC613A}" type="pres">
      <dgm:prSet presAssocID="{A9487EB3-A07A-42A1-90C3-DBD5C04454F6}" presName="sibTrans" presStyleLbl="sibTrans2D1" presStyleIdx="1" presStyleCnt="4"/>
      <dgm:spPr/>
    </dgm:pt>
    <dgm:pt modelId="{9FF61D92-6E43-49E8-8CF5-4BBAB0FBB0B4}" type="pres">
      <dgm:prSet presAssocID="{A9487EB3-A07A-42A1-90C3-DBD5C04454F6}" presName="connTx" presStyleLbl="sibTrans2D1" presStyleIdx="1" presStyleCnt="4"/>
      <dgm:spPr/>
    </dgm:pt>
    <dgm:pt modelId="{0865F8ED-B73A-450C-88D6-BEE078997E60}" type="pres">
      <dgm:prSet presAssocID="{A29665DF-6366-426E-A09B-423D64148348}" presName="composite" presStyleCnt="0"/>
      <dgm:spPr/>
    </dgm:pt>
    <dgm:pt modelId="{8D8BFA28-7728-446D-AF61-BCD7F09BD4BC}" type="pres">
      <dgm:prSet presAssocID="{A29665DF-6366-426E-A09B-423D64148348}" presName="parTx" presStyleLbl="node1" presStyleIdx="1" presStyleCnt="5">
        <dgm:presLayoutVars>
          <dgm:chMax val="0"/>
          <dgm:chPref val="0"/>
          <dgm:bulletEnabled val="1"/>
        </dgm:presLayoutVars>
      </dgm:prSet>
      <dgm:spPr/>
    </dgm:pt>
    <dgm:pt modelId="{B976DAE1-5F13-41DA-ADCB-2BE441CB69A4}" type="pres">
      <dgm:prSet presAssocID="{A29665DF-6366-426E-A09B-423D64148348}" presName="parSh" presStyleLbl="node1" presStyleIdx="2" presStyleCnt="5"/>
      <dgm:spPr/>
    </dgm:pt>
    <dgm:pt modelId="{B9BE6D8C-777B-4738-9767-4B67526D0713}" type="pres">
      <dgm:prSet presAssocID="{A29665DF-6366-426E-A09B-423D64148348}" presName="desTx" presStyleLbl="fgAcc1" presStyleIdx="2" presStyleCnt="5">
        <dgm:presLayoutVars>
          <dgm:bulletEnabled val="1"/>
        </dgm:presLayoutVars>
      </dgm:prSet>
      <dgm:spPr/>
    </dgm:pt>
    <dgm:pt modelId="{5387BBDA-E26D-43CA-9B02-8DB5863647E9}" type="pres">
      <dgm:prSet presAssocID="{545D189A-86F0-44B1-936A-85EB63D315BE}" presName="sibTrans" presStyleLbl="sibTrans2D1" presStyleIdx="2" presStyleCnt="4"/>
      <dgm:spPr/>
    </dgm:pt>
    <dgm:pt modelId="{01180543-7BD3-4CF9-AB38-7E810F45AF45}" type="pres">
      <dgm:prSet presAssocID="{545D189A-86F0-44B1-936A-85EB63D315BE}" presName="connTx" presStyleLbl="sibTrans2D1" presStyleIdx="2" presStyleCnt="4"/>
      <dgm:spPr/>
    </dgm:pt>
    <dgm:pt modelId="{93930847-0DB7-467E-B6BB-436AE647CF9E}" type="pres">
      <dgm:prSet presAssocID="{937072D7-C5C4-489A-B935-4EA0EF2D45C2}" presName="composite" presStyleCnt="0"/>
      <dgm:spPr/>
    </dgm:pt>
    <dgm:pt modelId="{43CD8B7B-CF03-4989-BBDC-105F8C356E44}" type="pres">
      <dgm:prSet presAssocID="{937072D7-C5C4-489A-B935-4EA0EF2D45C2}" presName="parTx" presStyleLbl="node1" presStyleIdx="2" presStyleCnt="5">
        <dgm:presLayoutVars>
          <dgm:chMax val="0"/>
          <dgm:chPref val="0"/>
          <dgm:bulletEnabled val="1"/>
        </dgm:presLayoutVars>
      </dgm:prSet>
      <dgm:spPr/>
    </dgm:pt>
    <dgm:pt modelId="{5E22FD5B-47AA-4D97-A9FC-2EF143CD284A}" type="pres">
      <dgm:prSet presAssocID="{937072D7-C5C4-489A-B935-4EA0EF2D45C2}" presName="parSh" presStyleLbl="node1" presStyleIdx="3" presStyleCnt="5"/>
      <dgm:spPr/>
    </dgm:pt>
    <dgm:pt modelId="{181DCA50-A91A-403F-B0F0-A598F3D95DA6}" type="pres">
      <dgm:prSet presAssocID="{937072D7-C5C4-489A-B935-4EA0EF2D45C2}" presName="desTx" presStyleLbl="fgAcc1" presStyleIdx="3" presStyleCnt="5">
        <dgm:presLayoutVars>
          <dgm:bulletEnabled val="1"/>
        </dgm:presLayoutVars>
      </dgm:prSet>
      <dgm:spPr/>
    </dgm:pt>
    <dgm:pt modelId="{0D12AFAD-1CE7-4D92-BDB8-C4C9957BEB3E}" type="pres">
      <dgm:prSet presAssocID="{CF8D5EAC-E9FC-4D51-835D-DC9D197AABCF}" presName="sibTrans" presStyleLbl="sibTrans2D1" presStyleIdx="3" presStyleCnt="4"/>
      <dgm:spPr/>
    </dgm:pt>
    <dgm:pt modelId="{691A0368-F163-4C91-818D-0BE1882F75CD}" type="pres">
      <dgm:prSet presAssocID="{CF8D5EAC-E9FC-4D51-835D-DC9D197AABCF}" presName="connTx" presStyleLbl="sibTrans2D1" presStyleIdx="3" presStyleCnt="4"/>
      <dgm:spPr/>
    </dgm:pt>
    <dgm:pt modelId="{634F6387-48D8-466A-84A7-D0EEA32E5D31}" type="pres">
      <dgm:prSet presAssocID="{9E5C404B-C55E-421E-9FE9-60AC88841557}" presName="composite" presStyleCnt="0"/>
      <dgm:spPr/>
    </dgm:pt>
    <dgm:pt modelId="{605E831D-D2C2-4CA0-AE84-0EEB51BCB9CD}" type="pres">
      <dgm:prSet presAssocID="{9E5C404B-C55E-421E-9FE9-60AC88841557}" presName="parTx" presStyleLbl="node1" presStyleIdx="3" presStyleCnt="5">
        <dgm:presLayoutVars>
          <dgm:chMax val="0"/>
          <dgm:chPref val="0"/>
          <dgm:bulletEnabled val="1"/>
        </dgm:presLayoutVars>
      </dgm:prSet>
      <dgm:spPr/>
    </dgm:pt>
    <dgm:pt modelId="{38FC9C3B-50BB-4822-86D5-B03BC4E2833E}" type="pres">
      <dgm:prSet presAssocID="{9E5C404B-C55E-421E-9FE9-60AC88841557}" presName="parSh" presStyleLbl="node1" presStyleIdx="4" presStyleCnt="5"/>
      <dgm:spPr/>
    </dgm:pt>
    <dgm:pt modelId="{BA1B152C-9FDA-4B26-A73F-357E2583E938}" type="pres">
      <dgm:prSet presAssocID="{9E5C404B-C55E-421E-9FE9-60AC88841557}" presName="desTx" presStyleLbl="fgAcc1" presStyleIdx="4" presStyleCnt="5">
        <dgm:presLayoutVars>
          <dgm:bulletEnabled val="1"/>
        </dgm:presLayoutVars>
      </dgm:prSet>
      <dgm:spPr/>
    </dgm:pt>
  </dgm:ptLst>
  <dgm:cxnLst>
    <dgm:cxn modelId="{96B01101-7848-42E8-A7E0-A2398DCC13C6}" type="presOf" srcId="{0029ACD9-6186-4E1C-B588-7428E3AD4428}" destId="{B58E9261-3598-4042-9E58-09D3F7812AD5}" srcOrd="0" destOrd="0" presId="urn:microsoft.com/office/officeart/2005/8/layout/process3"/>
    <dgm:cxn modelId="{04377306-3D54-4D07-B0C6-711B51366A6D}" srcId="{937072D7-C5C4-489A-B935-4EA0EF2D45C2}" destId="{41375430-5489-415B-A781-18B3EBCBAD9E}" srcOrd="0" destOrd="0" parTransId="{20731293-82D2-4CC0-AE84-58592B425E47}" sibTransId="{4A1AE3A5-5CCD-4988-9037-B6478BA22686}"/>
    <dgm:cxn modelId="{B2AB6F0E-693D-4ECC-A39A-D5081E526A77}" srcId="{E9D89C93-B24F-4BCE-A992-BEC0F9574DF5}" destId="{9B828D0B-DF69-48F2-A909-26F826D651FA}" srcOrd="0" destOrd="0" parTransId="{2FAF7F00-FBE4-4921-A591-7337EFFCF084}" sibTransId="{C99A26F4-5A32-4D30-8C2B-621A80911ABE}"/>
    <dgm:cxn modelId="{E84EED0F-AF74-402B-808A-9E8472D51B15}" type="presOf" srcId="{601B1AE1-4D0B-47E1-94CC-161C5CD79FC2}" destId="{181DCA50-A91A-403F-B0F0-A598F3D95DA6}" srcOrd="0" destOrd="1" presId="urn:microsoft.com/office/officeart/2005/8/layout/process3"/>
    <dgm:cxn modelId="{C6415112-552F-4A69-80AC-7E21A86F8EFF}" type="presOf" srcId="{CBE073E3-BB93-4773-9FF6-29532CF52D61}" destId="{5FA954FA-3199-4A59-B976-3C87B39CA9A1}" srcOrd="0" destOrd="1" presId="urn:microsoft.com/office/officeart/2005/8/layout/process3"/>
    <dgm:cxn modelId="{46B23D1B-4691-4F99-9F87-5B7ADF397590}" srcId="{937072D7-C5C4-489A-B935-4EA0EF2D45C2}" destId="{601B1AE1-4D0B-47E1-94CC-161C5CD79FC2}" srcOrd="1" destOrd="0" parTransId="{E62F6323-BC6E-441B-89EF-EBE39DEA494D}" sibTransId="{516CB999-3394-47F5-983C-841B6032CE13}"/>
    <dgm:cxn modelId="{AA142520-E6EB-41F8-9138-C37A991DA655}" srcId="{0029ACD9-6186-4E1C-B588-7428E3AD4428}" destId="{FA55596B-3351-40F4-B0B9-B833C08CDC34}" srcOrd="1" destOrd="0" parTransId="{C3A73E08-5539-460A-9D0B-9AC3E53BC7A4}" sibTransId="{A9487EB3-A07A-42A1-90C3-DBD5C04454F6}"/>
    <dgm:cxn modelId="{A5256D2E-F2FD-44EC-884C-E17651015FEE}" srcId="{A29665DF-6366-426E-A09B-423D64148348}" destId="{4AF1EC77-205E-4240-84E5-3DEF5C4EDBFF}" srcOrd="0" destOrd="0" parTransId="{E529B487-6BE6-48EF-81FE-A3767627EBC7}" sibTransId="{B4F7716E-A5C1-4DB0-A6AB-D11C228A0B16}"/>
    <dgm:cxn modelId="{02BBA52E-7BE2-46E8-84F7-D574AEC528C8}" type="presOf" srcId="{4AF1EC77-205E-4240-84E5-3DEF5C4EDBFF}" destId="{B9BE6D8C-777B-4738-9767-4B67526D0713}" srcOrd="0" destOrd="0" presId="urn:microsoft.com/office/officeart/2005/8/layout/process3"/>
    <dgm:cxn modelId="{33F91E30-4802-4EEC-804F-699CFEC70B35}" type="presOf" srcId="{545D189A-86F0-44B1-936A-85EB63D315BE}" destId="{01180543-7BD3-4CF9-AB38-7E810F45AF45}" srcOrd="1" destOrd="0" presId="urn:microsoft.com/office/officeart/2005/8/layout/process3"/>
    <dgm:cxn modelId="{13DAF536-7362-4DFF-865B-7AB1B4C943D5}" type="presOf" srcId="{2BF8E7A0-E2AB-4E7D-AD89-3126D361BCCE}" destId="{B9BE6D8C-777B-4738-9767-4B67526D0713}" srcOrd="0" destOrd="2" presId="urn:microsoft.com/office/officeart/2005/8/layout/process3"/>
    <dgm:cxn modelId="{BE803A3C-1160-4417-A4F3-090D5F84D218}" type="presOf" srcId="{E9D89C93-B24F-4BCE-A992-BEC0F9574DF5}" destId="{7E2FCDE2-23FC-4319-B8B0-9F0CBEACDCA4}" srcOrd="1" destOrd="0" presId="urn:microsoft.com/office/officeart/2005/8/layout/process3"/>
    <dgm:cxn modelId="{1120F543-BC55-4261-AB76-01AF56DB5C4A}" type="presOf" srcId="{937072D7-C5C4-489A-B935-4EA0EF2D45C2}" destId="{43CD8B7B-CF03-4989-BBDC-105F8C356E44}" srcOrd="0" destOrd="0" presId="urn:microsoft.com/office/officeart/2005/8/layout/process3"/>
    <dgm:cxn modelId="{E68E5546-C29A-4140-B960-F792E00ACC6A}" type="presOf" srcId="{A29665DF-6366-426E-A09B-423D64148348}" destId="{B976DAE1-5F13-41DA-ADCB-2BE441CB69A4}" srcOrd="1" destOrd="0" presId="urn:microsoft.com/office/officeart/2005/8/layout/process3"/>
    <dgm:cxn modelId="{8C302747-44FA-4BC0-80F8-B3B79E10718D}" type="presOf" srcId="{CF8D5EAC-E9FC-4D51-835D-DC9D197AABCF}" destId="{691A0368-F163-4C91-818D-0BE1882F75CD}" srcOrd="1" destOrd="0" presId="urn:microsoft.com/office/officeart/2005/8/layout/process3"/>
    <dgm:cxn modelId="{F398CE49-8436-4754-960C-CFF7E78FBACF}" type="presOf" srcId="{545D189A-86F0-44B1-936A-85EB63D315BE}" destId="{5387BBDA-E26D-43CA-9B02-8DB5863647E9}" srcOrd="0" destOrd="0" presId="urn:microsoft.com/office/officeart/2005/8/layout/process3"/>
    <dgm:cxn modelId="{FCD2054D-12C1-46EF-9D01-A00C00E16333}" type="presOf" srcId="{41375430-5489-415B-A781-18B3EBCBAD9E}" destId="{181DCA50-A91A-403F-B0F0-A598F3D95DA6}" srcOrd="0" destOrd="0" presId="urn:microsoft.com/office/officeart/2005/8/layout/process3"/>
    <dgm:cxn modelId="{3391BF50-C177-4F7B-8280-85841EDE8A6B}" type="presOf" srcId="{9E5C404B-C55E-421E-9FE9-60AC88841557}" destId="{38FC9C3B-50BB-4822-86D5-B03BC4E2833E}" srcOrd="1" destOrd="0" presId="urn:microsoft.com/office/officeart/2005/8/layout/process3"/>
    <dgm:cxn modelId="{5E14FA55-9147-4BF9-9815-7FFD41F71B4B}" type="presOf" srcId="{953FA697-A453-41B3-870B-7FE97ABECC68}" destId="{325A7346-EF48-4FAB-A9B7-A5B5C1FFE753}" srcOrd="1" destOrd="0" presId="urn:microsoft.com/office/officeart/2005/8/layout/process3"/>
    <dgm:cxn modelId="{542A825D-DF89-4AB4-9172-B87C7636457C}" type="presOf" srcId="{4E3671CF-2426-419F-8413-EE0BCF059096}" destId="{DF3F92FC-4527-4F48-BDF4-754CA50D3447}" srcOrd="0" destOrd="1" presId="urn:microsoft.com/office/officeart/2005/8/layout/process3"/>
    <dgm:cxn modelId="{84956766-78DB-418B-932E-29FE38A09912}" type="presOf" srcId="{9E5C404B-C55E-421E-9FE9-60AC88841557}" destId="{605E831D-D2C2-4CA0-AE84-0EEB51BCB9CD}" srcOrd="0" destOrd="0" presId="urn:microsoft.com/office/officeart/2005/8/layout/process3"/>
    <dgm:cxn modelId="{85B2676B-0FE8-4042-A1B5-56216A8011C9}" srcId="{A29665DF-6366-426E-A09B-423D64148348}" destId="{2BF8E7A0-E2AB-4E7D-AD89-3126D361BCCE}" srcOrd="2" destOrd="0" parTransId="{04D5566D-27E5-479B-991F-FE7BFBEBCE9F}" sibTransId="{7C9F3310-BE01-491E-A6B0-F7E9C54AA95C}"/>
    <dgm:cxn modelId="{7DA66D81-737B-472C-9FFA-F56EE6252D2D}" type="presOf" srcId="{A29665DF-6366-426E-A09B-423D64148348}" destId="{8D8BFA28-7728-446D-AF61-BCD7F09BD4BC}" srcOrd="0" destOrd="0" presId="urn:microsoft.com/office/officeart/2005/8/layout/process3"/>
    <dgm:cxn modelId="{50FCFC82-8DE4-4760-8753-1D9CDBFCA6DD}" srcId="{937072D7-C5C4-489A-B935-4EA0EF2D45C2}" destId="{5CCC9939-7A40-4252-93E7-C6A1E0AEE9B6}" srcOrd="2" destOrd="0" parTransId="{E171EC5A-A54D-42AC-A4A1-9996FEF57D26}" sibTransId="{594F9E7B-5BF0-493E-ABD6-A31F08B4091A}"/>
    <dgm:cxn modelId="{62A79398-75A7-4A35-9CCE-4B91C9A5952F}" type="presOf" srcId="{FA55596B-3351-40F4-B0B9-B833C08CDC34}" destId="{0DA99640-AAC8-4E2A-B3D0-429FDFEC104C}" srcOrd="1" destOrd="0" presId="urn:microsoft.com/office/officeart/2005/8/layout/process3"/>
    <dgm:cxn modelId="{753B4E9B-AFC5-47DF-82C9-9FB7572709C5}" type="presOf" srcId="{A9487EB3-A07A-42A1-90C3-DBD5C04454F6}" destId="{A9BFE4CF-D5DF-42BB-A19E-256980DC613A}" srcOrd="0" destOrd="0" presId="urn:microsoft.com/office/officeart/2005/8/layout/process3"/>
    <dgm:cxn modelId="{97FAA49E-B8A8-41DD-AA59-03503FF1E0D4}" srcId="{A29665DF-6366-426E-A09B-423D64148348}" destId="{2C50F04A-881A-4187-907C-2C654CC41630}" srcOrd="1" destOrd="0" parTransId="{3CA0FCE0-E4BD-4DED-A8D8-48FA8A6BC99E}" sibTransId="{89BF50C7-8F8F-474C-AFED-11C1772A2B47}"/>
    <dgm:cxn modelId="{2CBD1DA2-B35F-4919-8FD9-996F01590673}" srcId="{FA55596B-3351-40F4-B0B9-B833C08CDC34}" destId="{63A36130-7B73-46BD-8DC2-94ABEEE5C67E}" srcOrd="0" destOrd="0" parTransId="{9D694586-89F8-43CF-AF64-131068D5C029}" sibTransId="{6C32C74A-BAAB-41DD-AC79-C96C90AA5586}"/>
    <dgm:cxn modelId="{0602FCA3-77DF-4E1B-A522-3709133C189C}" srcId="{FA55596B-3351-40F4-B0B9-B833C08CDC34}" destId="{4E3671CF-2426-419F-8413-EE0BCF059096}" srcOrd="1" destOrd="0" parTransId="{0EA67572-FA99-4A76-BDB9-A67851A733C3}" sibTransId="{84CBC4B9-89BE-475D-8924-C805CDC810CC}"/>
    <dgm:cxn modelId="{E34D38AE-4A6A-49EF-AB48-8A05AF1E4EEB}" type="presOf" srcId="{937072D7-C5C4-489A-B935-4EA0EF2D45C2}" destId="{5E22FD5B-47AA-4D97-A9FC-2EF143CD284A}" srcOrd="1" destOrd="0" presId="urn:microsoft.com/office/officeart/2005/8/layout/process3"/>
    <dgm:cxn modelId="{9BFBA0AF-952F-4DDB-B24A-B88D2403C70C}" type="presOf" srcId="{9B828D0B-DF69-48F2-A909-26F826D651FA}" destId="{5FA954FA-3199-4A59-B976-3C87B39CA9A1}" srcOrd="0" destOrd="0" presId="urn:microsoft.com/office/officeart/2005/8/layout/process3"/>
    <dgm:cxn modelId="{E86E5EB3-A97D-45E2-9F08-E2225F40721A}" type="presOf" srcId="{3DF82A23-A107-4312-8365-4F42C7B3126A}" destId="{BA1B152C-9FDA-4B26-A73F-357E2583E938}" srcOrd="0" destOrd="1" presId="urn:microsoft.com/office/officeart/2005/8/layout/process3"/>
    <dgm:cxn modelId="{D345BABA-E15A-4A02-B362-E900F0539051}" srcId="{E9D89C93-B24F-4BCE-A992-BEC0F9574DF5}" destId="{CBE073E3-BB93-4773-9FF6-29532CF52D61}" srcOrd="1" destOrd="0" parTransId="{66ADC662-3EAE-419A-AB30-D7E3FDD9F535}" sibTransId="{AD34621B-010E-40DB-9BDD-6EB86DAB984F}"/>
    <dgm:cxn modelId="{69E942BC-014A-4F30-9683-68324E5DB56A}" type="presOf" srcId="{953FA697-A453-41B3-870B-7FE97ABECC68}" destId="{22B5653C-8B9C-43ED-A3CA-660EE00458BB}" srcOrd="0" destOrd="0" presId="urn:microsoft.com/office/officeart/2005/8/layout/process3"/>
    <dgm:cxn modelId="{0F5017C4-2D15-4782-A4FE-8FD2B64781D0}" type="presOf" srcId="{A9487EB3-A07A-42A1-90C3-DBD5C04454F6}" destId="{9FF61D92-6E43-49E8-8CF5-4BBAB0FBB0B4}" srcOrd="1" destOrd="0" presId="urn:microsoft.com/office/officeart/2005/8/layout/process3"/>
    <dgm:cxn modelId="{DE194EC9-E4C9-4AEA-A28A-DF9C163CC791}" type="presOf" srcId="{63A36130-7B73-46BD-8DC2-94ABEEE5C67E}" destId="{DF3F92FC-4527-4F48-BDF4-754CA50D3447}" srcOrd="0" destOrd="0" presId="urn:microsoft.com/office/officeart/2005/8/layout/process3"/>
    <dgm:cxn modelId="{854C53CA-98E7-4327-87EB-5E40102F5252}" srcId="{9E5C404B-C55E-421E-9FE9-60AC88841557}" destId="{3DF82A23-A107-4312-8365-4F42C7B3126A}" srcOrd="1" destOrd="0" parTransId="{3085E5AE-7ED9-49C3-9A00-EA56E4B32A1F}" sibTransId="{B14B3AEE-F578-4DC3-A377-F91FB4553B78}"/>
    <dgm:cxn modelId="{86B0FECC-5EFC-4AA3-9F83-C4CA4D2E37D2}" srcId="{0029ACD9-6186-4E1C-B588-7428E3AD4428}" destId="{9E5C404B-C55E-421E-9FE9-60AC88841557}" srcOrd="4" destOrd="0" parTransId="{DF0F7950-2BA1-47E5-91D3-A503FB9136C0}" sibTransId="{1DA0826C-6BBE-4C42-A6CC-9973A30A5143}"/>
    <dgm:cxn modelId="{817217D2-CF87-4469-95A5-9CC5F7AFF9B8}" type="presOf" srcId="{E9D89C93-B24F-4BCE-A992-BEC0F9574DF5}" destId="{3B930C33-155B-49B5-90FC-C2BEF8F17395}" srcOrd="0" destOrd="0" presId="urn:microsoft.com/office/officeart/2005/8/layout/process3"/>
    <dgm:cxn modelId="{FF8EB9D3-4203-414D-917F-DD74619D48B1}" srcId="{0029ACD9-6186-4E1C-B588-7428E3AD4428}" destId="{E9D89C93-B24F-4BCE-A992-BEC0F9574DF5}" srcOrd="0" destOrd="0" parTransId="{E14B8D45-6ABD-4D85-8DB2-EEE9A4673499}" sibTransId="{953FA697-A453-41B3-870B-7FE97ABECC68}"/>
    <dgm:cxn modelId="{7A13B5D9-108C-4ECD-A0DB-E997BA88B1DF}" srcId="{0029ACD9-6186-4E1C-B588-7428E3AD4428}" destId="{937072D7-C5C4-489A-B935-4EA0EF2D45C2}" srcOrd="3" destOrd="0" parTransId="{A182C8F3-BDA4-4FBF-830B-CA929FA56B00}" sibTransId="{CF8D5EAC-E9FC-4D51-835D-DC9D197AABCF}"/>
    <dgm:cxn modelId="{D38583E0-4684-4653-88E1-8A48F09815DD}" srcId="{0029ACD9-6186-4E1C-B588-7428E3AD4428}" destId="{A29665DF-6366-426E-A09B-423D64148348}" srcOrd="2" destOrd="0" parTransId="{997BBB0C-87FE-48EF-857B-00E55935E759}" sibTransId="{545D189A-86F0-44B1-936A-85EB63D315BE}"/>
    <dgm:cxn modelId="{8CCF33E2-4494-43A9-9553-08DEE77317B8}" type="presOf" srcId="{2C50F04A-881A-4187-907C-2C654CC41630}" destId="{B9BE6D8C-777B-4738-9767-4B67526D0713}" srcOrd="0" destOrd="1" presId="urn:microsoft.com/office/officeart/2005/8/layout/process3"/>
    <dgm:cxn modelId="{BB80E8EB-88A0-4043-9FF3-2AC7C00C05FE}" type="presOf" srcId="{CF8D5EAC-E9FC-4D51-835D-DC9D197AABCF}" destId="{0D12AFAD-1CE7-4D92-BDB8-C4C9957BEB3E}" srcOrd="0" destOrd="0" presId="urn:microsoft.com/office/officeart/2005/8/layout/process3"/>
    <dgm:cxn modelId="{7D321BEC-DACD-42BD-AC1F-4B02FEAA5A8F}" srcId="{9E5C404B-C55E-421E-9FE9-60AC88841557}" destId="{B9D8BB2F-4F92-40CC-8171-D4DD96062BE5}" srcOrd="0" destOrd="0" parTransId="{7993EF3E-9F87-4C40-A1A1-ED3EBF98FE49}" sibTransId="{0202B097-79C5-442F-914A-CF41DD981FBF}"/>
    <dgm:cxn modelId="{24D05DF7-CA56-4031-939D-4B389F3DB6F3}" type="presOf" srcId="{FA55596B-3351-40F4-B0B9-B833C08CDC34}" destId="{79B294F3-5D16-4939-B7B8-B6D5935409D7}" srcOrd="0" destOrd="0" presId="urn:microsoft.com/office/officeart/2005/8/layout/process3"/>
    <dgm:cxn modelId="{C97CF5F9-C3D9-4163-8247-B7C69B74DD27}" type="presOf" srcId="{5CCC9939-7A40-4252-93E7-C6A1E0AEE9B6}" destId="{181DCA50-A91A-403F-B0F0-A598F3D95DA6}" srcOrd="0" destOrd="2" presId="urn:microsoft.com/office/officeart/2005/8/layout/process3"/>
    <dgm:cxn modelId="{A4BFFBF9-1131-4154-8F88-E4C123626580}" type="presOf" srcId="{B9D8BB2F-4F92-40CC-8171-D4DD96062BE5}" destId="{BA1B152C-9FDA-4B26-A73F-357E2583E938}" srcOrd="0" destOrd="0" presId="urn:microsoft.com/office/officeart/2005/8/layout/process3"/>
    <dgm:cxn modelId="{5092E50B-FB07-4E1D-9D34-A6D6B25A65F1}" type="presParOf" srcId="{B58E9261-3598-4042-9E58-09D3F7812AD5}" destId="{99CB2678-6762-4A9F-AB32-73FF1D44514C}" srcOrd="0" destOrd="0" presId="urn:microsoft.com/office/officeart/2005/8/layout/process3"/>
    <dgm:cxn modelId="{014DFAD8-C0AB-45E0-906A-0203C88BDFE6}" type="presParOf" srcId="{99CB2678-6762-4A9F-AB32-73FF1D44514C}" destId="{3B930C33-155B-49B5-90FC-C2BEF8F17395}" srcOrd="0" destOrd="0" presId="urn:microsoft.com/office/officeart/2005/8/layout/process3"/>
    <dgm:cxn modelId="{E1000842-601C-4C66-8743-13767C09E717}" type="presParOf" srcId="{99CB2678-6762-4A9F-AB32-73FF1D44514C}" destId="{7E2FCDE2-23FC-4319-B8B0-9F0CBEACDCA4}" srcOrd="1" destOrd="0" presId="urn:microsoft.com/office/officeart/2005/8/layout/process3"/>
    <dgm:cxn modelId="{5D2F4F4E-BCCA-4DE4-AB2F-060C70B6147F}" type="presParOf" srcId="{99CB2678-6762-4A9F-AB32-73FF1D44514C}" destId="{5FA954FA-3199-4A59-B976-3C87B39CA9A1}" srcOrd="2" destOrd="0" presId="urn:microsoft.com/office/officeart/2005/8/layout/process3"/>
    <dgm:cxn modelId="{4D8F1F37-2461-4A95-B567-B5674FBD8AFD}" type="presParOf" srcId="{B58E9261-3598-4042-9E58-09D3F7812AD5}" destId="{22B5653C-8B9C-43ED-A3CA-660EE00458BB}" srcOrd="1" destOrd="0" presId="urn:microsoft.com/office/officeart/2005/8/layout/process3"/>
    <dgm:cxn modelId="{616FD29B-732D-4D2A-A1EA-51F358A92C00}" type="presParOf" srcId="{22B5653C-8B9C-43ED-A3CA-660EE00458BB}" destId="{325A7346-EF48-4FAB-A9B7-A5B5C1FFE753}" srcOrd="0" destOrd="0" presId="urn:microsoft.com/office/officeart/2005/8/layout/process3"/>
    <dgm:cxn modelId="{C82A5AA4-C494-4FC4-A09B-4563683E8EF6}" type="presParOf" srcId="{B58E9261-3598-4042-9E58-09D3F7812AD5}" destId="{46F578BA-E4BB-456C-A1CA-95980D188006}" srcOrd="2" destOrd="0" presId="urn:microsoft.com/office/officeart/2005/8/layout/process3"/>
    <dgm:cxn modelId="{484979F1-46D9-45E6-9103-55A022E37929}" type="presParOf" srcId="{46F578BA-E4BB-456C-A1CA-95980D188006}" destId="{79B294F3-5D16-4939-B7B8-B6D5935409D7}" srcOrd="0" destOrd="0" presId="urn:microsoft.com/office/officeart/2005/8/layout/process3"/>
    <dgm:cxn modelId="{92DE71E8-7E98-4897-8F0C-FFFB186F6FC3}" type="presParOf" srcId="{46F578BA-E4BB-456C-A1CA-95980D188006}" destId="{0DA99640-AAC8-4E2A-B3D0-429FDFEC104C}" srcOrd="1" destOrd="0" presId="urn:microsoft.com/office/officeart/2005/8/layout/process3"/>
    <dgm:cxn modelId="{9BF903EF-CE23-434F-9466-3089F0B303C0}" type="presParOf" srcId="{46F578BA-E4BB-456C-A1CA-95980D188006}" destId="{DF3F92FC-4527-4F48-BDF4-754CA50D3447}" srcOrd="2" destOrd="0" presId="urn:microsoft.com/office/officeart/2005/8/layout/process3"/>
    <dgm:cxn modelId="{090CAC51-15FF-4B7B-9B60-270DDCE9C1BD}" type="presParOf" srcId="{B58E9261-3598-4042-9E58-09D3F7812AD5}" destId="{A9BFE4CF-D5DF-42BB-A19E-256980DC613A}" srcOrd="3" destOrd="0" presId="urn:microsoft.com/office/officeart/2005/8/layout/process3"/>
    <dgm:cxn modelId="{B7D243DB-F448-4726-B314-043C9786DB61}" type="presParOf" srcId="{A9BFE4CF-D5DF-42BB-A19E-256980DC613A}" destId="{9FF61D92-6E43-49E8-8CF5-4BBAB0FBB0B4}" srcOrd="0" destOrd="0" presId="urn:microsoft.com/office/officeart/2005/8/layout/process3"/>
    <dgm:cxn modelId="{CEA6C3E1-6816-42A3-9B83-9BA4CF751D67}" type="presParOf" srcId="{B58E9261-3598-4042-9E58-09D3F7812AD5}" destId="{0865F8ED-B73A-450C-88D6-BEE078997E60}" srcOrd="4" destOrd="0" presId="urn:microsoft.com/office/officeart/2005/8/layout/process3"/>
    <dgm:cxn modelId="{6D312232-DBF3-4D39-8DF6-C9A3110FED5A}" type="presParOf" srcId="{0865F8ED-B73A-450C-88D6-BEE078997E60}" destId="{8D8BFA28-7728-446D-AF61-BCD7F09BD4BC}" srcOrd="0" destOrd="0" presId="urn:microsoft.com/office/officeart/2005/8/layout/process3"/>
    <dgm:cxn modelId="{35C00288-D8CC-47B7-9E5C-32D4050B862E}" type="presParOf" srcId="{0865F8ED-B73A-450C-88D6-BEE078997E60}" destId="{B976DAE1-5F13-41DA-ADCB-2BE441CB69A4}" srcOrd="1" destOrd="0" presId="urn:microsoft.com/office/officeart/2005/8/layout/process3"/>
    <dgm:cxn modelId="{D3394435-9AB5-4657-9606-7FE42464C320}" type="presParOf" srcId="{0865F8ED-B73A-450C-88D6-BEE078997E60}" destId="{B9BE6D8C-777B-4738-9767-4B67526D0713}" srcOrd="2" destOrd="0" presId="urn:microsoft.com/office/officeart/2005/8/layout/process3"/>
    <dgm:cxn modelId="{1A2BE140-AC6D-449D-B8A5-A39B6C520FA3}" type="presParOf" srcId="{B58E9261-3598-4042-9E58-09D3F7812AD5}" destId="{5387BBDA-E26D-43CA-9B02-8DB5863647E9}" srcOrd="5" destOrd="0" presId="urn:microsoft.com/office/officeart/2005/8/layout/process3"/>
    <dgm:cxn modelId="{B1210EED-BA4A-43AF-96CD-0DEE4235C70B}" type="presParOf" srcId="{5387BBDA-E26D-43CA-9B02-8DB5863647E9}" destId="{01180543-7BD3-4CF9-AB38-7E810F45AF45}" srcOrd="0" destOrd="0" presId="urn:microsoft.com/office/officeart/2005/8/layout/process3"/>
    <dgm:cxn modelId="{60546763-5A91-49A5-A3A8-E2940643109D}" type="presParOf" srcId="{B58E9261-3598-4042-9E58-09D3F7812AD5}" destId="{93930847-0DB7-467E-B6BB-436AE647CF9E}" srcOrd="6" destOrd="0" presId="urn:microsoft.com/office/officeart/2005/8/layout/process3"/>
    <dgm:cxn modelId="{2AD60119-68E7-4200-96D2-A7C10EBFCF7C}" type="presParOf" srcId="{93930847-0DB7-467E-B6BB-436AE647CF9E}" destId="{43CD8B7B-CF03-4989-BBDC-105F8C356E44}" srcOrd="0" destOrd="0" presId="urn:microsoft.com/office/officeart/2005/8/layout/process3"/>
    <dgm:cxn modelId="{7CBDEBF1-FBD4-4659-897F-5AB15E4C2EBF}" type="presParOf" srcId="{93930847-0DB7-467E-B6BB-436AE647CF9E}" destId="{5E22FD5B-47AA-4D97-A9FC-2EF143CD284A}" srcOrd="1" destOrd="0" presId="urn:microsoft.com/office/officeart/2005/8/layout/process3"/>
    <dgm:cxn modelId="{526CC0E5-BF0E-4727-91B5-8AF936828E7F}" type="presParOf" srcId="{93930847-0DB7-467E-B6BB-436AE647CF9E}" destId="{181DCA50-A91A-403F-B0F0-A598F3D95DA6}" srcOrd="2" destOrd="0" presId="urn:microsoft.com/office/officeart/2005/8/layout/process3"/>
    <dgm:cxn modelId="{D19B9570-E014-4381-AEDA-A84B38FEF7E7}" type="presParOf" srcId="{B58E9261-3598-4042-9E58-09D3F7812AD5}" destId="{0D12AFAD-1CE7-4D92-BDB8-C4C9957BEB3E}" srcOrd="7" destOrd="0" presId="urn:microsoft.com/office/officeart/2005/8/layout/process3"/>
    <dgm:cxn modelId="{23D78E80-CDBA-4751-A317-2F727ED5461E}" type="presParOf" srcId="{0D12AFAD-1CE7-4D92-BDB8-C4C9957BEB3E}" destId="{691A0368-F163-4C91-818D-0BE1882F75CD}" srcOrd="0" destOrd="0" presId="urn:microsoft.com/office/officeart/2005/8/layout/process3"/>
    <dgm:cxn modelId="{3B92B6AA-77EE-4EB4-B18A-49C9354ACC3A}" type="presParOf" srcId="{B58E9261-3598-4042-9E58-09D3F7812AD5}" destId="{634F6387-48D8-466A-84A7-D0EEA32E5D31}" srcOrd="8" destOrd="0" presId="urn:microsoft.com/office/officeart/2005/8/layout/process3"/>
    <dgm:cxn modelId="{8F21BA51-2CD8-476D-AF19-C3A8206F24D7}" type="presParOf" srcId="{634F6387-48D8-466A-84A7-D0EEA32E5D31}" destId="{605E831D-D2C2-4CA0-AE84-0EEB51BCB9CD}" srcOrd="0" destOrd="0" presId="urn:microsoft.com/office/officeart/2005/8/layout/process3"/>
    <dgm:cxn modelId="{994AFEB8-0F80-491F-916F-FA9CC18083D6}" type="presParOf" srcId="{634F6387-48D8-466A-84A7-D0EEA32E5D31}" destId="{38FC9C3B-50BB-4822-86D5-B03BC4E2833E}" srcOrd="1" destOrd="0" presId="urn:microsoft.com/office/officeart/2005/8/layout/process3"/>
    <dgm:cxn modelId="{CB3611DF-2E08-4C6A-890D-96C54808181E}" type="presParOf" srcId="{634F6387-48D8-466A-84A7-D0EEA32E5D31}" destId="{BA1B152C-9FDA-4B26-A73F-357E2583E93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A56A42-94E1-477B-83E9-BA52B445553D}" type="doc">
      <dgm:prSet loTypeId="urn:microsoft.com/office/officeart/2005/8/layout/hProcess11" loCatId="process" qsTypeId="urn:microsoft.com/office/officeart/2005/8/quickstyle/simple1" qsCatId="simple" csTypeId="urn:microsoft.com/office/officeart/2005/8/colors/accent0_3" csCatId="mainScheme" phldr="1"/>
      <dgm:spPr/>
      <dgm:t>
        <a:bodyPr/>
        <a:lstStyle/>
        <a:p>
          <a:endParaRPr lang="fr-FR"/>
        </a:p>
      </dgm:t>
    </dgm:pt>
    <dgm:pt modelId="{28960BFF-8F99-4E30-9F58-0A642D5A8A4C}">
      <dgm:prSet phldrT="[Texte]" custT="1"/>
      <dgm:spPr>
        <a:xfrm>
          <a:off x="3636" y="0"/>
          <a:ext cx="1589933" cy="1192779"/>
        </a:xfrm>
        <a:prstGeom prst="rect">
          <a:avLst/>
        </a:prstGeom>
        <a:noFill/>
        <a:ln>
          <a:noFill/>
        </a:ln>
        <a:effectLst/>
      </dgm:spPr>
      <dgm:t>
        <a:bodyPr/>
        <a:lstStyle/>
        <a:p>
          <a:pPr>
            <a:buNone/>
          </a:pPr>
          <a:r>
            <a:rPr lang="fr-FR" sz="1600" dirty="0">
              <a:solidFill>
                <a:sysClr val="windowText" lastClr="000000">
                  <a:hueOff val="0"/>
                  <a:satOff val="0"/>
                  <a:lumOff val="0"/>
                  <a:alphaOff val="0"/>
                </a:sysClr>
              </a:solidFill>
              <a:latin typeface="Calibri" panose="020F0502020204030204"/>
              <a:ea typeface="+mn-ea"/>
              <a:cs typeface="+mn-cs"/>
            </a:rPr>
            <a:t>Observation -Consultation</a:t>
          </a:r>
        </a:p>
      </dgm:t>
    </dgm:pt>
    <dgm:pt modelId="{B0351C60-C845-4898-90F7-B2E216BAAA85}" type="parTrans" cxnId="{CD81D437-3BDC-4C39-8623-F291AC4E101D}">
      <dgm:prSet/>
      <dgm:spPr/>
      <dgm:t>
        <a:bodyPr/>
        <a:lstStyle/>
        <a:p>
          <a:endParaRPr lang="fr-FR" sz="1600"/>
        </a:p>
      </dgm:t>
    </dgm:pt>
    <dgm:pt modelId="{CBC8CFCE-C786-44EC-84BB-A71D7AE39ECB}" type="sibTrans" cxnId="{CD81D437-3BDC-4C39-8623-F291AC4E101D}">
      <dgm:prSet/>
      <dgm:spPr/>
      <dgm:t>
        <a:bodyPr/>
        <a:lstStyle/>
        <a:p>
          <a:endParaRPr lang="fr-FR" sz="1600"/>
        </a:p>
      </dgm:t>
    </dgm:pt>
    <dgm:pt modelId="{2BC9176B-8E92-42CA-B1EE-75A4B6ADD378}">
      <dgm:prSet phldrT="[Texte]" custT="1"/>
      <dgm:spPr>
        <a:xfrm>
          <a:off x="1673066" y="1789168"/>
          <a:ext cx="1589933" cy="1192779"/>
        </a:xfrm>
        <a:prstGeom prst="rect">
          <a:avLst/>
        </a:prstGeom>
        <a:noFill/>
        <a:ln>
          <a:noFill/>
        </a:ln>
        <a:effectLst/>
      </dgm:spPr>
      <dgm:t>
        <a:bodyPr/>
        <a:lstStyle/>
        <a:p>
          <a:pPr>
            <a:buNone/>
          </a:pPr>
          <a:r>
            <a:rPr lang="fr-FR" sz="1600" dirty="0">
              <a:solidFill>
                <a:sysClr val="windowText" lastClr="000000">
                  <a:hueOff val="0"/>
                  <a:satOff val="0"/>
                  <a:lumOff val="0"/>
                  <a:alphaOff val="0"/>
                </a:sysClr>
              </a:solidFill>
              <a:latin typeface="Calibri" panose="020F0502020204030204"/>
              <a:ea typeface="+mn-ea"/>
              <a:cs typeface="+mn-cs"/>
            </a:rPr>
            <a:t>Sensibilisation</a:t>
          </a:r>
        </a:p>
      </dgm:t>
    </dgm:pt>
    <dgm:pt modelId="{0FFCBCC2-C6D0-44AC-85C1-AF73FB5F6B08}" type="parTrans" cxnId="{58DC87F7-16D2-45AE-85E9-83CEBF522379}">
      <dgm:prSet/>
      <dgm:spPr/>
      <dgm:t>
        <a:bodyPr/>
        <a:lstStyle/>
        <a:p>
          <a:endParaRPr lang="fr-FR" sz="1600"/>
        </a:p>
      </dgm:t>
    </dgm:pt>
    <dgm:pt modelId="{98470872-93A9-4974-800A-57426D53823B}" type="sibTrans" cxnId="{58DC87F7-16D2-45AE-85E9-83CEBF522379}">
      <dgm:prSet/>
      <dgm:spPr/>
      <dgm:t>
        <a:bodyPr/>
        <a:lstStyle/>
        <a:p>
          <a:endParaRPr lang="fr-FR" sz="1600"/>
        </a:p>
      </dgm:t>
    </dgm:pt>
    <dgm:pt modelId="{D10524C7-0C06-475C-93B5-F3EB737F6061}">
      <dgm:prSet phldrT="[Texte]" custT="1"/>
      <dgm:spPr>
        <a:xfrm>
          <a:off x="3342496" y="0"/>
          <a:ext cx="1589933" cy="1192779"/>
        </a:xfrm>
        <a:prstGeom prst="rect">
          <a:avLst/>
        </a:prstGeom>
        <a:noFill/>
        <a:ln>
          <a:noFill/>
        </a:ln>
        <a:effectLst/>
      </dgm:spPr>
      <dgm:t>
        <a:bodyPr/>
        <a:lstStyle/>
        <a:p>
          <a:pPr>
            <a:buNone/>
          </a:pPr>
          <a:r>
            <a:rPr lang="fr-FR" sz="1600" dirty="0">
              <a:solidFill>
                <a:sysClr val="windowText" lastClr="000000">
                  <a:hueOff val="0"/>
                  <a:satOff val="0"/>
                  <a:lumOff val="0"/>
                  <a:alphaOff val="0"/>
                </a:sysClr>
              </a:solidFill>
              <a:latin typeface="Calibri" panose="020F0502020204030204"/>
              <a:ea typeface="+mn-ea"/>
              <a:cs typeface="+mn-cs"/>
            </a:rPr>
            <a:t>Présentation de la stratégie</a:t>
          </a:r>
        </a:p>
      </dgm:t>
    </dgm:pt>
    <dgm:pt modelId="{6D2FB50C-A24A-4183-86D1-01D764E3FF58}" type="parTrans" cxnId="{EE2F4137-6455-4C73-AE6C-72F3EFF00178}">
      <dgm:prSet/>
      <dgm:spPr/>
      <dgm:t>
        <a:bodyPr/>
        <a:lstStyle/>
        <a:p>
          <a:endParaRPr lang="fr-FR" sz="1600"/>
        </a:p>
      </dgm:t>
    </dgm:pt>
    <dgm:pt modelId="{C6F2CDEA-F98C-473E-9C1A-E925ED582A09}" type="sibTrans" cxnId="{EE2F4137-6455-4C73-AE6C-72F3EFF00178}">
      <dgm:prSet/>
      <dgm:spPr/>
      <dgm:t>
        <a:bodyPr/>
        <a:lstStyle/>
        <a:p>
          <a:endParaRPr lang="fr-FR" sz="1600"/>
        </a:p>
      </dgm:t>
    </dgm:pt>
    <dgm:pt modelId="{51E832C2-7AB5-4D0E-8448-43F2FDB439D6}">
      <dgm:prSet phldrT="[Texte]" custT="1"/>
      <dgm:spPr>
        <a:xfrm>
          <a:off x="5011926" y="1789168"/>
          <a:ext cx="1589933" cy="1192779"/>
        </a:xfrm>
        <a:prstGeom prst="rect">
          <a:avLst/>
        </a:prstGeom>
        <a:noFill/>
        <a:ln>
          <a:noFill/>
        </a:ln>
        <a:effectLst/>
      </dgm:spPr>
      <dgm:t>
        <a:bodyPr/>
        <a:lstStyle/>
        <a:p>
          <a:pPr>
            <a:buNone/>
          </a:pPr>
          <a:r>
            <a:rPr lang="fr-FR" sz="1600" dirty="0">
              <a:solidFill>
                <a:sysClr val="windowText" lastClr="000000">
                  <a:hueOff val="0"/>
                  <a:satOff val="0"/>
                  <a:lumOff val="0"/>
                  <a:alphaOff val="0"/>
                </a:sysClr>
              </a:solidFill>
              <a:latin typeface="Calibri" panose="020F0502020204030204"/>
              <a:ea typeface="+mn-ea"/>
              <a:cs typeface="+mn-cs"/>
            </a:rPr>
            <a:t>Mise en œuvre</a:t>
          </a:r>
        </a:p>
      </dgm:t>
    </dgm:pt>
    <dgm:pt modelId="{E6788B84-DAB4-4298-A7FF-6FD0011FF971}" type="parTrans" cxnId="{9DB54673-2269-418A-B66B-29EC24D6B464}">
      <dgm:prSet/>
      <dgm:spPr/>
      <dgm:t>
        <a:bodyPr/>
        <a:lstStyle/>
        <a:p>
          <a:endParaRPr lang="fr-FR" sz="1600"/>
        </a:p>
      </dgm:t>
    </dgm:pt>
    <dgm:pt modelId="{91D8EC01-4F96-4798-BFA2-5AF312943590}" type="sibTrans" cxnId="{9DB54673-2269-418A-B66B-29EC24D6B464}">
      <dgm:prSet/>
      <dgm:spPr/>
      <dgm:t>
        <a:bodyPr/>
        <a:lstStyle/>
        <a:p>
          <a:endParaRPr lang="fr-FR" sz="1600"/>
        </a:p>
      </dgm:t>
    </dgm:pt>
    <dgm:pt modelId="{1CE1F2E0-2319-47D7-8534-978349A89255}">
      <dgm:prSet custT="1"/>
      <dgm:spPr>
        <a:xfrm>
          <a:off x="6681356" y="0"/>
          <a:ext cx="1589933" cy="1192779"/>
        </a:xfrm>
        <a:prstGeom prst="rect">
          <a:avLst/>
        </a:prstGeom>
        <a:noFill/>
        <a:ln>
          <a:noFill/>
        </a:ln>
        <a:effectLst/>
      </dgm:spPr>
      <dgm:t>
        <a:bodyPr/>
        <a:lstStyle/>
        <a:p>
          <a:pPr>
            <a:buNone/>
          </a:pPr>
          <a:r>
            <a:rPr lang="fr-FR" sz="1600" dirty="0">
              <a:solidFill>
                <a:sysClr val="windowText" lastClr="000000">
                  <a:hueOff val="0"/>
                  <a:satOff val="0"/>
                  <a:lumOff val="0"/>
                  <a:alphaOff val="0"/>
                </a:sysClr>
              </a:solidFill>
              <a:latin typeface="Calibri" panose="020F0502020204030204"/>
              <a:ea typeface="+mn-ea"/>
              <a:cs typeface="+mn-cs"/>
            </a:rPr>
            <a:t>Évaluation de l’efficacité des mesures</a:t>
          </a:r>
        </a:p>
      </dgm:t>
    </dgm:pt>
    <dgm:pt modelId="{ED268F14-118E-4D25-8232-7569E838D888}" type="parTrans" cxnId="{609CC571-B59F-43B2-AA90-E4ADE40FF9E2}">
      <dgm:prSet/>
      <dgm:spPr/>
      <dgm:t>
        <a:bodyPr/>
        <a:lstStyle/>
        <a:p>
          <a:endParaRPr lang="fr-FR" sz="1600"/>
        </a:p>
      </dgm:t>
    </dgm:pt>
    <dgm:pt modelId="{B27FE129-327A-4998-B414-FDC013B84BE7}" type="sibTrans" cxnId="{609CC571-B59F-43B2-AA90-E4ADE40FF9E2}">
      <dgm:prSet/>
      <dgm:spPr/>
      <dgm:t>
        <a:bodyPr/>
        <a:lstStyle/>
        <a:p>
          <a:endParaRPr lang="fr-FR" sz="1600"/>
        </a:p>
      </dgm:t>
    </dgm:pt>
    <dgm:pt modelId="{8E5D5390-CE57-43A3-B126-F11EAF612226}" type="pres">
      <dgm:prSet presAssocID="{54A56A42-94E1-477B-83E9-BA52B445553D}" presName="Name0" presStyleCnt="0">
        <dgm:presLayoutVars>
          <dgm:dir/>
          <dgm:resizeHandles val="exact"/>
        </dgm:presLayoutVars>
      </dgm:prSet>
      <dgm:spPr/>
    </dgm:pt>
    <dgm:pt modelId="{989C59C3-B7B8-4C20-B3D5-76C4F7E72D1A}" type="pres">
      <dgm:prSet presAssocID="{54A56A42-94E1-477B-83E9-BA52B445553D}" presName="arrow" presStyleLbl="bgShp" presStyleIdx="0" presStyleCnt="1"/>
      <dgm:spPr>
        <a:xfrm>
          <a:off x="0" y="894584"/>
          <a:ext cx="9194362" cy="1192779"/>
        </a:xfrm>
        <a:prstGeom prst="notchedRightArrow">
          <a:avLst/>
        </a:prstGeom>
        <a:solidFill>
          <a:srgbClr val="16B1AB"/>
        </a:solidFill>
        <a:ln>
          <a:noFill/>
        </a:ln>
        <a:effectLst/>
      </dgm:spPr>
    </dgm:pt>
    <dgm:pt modelId="{AAC59C9D-0022-4C6E-8ADC-DD597B9B38C0}" type="pres">
      <dgm:prSet presAssocID="{54A56A42-94E1-477B-83E9-BA52B445553D}" presName="points" presStyleCnt="0"/>
      <dgm:spPr/>
    </dgm:pt>
    <dgm:pt modelId="{8E4FE79C-5837-4AF5-A009-2B786F54130E}" type="pres">
      <dgm:prSet presAssocID="{28960BFF-8F99-4E30-9F58-0A642D5A8A4C}" presName="compositeA" presStyleCnt="0"/>
      <dgm:spPr/>
    </dgm:pt>
    <dgm:pt modelId="{E016F2E2-6835-46EA-BC8B-C5F0DB52A0B7}" type="pres">
      <dgm:prSet presAssocID="{28960BFF-8F99-4E30-9F58-0A642D5A8A4C}" presName="textA" presStyleLbl="revTx" presStyleIdx="0" presStyleCnt="5">
        <dgm:presLayoutVars>
          <dgm:bulletEnabled val="1"/>
        </dgm:presLayoutVars>
      </dgm:prSet>
      <dgm:spPr/>
    </dgm:pt>
    <dgm:pt modelId="{023EA2D7-4F41-474A-9977-F3FC51FE29CB}" type="pres">
      <dgm:prSet presAssocID="{28960BFF-8F99-4E30-9F58-0A642D5A8A4C}" presName="circleA" presStyleLbl="node1" presStyleIdx="0" presStyleCnt="5"/>
      <dgm:spPr>
        <a:xfrm>
          <a:off x="64950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gm:spPr>
    </dgm:pt>
    <dgm:pt modelId="{59BCB401-223B-40B0-AF7A-A23737F2B4E0}" type="pres">
      <dgm:prSet presAssocID="{28960BFF-8F99-4E30-9F58-0A642D5A8A4C}" presName="spaceA" presStyleCnt="0"/>
      <dgm:spPr/>
    </dgm:pt>
    <dgm:pt modelId="{B50EEAFD-DEE3-4FDC-893E-C3A0A5286E11}" type="pres">
      <dgm:prSet presAssocID="{CBC8CFCE-C786-44EC-84BB-A71D7AE39ECB}" presName="space" presStyleCnt="0"/>
      <dgm:spPr/>
    </dgm:pt>
    <dgm:pt modelId="{C43C8E19-5C6F-4353-92B5-8A037A1471AF}" type="pres">
      <dgm:prSet presAssocID="{2BC9176B-8E92-42CA-B1EE-75A4B6ADD378}" presName="compositeB" presStyleCnt="0"/>
      <dgm:spPr/>
    </dgm:pt>
    <dgm:pt modelId="{235E2F93-E3A6-4EFB-82EB-1E6DC21C12F9}" type="pres">
      <dgm:prSet presAssocID="{2BC9176B-8E92-42CA-B1EE-75A4B6ADD378}" presName="textB" presStyleLbl="revTx" presStyleIdx="1" presStyleCnt="5">
        <dgm:presLayoutVars>
          <dgm:bulletEnabled val="1"/>
        </dgm:presLayoutVars>
      </dgm:prSet>
      <dgm:spPr/>
    </dgm:pt>
    <dgm:pt modelId="{42B4DC9B-1367-4BCB-B5F6-46CC810BDA0B}" type="pres">
      <dgm:prSet presAssocID="{2BC9176B-8E92-42CA-B1EE-75A4B6ADD378}" presName="circleB" presStyleLbl="node1" presStyleIdx="1" presStyleCnt="5"/>
      <dgm:spPr>
        <a:xfrm>
          <a:off x="231893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gm:spPr>
    </dgm:pt>
    <dgm:pt modelId="{FEF9543B-8ACB-4427-A216-7F903959F6B7}" type="pres">
      <dgm:prSet presAssocID="{2BC9176B-8E92-42CA-B1EE-75A4B6ADD378}" presName="spaceB" presStyleCnt="0"/>
      <dgm:spPr/>
    </dgm:pt>
    <dgm:pt modelId="{CDC4A28B-1791-4AB7-954E-5D083EA094DB}" type="pres">
      <dgm:prSet presAssocID="{98470872-93A9-4974-800A-57426D53823B}" presName="space" presStyleCnt="0"/>
      <dgm:spPr/>
    </dgm:pt>
    <dgm:pt modelId="{1435A1E2-887D-4B5B-B032-64CD1A6038D6}" type="pres">
      <dgm:prSet presAssocID="{D10524C7-0C06-475C-93B5-F3EB737F6061}" presName="compositeA" presStyleCnt="0"/>
      <dgm:spPr/>
    </dgm:pt>
    <dgm:pt modelId="{0DFE8B0A-4C28-4112-818E-4BFA6A61C906}" type="pres">
      <dgm:prSet presAssocID="{D10524C7-0C06-475C-93B5-F3EB737F6061}" presName="textA" presStyleLbl="revTx" presStyleIdx="2" presStyleCnt="5">
        <dgm:presLayoutVars>
          <dgm:bulletEnabled val="1"/>
        </dgm:presLayoutVars>
      </dgm:prSet>
      <dgm:spPr/>
    </dgm:pt>
    <dgm:pt modelId="{1957E850-0BF2-43FB-9E0C-23C47BCABAA9}" type="pres">
      <dgm:prSet presAssocID="{D10524C7-0C06-475C-93B5-F3EB737F6061}" presName="circleA" presStyleLbl="node1" presStyleIdx="2" presStyleCnt="5"/>
      <dgm:spPr>
        <a:xfrm>
          <a:off x="398836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gm:spPr>
    </dgm:pt>
    <dgm:pt modelId="{4FEBD694-C43D-436A-95C8-AFC0B3D76D1D}" type="pres">
      <dgm:prSet presAssocID="{D10524C7-0C06-475C-93B5-F3EB737F6061}" presName="spaceA" presStyleCnt="0"/>
      <dgm:spPr/>
    </dgm:pt>
    <dgm:pt modelId="{15ECE0BE-0BF4-48EB-B24C-BC1AF2A21725}" type="pres">
      <dgm:prSet presAssocID="{C6F2CDEA-F98C-473E-9C1A-E925ED582A09}" presName="space" presStyleCnt="0"/>
      <dgm:spPr/>
    </dgm:pt>
    <dgm:pt modelId="{795F0211-2214-4DFA-B1A5-74D497763A44}" type="pres">
      <dgm:prSet presAssocID="{51E832C2-7AB5-4D0E-8448-43F2FDB439D6}" presName="compositeB" presStyleCnt="0"/>
      <dgm:spPr/>
    </dgm:pt>
    <dgm:pt modelId="{0E7C2919-498D-49CF-ABE2-9CC5266D1BDD}" type="pres">
      <dgm:prSet presAssocID="{51E832C2-7AB5-4D0E-8448-43F2FDB439D6}" presName="textB" presStyleLbl="revTx" presStyleIdx="3" presStyleCnt="5">
        <dgm:presLayoutVars>
          <dgm:bulletEnabled val="1"/>
        </dgm:presLayoutVars>
      </dgm:prSet>
      <dgm:spPr/>
    </dgm:pt>
    <dgm:pt modelId="{7862C8C4-1E1E-4D44-A7F4-49A899F064C8}" type="pres">
      <dgm:prSet presAssocID="{51E832C2-7AB5-4D0E-8448-43F2FDB439D6}" presName="circleB" presStyleLbl="node1" presStyleIdx="3" presStyleCnt="5"/>
      <dgm:spPr>
        <a:xfrm>
          <a:off x="565779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gm:spPr>
    </dgm:pt>
    <dgm:pt modelId="{54D78960-9D18-4775-B55E-4F6FAF945CC2}" type="pres">
      <dgm:prSet presAssocID="{51E832C2-7AB5-4D0E-8448-43F2FDB439D6}" presName="spaceB" presStyleCnt="0"/>
      <dgm:spPr/>
    </dgm:pt>
    <dgm:pt modelId="{D3F67FC3-B082-4616-A890-2A87F4A8333C}" type="pres">
      <dgm:prSet presAssocID="{91D8EC01-4F96-4798-BFA2-5AF312943590}" presName="space" presStyleCnt="0"/>
      <dgm:spPr/>
    </dgm:pt>
    <dgm:pt modelId="{86AD88D4-AA32-4CBC-A0ED-E3040205A125}" type="pres">
      <dgm:prSet presAssocID="{1CE1F2E0-2319-47D7-8534-978349A89255}" presName="compositeA" presStyleCnt="0"/>
      <dgm:spPr/>
    </dgm:pt>
    <dgm:pt modelId="{E0B717E4-7ED9-4C56-92A1-BD4C5D153525}" type="pres">
      <dgm:prSet presAssocID="{1CE1F2E0-2319-47D7-8534-978349A89255}" presName="textA" presStyleLbl="revTx" presStyleIdx="4" presStyleCnt="5">
        <dgm:presLayoutVars>
          <dgm:bulletEnabled val="1"/>
        </dgm:presLayoutVars>
      </dgm:prSet>
      <dgm:spPr/>
    </dgm:pt>
    <dgm:pt modelId="{CC344165-D92C-41F4-A5D9-AF3724518F20}" type="pres">
      <dgm:prSet presAssocID="{1CE1F2E0-2319-47D7-8534-978349A89255}" presName="circleA" presStyleLbl="node1" presStyleIdx="4" presStyleCnt="5"/>
      <dgm:spPr>
        <a:xfrm>
          <a:off x="732722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gm:spPr>
    </dgm:pt>
    <dgm:pt modelId="{D8E3D3AF-57A2-4EE9-B136-9EAF93760FD9}" type="pres">
      <dgm:prSet presAssocID="{1CE1F2E0-2319-47D7-8534-978349A89255}" presName="spaceA" presStyleCnt="0"/>
      <dgm:spPr/>
    </dgm:pt>
  </dgm:ptLst>
  <dgm:cxnLst>
    <dgm:cxn modelId="{9EB73006-6F88-42AE-8C07-F2C22CC3DDA3}" type="presOf" srcId="{D10524C7-0C06-475C-93B5-F3EB737F6061}" destId="{0DFE8B0A-4C28-4112-818E-4BFA6A61C906}" srcOrd="0" destOrd="0" presId="urn:microsoft.com/office/officeart/2005/8/layout/hProcess11"/>
    <dgm:cxn modelId="{B53B3E12-BFFE-4881-BA89-14579863CCAD}" type="presOf" srcId="{54A56A42-94E1-477B-83E9-BA52B445553D}" destId="{8E5D5390-CE57-43A3-B126-F11EAF612226}" srcOrd="0" destOrd="0" presId="urn:microsoft.com/office/officeart/2005/8/layout/hProcess11"/>
    <dgm:cxn modelId="{02ABC81D-6454-487A-861C-BE79CDFE930A}" type="presOf" srcId="{28960BFF-8F99-4E30-9F58-0A642D5A8A4C}" destId="{E016F2E2-6835-46EA-BC8B-C5F0DB52A0B7}" srcOrd="0" destOrd="0" presId="urn:microsoft.com/office/officeart/2005/8/layout/hProcess11"/>
    <dgm:cxn modelId="{EE2F4137-6455-4C73-AE6C-72F3EFF00178}" srcId="{54A56A42-94E1-477B-83E9-BA52B445553D}" destId="{D10524C7-0C06-475C-93B5-F3EB737F6061}" srcOrd="2" destOrd="0" parTransId="{6D2FB50C-A24A-4183-86D1-01D764E3FF58}" sibTransId="{C6F2CDEA-F98C-473E-9C1A-E925ED582A09}"/>
    <dgm:cxn modelId="{CD81D437-3BDC-4C39-8623-F291AC4E101D}" srcId="{54A56A42-94E1-477B-83E9-BA52B445553D}" destId="{28960BFF-8F99-4E30-9F58-0A642D5A8A4C}" srcOrd="0" destOrd="0" parTransId="{B0351C60-C845-4898-90F7-B2E216BAAA85}" sibTransId="{CBC8CFCE-C786-44EC-84BB-A71D7AE39ECB}"/>
    <dgm:cxn modelId="{3239DB42-70DD-4018-AC45-5D0B6B719DC9}" type="presOf" srcId="{51E832C2-7AB5-4D0E-8448-43F2FDB439D6}" destId="{0E7C2919-498D-49CF-ABE2-9CC5266D1BDD}" srcOrd="0" destOrd="0" presId="urn:microsoft.com/office/officeart/2005/8/layout/hProcess11"/>
    <dgm:cxn modelId="{609CC571-B59F-43B2-AA90-E4ADE40FF9E2}" srcId="{54A56A42-94E1-477B-83E9-BA52B445553D}" destId="{1CE1F2E0-2319-47D7-8534-978349A89255}" srcOrd="4" destOrd="0" parTransId="{ED268F14-118E-4D25-8232-7569E838D888}" sibTransId="{B27FE129-327A-4998-B414-FDC013B84BE7}"/>
    <dgm:cxn modelId="{210C9972-34FD-495B-B4F3-D97208496599}" type="presOf" srcId="{2BC9176B-8E92-42CA-B1EE-75A4B6ADD378}" destId="{235E2F93-E3A6-4EFB-82EB-1E6DC21C12F9}" srcOrd="0" destOrd="0" presId="urn:microsoft.com/office/officeart/2005/8/layout/hProcess11"/>
    <dgm:cxn modelId="{9DB54673-2269-418A-B66B-29EC24D6B464}" srcId="{54A56A42-94E1-477B-83E9-BA52B445553D}" destId="{51E832C2-7AB5-4D0E-8448-43F2FDB439D6}" srcOrd="3" destOrd="0" parTransId="{E6788B84-DAB4-4298-A7FF-6FD0011FF971}" sibTransId="{91D8EC01-4F96-4798-BFA2-5AF312943590}"/>
    <dgm:cxn modelId="{D7DF17B4-35DA-4F35-A1D1-E31B5436CC79}" type="presOf" srcId="{1CE1F2E0-2319-47D7-8534-978349A89255}" destId="{E0B717E4-7ED9-4C56-92A1-BD4C5D153525}" srcOrd="0" destOrd="0" presId="urn:microsoft.com/office/officeart/2005/8/layout/hProcess11"/>
    <dgm:cxn modelId="{58DC87F7-16D2-45AE-85E9-83CEBF522379}" srcId="{54A56A42-94E1-477B-83E9-BA52B445553D}" destId="{2BC9176B-8E92-42CA-B1EE-75A4B6ADD378}" srcOrd="1" destOrd="0" parTransId="{0FFCBCC2-C6D0-44AC-85C1-AF73FB5F6B08}" sibTransId="{98470872-93A9-4974-800A-57426D53823B}"/>
    <dgm:cxn modelId="{A782B426-B46F-4391-9523-4B8BDDD01F8C}" type="presParOf" srcId="{8E5D5390-CE57-43A3-B126-F11EAF612226}" destId="{989C59C3-B7B8-4C20-B3D5-76C4F7E72D1A}" srcOrd="0" destOrd="0" presId="urn:microsoft.com/office/officeart/2005/8/layout/hProcess11"/>
    <dgm:cxn modelId="{EFBDD495-00D0-4683-B1BF-68FB2E6E2C77}" type="presParOf" srcId="{8E5D5390-CE57-43A3-B126-F11EAF612226}" destId="{AAC59C9D-0022-4C6E-8ADC-DD597B9B38C0}" srcOrd="1" destOrd="0" presId="urn:microsoft.com/office/officeart/2005/8/layout/hProcess11"/>
    <dgm:cxn modelId="{19FEB62D-3906-4592-96E1-F61034A4D751}" type="presParOf" srcId="{AAC59C9D-0022-4C6E-8ADC-DD597B9B38C0}" destId="{8E4FE79C-5837-4AF5-A009-2B786F54130E}" srcOrd="0" destOrd="0" presId="urn:microsoft.com/office/officeart/2005/8/layout/hProcess11"/>
    <dgm:cxn modelId="{AFA8B4AD-78F0-42ED-B525-325381CA1777}" type="presParOf" srcId="{8E4FE79C-5837-4AF5-A009-2B786F54130E}" destId="{E016F2E2-6835-46EA-BC8B-C5F0DB52A0B7}" srcOrd="0" destOrd="0" presId="urn:microsoft.com/office/officeart/2005/8/layout/hProcess11"/>
    <dgm:cxn modelId="{A99B27E3-A0AE-43BF-B473-937C2300D2B2}" type="presParOf" srcId="{8E4FE79C-5837-4AF5-A009-2B786F54130E}" destId="{023EA2D7-4F41-474A-9977-F3FC51FE29CB}" srcOrd="1" destOrd="0" presId="urn:microsoft.com/office/officeart/2005/8/layout/hProcess11"/>
    <dgm:cxn modelId="{30E506C3-0C46-4C62-B5CF-7EEFA5226886}" type="presParOf" srcId="{8E4FE79C-5837-4AF5-A009-2B786F54130E}" destId="{59BCB401-223B-40B0-AF7A-A23737F2B4E0}" srcOrd="2" destOrd="0" presId="urn:microsoft.com/office/officeart/2005/8/layout/hProcess11"/>
    <dgm:cxn modelId="{39C0F6F2-399B-449F-9877-1ACE151593C3}" type="presParOf" srcId="{AAC59C9D-0022-4C6E-8ADC-DD597B9B38C0}" destId="{B50EEAFD-DEE3-4FDC-893E-C3A0A5286E11}" srcOrd="1" destOrd="0" presId="urn:microsoft.com/office/officeart/2005/8/layout/hProcess11"/>
    <dgm:cxn modelId="{4F2D7446-0B9B-44C8-A577-DED8229B7F7D}" type="presParOf" srcId="{AAC59C9D-0022-4C6E-8ADC-DD597B9B38C0}" destId="{C43C8E19-5C6F-4353-92B5-8A037A1471AF}" srcOrd="2" destOrd="0" presId="urn:microsoft.com/office/officeart/2005/8/layout/hProcess11"/>
    <dgm:cxn modelId="{AF548DBE-C4B7-4D33-BE7E-1A759DD2D059}" type="presParOf" srcId="{C43C8E19-5C6F-4353-92B5-8A037A1471AF}" destId="{235E2F93-E3A6-4EFB-82EB-1E6DC21C12F9}" srcOrd="0" destOrd="0" presId="urn:microsoft.com/office/officeart/2005/8/layout/hProcess11"/>
    <dgm:cxn modelId="{E24E97BE-79D9-44C2-A3C5-0372B02DB46B}" type="presParOf" srcId="{C43C8E19-5C6F-4353-92B5-8A037A1471AF}" destId="{42B4DC9B-1367-4BCB-B5F6-46CC810BDA0B}" srcOrd="1" destOrd="0" presId="urn:microsoft.com/office/officeart/2005/8/layout/hProcess11"/>
    <dgm:cxn modelId="{8054388D-00D8-4127-A652-C0EB1935CF22}" type="presParOf" srcId="{C43C8E19-5C6F-4353-92B5-8A037A1471AF}" destId="{FEF9543B-8ACB-4427-A216-7F903959F6B7}" srcOrd="2" destOrd="0" presId="urn:microsoft.com/office/officeart/2005/8/layout/hProcess11"/>
    <dgm:cxn modelId="{D2E3B011-DC5D-4CB9-A2F3-09D92AFBEC2C}" type="presParOf" srcId="{AAC59C9D-0022-4C6E-8ADC-DD597B9B38C0}" destId="{CDC4A28B-1791-4AB7-954E-5D083EA094DB}" srcOrd="3" destOrd="0" presId="urn:microsoft.com/office/officeart/2005/8/layout/hProcess11"/>
    <dgm:cxn modelId="{9D717DA2-8BDC-4D6C-8D8C-8ECBD6B9569F}" type="presParOf" srcId="{AAC59C9D-0022-4C6E-8ADC-DD597B9B38C0}" destId="{1435A1E2-887D-4B5B-B032-64CD1A6038D6}" srcOrd="4" destOrd="0" presId="urn:microsoft.com/office/officeart/2005/8/layout/hProcess11"/>
    <dgm:cxn modelId="{A2D794D4-5C2E-4A0A-8737-62D8C6EE058B}" type="presParOf" srcId="{1435A1E2-887D-4B5B-B032-64CD1A6038D6}" destId="{0DFE8B0A-4C28-4112-818E-4BFA6A61C906}" srcOrd="0" destOrd="0" presId="urn:microsoft.com/office/officeart/2005/8/layout/hProcess11"/>
    <dgm:cxn modelId="{EB949246-A3D7-4630-B2EB-63D32E6AA07F}" type="presParOf" srcId="{1435A1E2-887D-4B5B-B032-64CD1A6038D6}" destId="{1957E850-0BF2-43FB-9E0C-23C47BCABAA9}" srcOrd="1" destOrd="0" presId="urn:microsoft.com/office/officeart/2005/8/layout/hProcess11"/>
    <dgm:cxn modelId="{C2995809-C73A-4B51-B361-FCB2F876C352}" type="presParOf" srcId="{1435A1E2-887D-4B5B-B032-64CD1A6038D6}" destId="{4FEBD694-C43D-436A-95C8-AFC0B3D76D1D}" srcOrd="2" destOrd="0" presId="urn:microsoft.com/office/officeart/2005/8/layout/hProcess11"/>
    <dgm:cxn modelId="{4BF79C0B-114D-4807-8366-97898D06DBC9}" type="presParOf" srcId="{AAC59C9D-0022-4C6E-8ADC-DD597B9B38C0}" destId="{15ECE0BE-0BF4-48EB-B24C-BC1AF2A21725}" srcOrd="5" destOrd="0" presId="urn:microsoft.com/office/officeart/2005/8/layout/hProcess11"/>
    <dgm:cxn modelId="{0AD60F78-8F7E-46AF-A1F0-EDED92BAAD5B}" type="presParOf" srcId="{AAC59C9D-0022-4C6E-8ADC-DD597B9B38C0}" destId="{795F0211-2214-4DFA-B1A5-74D497763A44}" srcOrd="6" destOrd="0" presId="urn:microsoft.com/office/officeart/2005/8/layout/hProcess11"/>
    <dgm:cxn modelId="{85B91A8C-5413-4682-A3FF-765256BE9703}" type="presParOf" srcId="{795F0211-2214-4DFA-B1A5-74D497763A44}" destId="{0E7C2919-498D-49CF-ABE2-9CC5266D1BDD}" srcOrd="0" destOrd="0" presId="urn:microsoft.com/office/officeart/2005/8/layout/hProcess11"/>
    <dgm:cxn modelId="{BA366705-8BC3-423B-9AB4-126699857467}" type="presParOf" srcId="{795F0211-2214-4DFA-B1A5-74D497763A44}" destId="{7862C8C4-1E1E-4D44-A7F4-49A899F064C8}" srcOrd="1" destOrd="0" presId="urn:microsoft.com/office/officeart/2005/8/layout/hProcess11"/>
    <dgm:cxn modelId="{FFC8E4A9-A79C-4943-8F6B-C8FC1426C0FD}" type="presParOf" srcId="{795F0211-2214-4DFA-B1A5-74D497763A44}" destId="{54D78960-9D18-4775-B55E-4F6FAF945CC2}" srcOrd="2" destOrd="0" presId="urn:microsoft.com/office/officeart/2005/8/layout/hProcess11"/>
    <dgm:cxn modelId="{B1A4C507-1DED-4812-8A0E-28EAB8F8C8AD}" type="presParOf" srcId="{AAC59C9D-0022-4C6E-8ADC-DD597B9B38C0}" destId="{D3F67FC3-B082-4616-A890-2A87F4A8333C}" srcOrd="7" destOrd="0" presId="urn:microsoft.com/office/officeart/2005/8/layout/hProcess11"/>
    <dgm:cxn modelId="{BCC2A3FA-C1A3-4B3D-B9AE-0A5B29A0F66B}" type="presParOf" srcId="{AAC59C9D-0022-4C6E-8ADC-DD597B9B38C0}" destId="{86AD88D4-AA32-4CBC-A0ED-E3040205A125}" srcOrd="8" destOrd="0" presId="urn:microsoft.com/office/officeart/2005/8/layout/hProcess11"/>
    <dgm:cxn modelId="{93B18989-1B74-49D2-AC31-FC26B7978E39}" type="presParOf" srcId="{86AD88D4-AA32-4CBC-A0ED-E3040205A125}" destId="{E0B717E4-7ED9-4C56-92A1-BD4C5D153525}" srcOrd="0" destOrd="0" presId="urn:microsoft.com/office/officeart/2005/8/layout/hProcess11"/>
    <dgm:cxn modelId="{7286FF35-F94C-4C22-BE87-A6E34AE89272}" type="presParOf" srcId="{86AD88D4-AA32-4CBC-A0ED-E3040205A125}" destId="{CC344165-D92C-41F4-A5D9-AF3724518F20}" srcOrd="1" destOrd="0" presId="urn:microsoft.com/office/officeart/2005/8/layout/hProcess11"/>
    <dgm:cxn modelId="{7ABBC8FB-9DB5-41E5-A899-451005AE9F6D}" type="presParOf" srcId="{86AD88D4-AA32-4CBC-A0ED-E3040205A125}" destId="{D8E3D3AF-57A2-4EE9-B136-9EAF93760FD9}"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6BDBC3C7-61C7-46BD-A88F-FC219AAE0BCE}"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fr-FR"/>
        </a:p>
      </dgm:t>
    </dgm:pt>
    <dgm:pt modelId="{F91F7183-26A0-414E-9D5F-00BE80504DC7}">
      <dgm:prSet phldrT="[Texte]"/>
      <dgm:spPr/>
      <dgm:t>
        <a:bodyPr/>
        <a:lstStyle/>
        <a:p>
          <a:r>
            <a:rPr lang="fr-FR" dirty="0"/>
            <a:t>Besoins</a:t>
          </a:r>
        </a:p>
      </dgm:t>
    </dgm:pt>
    <dgm:pt modelId="{15C09ADA-925F-4FF7-821B-BF2D0CA4EEC6}" type="parTrans" cxnId="{C8044FC9-39A1-4B8C-909E-DF9E5BDBE5C7}">
      <dgm:prSet/>
      <dgm:spPr/>
      <dgm:t>
        <a:bodyPr/>
        <a:lstStyle/>
        <a:p>
          <a:endParaRPr lang="fr-FR"/>
        </a:p>
      </dgm:t>
    </dgm:pt>
    <dgm:pt modelId="{32A79CEC-FE1C-4CC2-9226-CAEAB2216C30}" type="sibTrans" cxnId="{C8044FC9-39A1-4B8C-909E-DF9E5BDBE5C7}">
      <dgm:prSet/>
      <dgm:spPr/>
      <dgm:t>
        <a:bodyPr/>
        <a:lstStyle/>
        <a:p>
          <a:endParaRPr lang="fr-FR"/>
        </a:p>
      </dgm:t>
    </dgm:pt>
    <dgm:pt modelId="{DF37F4A0-567B-4DB4-BF63-4809935E98DB}">
      <dgm:prSet phldrT="[Texte]"/>
      <dgm:spPr/>
      <dgm:t>
        <a:bodyPr/>
        <a:lstStyle/>
        <a:p>
          <a:r>
            <a:rPr lang="fr-FR" dirty="0"/>
            <a:t>Activités</a:t>
          </a:r>
        </a:p>
      </dgm:t>
    </dgm:pt>
    <dgm:pt modelId="{C26CF52D-1158-4895-A57B-62467B405988}" type="parTrans" cxnId="{D5D8B3F1-BFC0-4D1B-A357-078FA498582C}">
      <dgm:prSet/>
      <dgm:spPr/>
      <dgm:t>
        <a:bodyPr/>
        <a:lstStyle/>
        <a:p>
          <a:endParaRPr lang="fr-FR"/>
        </a:p>
      </dgm:t>
    </dgm:pt>
    <dgm:pt modelId="{A19D4871-56DF-4DBF-B421-AACE84B6DB5C}" type="sibTrans" cxnId="{D5D8B3F1-BFC0-4D1B-A357-078FA498582C}">
      <dgm:prSet/>
      <dgm:spPr/>
      <dgm:t>
        <a:bodyPr/>
        <a:lstStyle/>
        <a:p>
          <a:endParaRPr lang="fr-FR"/>
        </a:p>
      </dgm:t>
    </dgm:pt>
    <dgm:pt modelId="{48BBE0A9-549C-4514-B575-A97F2E745910}">
      <dgm:prSet phldrT="[Texte]"/>
      <dgm:spPr/>
      <dgm:t>
        <a:bodyPr/>
        <a:lstStyle/>
        <a:p>
          <a:r>
            <a:rPr lang="fr-FR" dirty="0"/>
            <a:t>Ressources</a:t>
          </a:r>
        </a:p>
      </dgm:t>
    </dgm:pt>
    <dgm:pt modelId="{F721828B-3C06-499C-A8BD-312F5AD2C70A}" type="parTrans" cxnId="{99E75313-0F6F-4759-9200-3143A932C072}">
      <dgm:prSet/>
      <dgm:spPr/>
      <dgm:t>
        <a:bodyPr/>
        <a:lstStyle/>
        <a:p>
          <a:endParaRPr lang="fr-FR"/>
        </a:p>
      </dgm:t>
    </dgm:pt>
    <dgm:pt modelId="{81D63228-C28C-4059-83DC-8C45C0A9D4CB}" type="sibTrans" cxnId="{99E75313-0F6F-4759-9200-3143A932C072}">
      <dgm:prSet/>
      <dgm:spPr/>
      <dgm:t>
        <a:bodyPr/>
        <a:lstStyle/>
        <a:p>
          <a:endParaRPr lang="fr-FR"/>
        </a:p>
      </dgm:t>
    </dgm:pt>
    <dgm:pt modelId="{96D153ED-82B4-49B9-8B9F-613DB2543B66}">
      <dgm:prSet phldrT="[Texte]"/>
      <dgm:spPr/>
      <dgm:t>
        <a:bodyPr/>
        <a:lstStyle/>
        <a:p>
          <a:r>
            <a:rPr lang="fr-FR" b="0" dirty="0"/>
            <a:t>Compétences </a:t>
          </a:r>
        </a:p>
      </dgm:t>
    </dgm:pt>
    <dgm:pt modelId="{F6EDF09D-5F25-4533-96B5-DA7606B427FC}" type="parTrans" cxnId="{D0E0BE98-6EC8-4585-84A1-57093DE5F69D}">
      <dgm:prSet/>
      <dgm:spPr/>
      <dgm:t>
        <a:bodyPr/>
        <a:lstStyle/>
        <a:p>
          <a:endParaRPr lang="fr-FR"/>
        </a:p>
      </dgm:t>
    </dgm:pt>
    <dgm:pt modelId="{EF74DFAB-1647-4EBC-ACA0-6BA37BB27D7F}" type="sibTrans" cxnId="{D0E0BE98-6EC8-4585-84A1-57093DE5F69D}">
      <dgm:prSet/>
      <dgm:spPr/>
      <dgm:t>
        <a:bodyPr/>
        <a:lstStyle/>
        <a:p>
          <a:endParaRPr lang="fr-FR"/>
        </a:p>
      </dgm:t>
    </dgm:pt>
    <dgm:pt modelId="{9FA214E5-B1DE-4CD5-B0C4-1E0AFB832C12}">
      <dgm:prSet phldrT="[Texte]"/>
      <dgm:spPr/>
      <dgm:t>
        <a:bodyPr/>
        <a:lstStyle/>
        <a:p>
          <a:r>
            <a:rPr lang="fr-FR" dirty="0"/>
            <a:t>Emplois</a:t>
          </a:r>
        </a:p>
      </dgm:t>
    </dgm:pt>
    <dgm:pt modelId="{CCEB97AF-8296-4BBC-A949-52CCDC96084F}" type="parTrans" cxnId="{474F8861-93E7-4D93-B1D3-4A50E232D669}">
      <dgm:prSet/>
      <dgm:spPr/>
      <dgm:t>
        <a:bodyPr/>
        <a:lstStyle/>
        <a:p>
          <a:endParaRPr lang="fr-FR"/>
        </a:p>
      </dgm:t>
    </dgm:pt>
    <dgm:pt modelId="{F3DD8F22-6650-4ED9-83CE-BD30A927C660}" type="sibTrans" cxnId="{474F8861-93E7-4D93-B1D3-4A50E232D669}">
      <dgm:prSet/>
      <dgm:spPr/>
      <dgm:t>
        <a:bodyPr/>
        <a:lstStyle/>
        <a:p>
          <a:endParaRPr lang="fr-FR"/>
        </a:p>
      </dgm:t>
    </dgm:pt>
    <dgm:pt modelId="{FA8E3D6F-8DE1-4027-9364-ED4B6031BB53}">
      <dgm:prSet/>
      <dgm:spPr/>
      <dgm:t>
        <a:bodyPr/>
        <a:lstStyle/>
        <a:p>
          <a:r>
            <a:rPr lang="fr-FR" dirty="0"/>
            <a:t>Organisation</a:t>
          </a:r>
        </a:p>
      </dgm:t>
    </dgm:pt>
    <dgm:pt modelId="{5EF0B9F5-D828-4738-A60A-B667D1EE8B85}" type="parTrans" cxnId="{2374170D-8701-421B-B14C-5BE3019E3979}">
      <dgm:prSet/>
      <dgm:spPr/>
      <dgm:t>
        <a:bodyPr/>
        <a:lstStyle/>
        <a:p>
          <a:endParaRPr lang="fr-FR"/>
        </a:p>
      </dgm:t>
    </dgm:pt>
    <dgm:pt modelId="{351508BD-9BA2-47F5-AA6D-A3F54DB04350}" type="sibTrans" cxnId="{2374170D-8701-421B-B14C-5BE3019E3979}">
      <dgm:prSet/>
      <dgm:spPr/>
      <dgm:t>
        <a:bodyPr/>
        <a:lstStyle/>
        <a:p>
          <a:endParaRPr lang="fr-FR"/>
        </a:p>
      </dgm:t>
    </dgm:pt>
    <dgm:pt modelId="{D016B601-F456-4B07-9D36-9C08AA17F659}" type="pres">
      <dgm:prSet presAssocID="{6BDBC3C7-61C7-46BD-A88F-FC219AAE0BCE}" presName="outerComposite" presStyleCnt="0">
        <dgm:presLayoutVars>
          <dgm:chMax val="2"/>
          <dgm:animLvl val="lvl"/>
          <dgm:resizeHandles val="exact"/>
        </dgm:presLayoutVars>
      </dgm:prSet>
      <dgm:spPr/>
    </dgm:pt>
    <dgm:pt modelId="{F1154F16-5318-4171-B568-6ED3DAE0AB8C}" type="pres">
      <dgm:prSet presAssocID="{6BDBC3C7-61C7-46BD-A88F-FC219AAE0BCE}" presName="dummyMaxCanvas" presStyleCnt="0"/>
      <dgm:spPr/>
    </dgm:pt>
    <dgm:pt modelId="{72F96554-1690-48BE-B3C6-C9245DC28708}" type="pres">
      <dgm:prSet presAssocID="{6BDBC3C7-61C7-46BD-A88F-FC219AAE0BCE}" presName="parentComposite" presStyleCnt="0"/>
      <dgm:spPr/>
    </dgm:pt>
    <dgm:pt modelId="{8F6E8114-5EA2-4C88-AD86-4B3D9B488A15}" type="pres">
      <dgm:prSet presAssocID="{6BDBC3C7-61C7-46BD-A88F-FC219AAE0BCE}" presName="parent1" presStyleLbl="alignAccFollowNode1" presStyleIdx="0" presStyleCnt="4">
        <dgm:presLayoutVars>
          <dgm:chMax val="4"/>
        </dgm:presLayoutVars>
      </dgm:prSet>
      <dgm:spPr/>
    </dgm:pt>
    <dgm:pt modelId="{49A787E9-7C28-4AC4-AA85-A99EA386B0AE}" type="pres">
      <dgm:prSet presAssocID="{6BDBC3C7-61C7-46BD-A88F-FC219AAE0BCE}" presName="parent2" presStyleLbl="alignAccFollowNode1" presStyleIdx="1" presStyleCnt="4">
        <dgm:presLayoutVars>
          <dgm:chMax val="4"/>
        </dgm:presLayoutVars>
      </dgm:prSet>
      <dgm:spPr/>
    </dgm:pt>
    <dgm:pt modelId="{1ED6FF89-07EA-4A78-AAE6-7BDF2C1403F1}" type="pres">
      <dgm:prSet presAssocID="{6BDBC3C7-61C7-46BD-A88F-FC219AAE0BCE}" presName="childrenComposite" presStyleCnt="0"/>
      <dgm:spPr/>
    </dgm:pt>
    <dgm:pt modelId="{D0083EB1-35A9-44FC-8E08-2CDC965E4119}" type="pres">
      <dgm:prSet presAssocID="{6BDBC3C7-61C7-46BD-A88F-FC219AAE0BCE}" presName="dummyMaxCanvas_ChildArea" presStyleCnt="0"/>
      <dgm:spPr/>
    </dgm:pt>
    <dgm:pt modelId="{A32C9994-6112-41BA-BC01-C524ECA63EF5}" type="pres">
      <dgm:prSet presAssocID="{6BDBC3C7-61C7-46BD-A88F-FC219AAE0BCE}" presName="fulcrum" presStyleLbl="alignAccFollowNode1" presStyleIdx="2" presStyleCnt="4"/>
      <dgm:spPr/>
    </dgm:pt>
    <dgm:pt modelId="{0F532E14-4BC0-48E9-92BB-7107A76EE0F8}" type="pres">
      <dgm:prSet presAssocID="{6BDBC3C7-61C7-46BD-A88F-FC219AAE0BCE}" presName="balance_22" presStyleLbl="alignAccFollowNode1" presStyleIdx="3" presStyleCnt="4">
        <dgm:presLayoutVars>
          <dgm:bulletEnabled val="1"/>
        </dgm:presLayoutVars>
      </dgm:prSet>
      <dgm:spPr/>
    </dgm:pt>
    <dgm:pt modelId="{D2EC8635-6BB9-43D0-87B6-6A7749730B86}" type="pres">
      <dgm:prSet presAssocID="{6BDBC3C7-61C7-46BD-A88F-FC219AAE0BCE}" presName="right_22_1" presStyleLbl="node1" presStyleIdx="0" presStyleCnt="4">
        <dgm:presLayoutVars>
          <dgm:bulletEnabled val="1"/>
        </dgm:presLayoutVars>
      </dgm:prSet>
      <dgm:spPr/>
    </dgm:pt>
    <dgm:pt modelId="{8343ACF2-8920-470B-9163-89ACBB73E843}" type="pres">
      <dgm:prSet presAssocID="{6BDBC3C7-61C7-46BD-A88F-FC219AAE0BCE}" presName="right_22_2" presStyleLbl="node1" presStyleIdx="1" presStyleCnt="4">
        <dgm:presLayoutVars>
          <dgm:bulletEnabled val="1"/>
        </dgm:presLayoutVars>
      </dgm:prSet>
      <dgm:spPr/>
    </dgm:pt>
    <dgm:pt modelId="{1B29FBD6-3223-42FC-B060-0ADBC7FF222C}" type="pres">
      <dgm:prSet presAssocID="{6BDBC3C7-61C7-46BD-A88F-FC219AAE0BCE}" presName="left_22_1" presStyleLbl="node1" presStyleIdx="2" presStyleCnt="4">
        <dgm:presLayoutVars>
          <dgm:bulletEnabled val="1"/>
        </dgm:presLayoutVars>
      </dgm:prSet>
      <dgm:spPr/>
    </dgm:pt>
    <dgm:pt modelId="{622E74EA-F69A-4AD7-A987-75B5B9464EC8}" type="pres">
      <dgm:prSet presAssocID="{6BDBC3C7-61C7-46BD-A88F-FC219AAE0BCE}" presName="left_22_2" presStyleLbl="node1" presStyleIdx="3" presStyleCnt="4">
        <dgm:presLayoutVars>
          <dgm:bulletEnabled val="1"/>
        </dgm:presLayoutVars>
      </dgm:prSet>
      <dgm:spPr/>
    </dgm:pt>
  </dgm:ptLst>
  <dgm:cxnLst>
    <dgm:cxn modelId="{2374170D-8701-421B-B14C-5BE3019E3979}" srcId="{F91F7183-26A0-414E-9D5F-00BE80504DC7}" destId="{FA8E3D6F-8DE1-4027-9364-ED4B6031BB53}" srcOrd="1" destOrd="0" parTransId="{5EF0B9F5-D828-4738-A60A-B667D1EE8B85}" sibTransId="{351508BD-9BA2-47F5-AA6D-A3F54DB04350}"/>
    <dgm:cxn modelId="{99E75313-0F6F-4759-9200-3143A932C072}" srcId="{6BDBC3C7-61C7-46BD-A88F-FC219AAE0BCE}" destId="{48BBE0A9-549C-4514-B575-A97F2E745910}" srcOrd="1" destOrd="0" parTransId="{F721828B-3C06-499C-A8BD-312F5AD2C70A}" sibTransId="{81D63228-C28C-4059-83DC-8C45C0A9D4CB}"/>
    <dgm:cxn modelId="{61590520-0EA6-43B6-B638-B7E44682D901}" type="presOf" srcId="{DF37F4A0-567B-4DB4-BF63-4809935E98DB}" destId="{1B29FBD6-3223-42FC-B060-0ADBC7FF222C}" srcOrd="0" destOrd="0" presId="urn:microsoft.com/office/officeart/2005/8/layout/balance1"/>
    <dgm:cxn modelId="{3CD7B855-94C7-4CA5-9D40-B31AB09EFC1A}" type="presOf" srcId="{48BBE0A9-549C-4514-B575-A97F2E745910}" destId="{49A787E9-7C28-4AC4-AA85-A99EA386B0AE}" srcOrd="0" destOrd="0" presId="urn:microsoft.com/office/officeart/2005/8/layout/balance1"/>
    <dgm:cxn modelId="{07AB2A5D-E732-43E7-B0FC-06A3CEC69AC3}" type="presOf" srcId="{FA8E3D6F-8DE1-4027-9364-ED4B6031BB53}" destId="{622E74EA-F69A-4AD7-A987-75B5B9464EC8}" srcOrd="0" destOrd="0" presId="urn:microsoft.com/office/officeart/2005/8/layout/balance1"/>
    <dgm:cxn modelId="{474F8861-93E7-4D93-B1D3-4A50E232D669}" srcId="{48BBE0A9-549C-4514-B575-A97F2E745910}" destId="{9FA214E5-B1DE-4CD5-B0C4-1E0AFB832C12}" srcOrd="1" destOrd="0" parTransId="{CCEB97AF-8296-4BBC-A949-52CCDC96084F}" sibTransId="{F3DD8F22-6650-4ED9-83CE-BD30A927C660}"/>
    <dgm:cxn modelId="{4EC73E87-B838-49E9-AF9C-2C5CDEB046DF}" type="presOf" srcId="{9FA214E5-B1DE-4CD5-B0C4-1E0AFB832C12}" destId="{8343ACF2-8920-470B-9163-89ACBB73E843}" srcOrd="0" destOrd="0" presId="urn:microsoft.com/office/officeart/2005/8/layout/balance1"/>
    <dgm:cxn modelId="{738DBB90-486C-4470-A4F3-A060DF102D59}" type="presOf" srcId="{6BDBC3C7-61C7-46BD-A88F-FC219AAE0BCE}" destId="{D016B601-F456-4B07-9D36-9C08AA17F659}" srcOrd="0" destOrd="0" presId="urn:microsoft.com/office/officeart/2005/8/layout/balance1"/>
    <dgm:cxn modelId="{D0E0BE98-6EC8-4585-84A1-57093DE5F69D}" srcId="{48BBE0A9-549C-4514-B575-A97F2E745910}" destId="{96D153ED-82B4-49B9-8B9F-613DB2543B66}" srcOrd="0" destOrd="0" parTransId="{F6EDF09D-5F25-4533-96B5-DA7606B427FC}" sibTransId="{EF74DFAB-1647-4EBC-ACA0-6BA37BB27D7F}"/>
    <dgm:cxn modelId="{C8044FC9-39A1-4B8C-909E-DF9E5BDBE5C7}" srcId="{6BDBC3C7-61C7-46BD-A88F-FC219AAE0BCE}" destId="{F91F7183-26A0-414E-9D5F-00BE80504DC7}" srcOrd="0" destOrd="0" parTransId="{15C09ADA-925F-4FF7-821B-BF2D0CA4EEC6}" sibTransId="{32A79CEC-FE1C-4CC2-9226-CAEAB2216C30}"/>
    <dgm:cxn modelId="{E3314BF0-61BD-4F98-BE2D-C8B97A359457}" type="presOf" srcId="{96D153ED-82B4-49B9-8B9F-613DB2543B66}" destId="{D2EC8635-6BB9-43D0-87B6-6A7749730B86}" srcOrd="0" destOrd="0" presId="urn:microsoft.com/office/officeart/2005/8/layout/balance1"/>
    <dgm:cxn modelId="{D5D8B3F1-BFC0-4D1B-A357-078FA498582C}" srcId="{F91F7183-26A0-414E-9D5F-00BE80504DC7}" destId="{DF37F4A0-567B-4DB4-BF63-4809935E98DB}" srcOrd="0" destOrd="0" parTransId="{C26CF52D-1158-4895-A57B-62467B405988}" sibTransId="{A19D4871-56DF-4DBF-B421-AACE84B6DB5C}"/>
    <dgm:cxn modelId="{B837A6F8-A569-4CC8-B82B-572B78B1E385}" type="presOf" srcId="{F91F7183-26A0-414E-9D5F-00BE80504DC7}" destId="{8F6E8114-5EA2-4C88-AD86-4B3D9B488A15}" srcOrd="0" destOrd="0" presId="urn:microsoft.com/office/officeart/2005/8/layout/balance1"/>
    <dgm:cxn modelId="{B60635CC-0DFA-4DE0-ADEF-F69D1ECA0AED}" type="presParOf" srcId="{D016B601-F456-4B07-9D36-9C08AA17F659}" destId="{F1154F16-5318-4171-B568-6ED3DAE0AB8C}" srcOrd="0" destOrd="0" presId="urn:microsoft.com/office/officeart/2005/8/layout/balance1"/>
    <dgm:cxn modelId="{76DEEB14-670E-4416-8346-E9D5273FC9FC}" type="presParOf" srcId="{D016B601-F456-4B07-9D36-9C08AA17F659}" destId="{72F96554-1690-48BE-B3C6-C9245DC28708}" srcOrd="1" destOrd="0" presId="urn:microsoft.com/office/officeart/2005/8/layout/balance1"/>
    <dgm:cxn modelId="{684F0875-C806-41B6-B6BB-914A74441E7A}" type="presParOf" srcId="{72F96554-1690-48BE-B3C6-C9245DC28708}" destId="{8F6E8114-5EA2-4C88-AD86-4B3D9B488A15}" srcOrd="0" destOrd="0" presId="urn:microsoft.com/office/officeart/2005/8/layout/balance1"/>
    <dgm:cxn modelId="{545FF5DC-12B4-4174-A58C-EC5217E852E3}" type="presParOf" srcId="{72F96554-1690-48BE-B3C6-C9245DC28708}" destId="{49A787E9-7C28-4AC4-AA85-A99EA386B0AE}" srcOrd="1" destOrd="0" presId="urn:microsoft.com/office/officeart/2005/8/layout/balance1"/>
    <dgm:cxn modelId="{2DD67DDE-95E6-489E-B982-6386F8F3FEBE}" type="presParOf" srcId="{D016B601-F456-4B07-9D36-9C08AA17F659}" destId="{1ED6FF89-07EA-4A78-AAE6-7BDF2C1403F1}" srcOrd="2" destOrd="0" presId="urn:microsoft.com/office/officeart/2005/8/layout/balance1"/>
    <dgm:cxn modelId="{1B9C3696-78F3-4716-A3D3-703C59009F86}" type="presParOf" srcId="{1ED6FF89-07EA-4A78-AAE6-7BDF2C1403F1}" destId="{D0083EB1-35A9-44FC-8E08-2CDC965E4119}" srcOrd="0" destOrd="0" presId="urn:microsoft.com/office/officeart/2005/8/layout/balance1"/>
    <dgm:cxn modelId="{8812A256-385B-4B4E-A1FE-79280438DEF2}" type="presParOf" srcId="{1ED6FF89-07EA-4A78-AAE6-7BDF2C1403F1}" destId="{A32C9994-6112-41BA-BC01-C524ECA63EF5}" srcOrd="1" destOrd="0" presId="urn:microsoft.com/office/officeart/2005/8/layout/balance1"/>
    <dgm:cxn modelId="{B0708243-3149-492A-B9F7-473C4DAB275A}" type="presParOf" srcId="{1ED6FF89-07EA-4A78-AAE6-7BDF2C1403F1}" destId="{0F532E14-4BC0-48E9-92BB-7107A76EE0F8}" srcOrd="2" destOrd="0" presId="urn:microsoft.com/office/officeart/2005/8/layout/balance1"/>
    <dgm:cxn modelId="{B9E57F02-5430-420F-B31F-F1087AFF1631}" type="presParOf" srcId="{1ED6FF89-07EA-4A78-AAE6-7BDF2C1403F1}" destId="{D2EC8635-6BB9-43D0-87B6-6A7749730B86}" srcOrd="3" destOrd="0" presId="urn:microsoft.com/office/officeart/2005/8/layout/balance1"/>
    <dgm:cxn modelId="{C75190F0-0F20-48A4-AB9C-E0BFCA40D019}" type="presParOf" srcId="{1ED6FF89-07EA-4A78-AAE6-7BDF2C1403F1}" destId="{8343ACF2-8920-470B-9163-89ACBB73E843}" srcOrd="4" destOrd="0" presId="urn:microsoft.com/office/officeart/2005/8/layout/balance1"/>
    <dgm:cxn modelId="{1E803E39-9722-4C87-AC9F-3B3F86F48E62}" type="presParOf" srcId="{1ED6FF89-07EA-4A78-AAE6-7BDF2C1403F1}" destId="{1B29FBD6-3223-42FC-B060-0ADBC7FF222C}" srcOrd="5" destOrd="0" presId="urn:microsoft.com/office/officeart/2005/8/layout/balance1"/>
    <dgm:cxn modelId="{9189B884-9798-434C-BC63-355977980645}" type="presParOf" srcId="{1ED6FF89-07EA-4A78-AAE6-7BDF2C1403F1}" destId="{622E74EA-F69A-4AD7-A987-75B5B9464EC8}"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A05E9A-1B1E-42D7-AF95-37E7F0F8641D}"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fr-FR"/>
        </a:p>
      </dgm:t>
    </dgm:pt>
    <dgm:pt modelId="{0B125E5B-327B-462A-B8FE-A4E53F4486D7}">
      <dgm:prSet phldrT="[Texte]"/>
      <dgm:spPr/>
      <dgm:t>
        <a:bodyPr/>
        <a:lstStyle/>
        <a:p>
          <a:r>
            <a:rPr lang="fr-FR" b="1" dirty="0"/>
            <a:t>Gestion des Compétences</a:t>
          </a:r>
        </a:p>
      </dgm:t>
    </dgm:pt>
    <dgm:pt modelId="{E1333A58-DE8F-430B-BDE2-8C2AEB2085B4}" type="parTrans" cxnId="{DDC5F135-289F-4E10-AE3C-523A10C713FB}">
      <dgm:prSet/>
      <dgm:spPr/>
      <dgm:t>
        <a:bodyPr/>
        <a:lstStyle/>
        <a:p>
          <a:endParaRPr lang="fr-FR"/>
        </a:p>
      </dgm:t>
    </dgm:pt>
    <dgm:pt modelId="{B9B2BE9B-E424-40E5-9AAA-FC9915053AE9}" type="sibTrans" cxnId="{DDC5F135-289F-4E10-AE3C-523A10C713FB}">
      <dgm:prSet/>
      <dgm:spPr/>
      <dgm:t>
        <a:bodyPr/>
        <a:lstStyle/>
        <a:p>
          <a:endParaRPr lang="fr-FR"/>
        </a:p>
      </dgm:t>
    </dgm:pt>
    <dgm:pt modelId="{6392493A-44A2-49D8-A1A9-4CC1742BB66C}">
      <dgm:prSet phldrT="[Texte]"/>
      <dgm:spPr/>
      <dgm:t>
        <a:bodyPr/>
        <a:lstStyle/>
        <a:p>
          <a:r>
            <a:rPr lang="fr-FR" dirty="0"/>
            <a:t>Quantifier</a:t>
          </a:r>
        </a:p>
      </dgm:t>
    </dgm:pt>
    <dgm:pt modelId="{C0EDD905-9D55-4A0B-B8A5-E815A9A70F14}" type="parTrans" cxnId="{B78C0429-25C6-44AB-8C50-595129B60F5A}">
      <dgm:prSet/>
      <dgm:spPr/>
      <dgm:t>
        <a:bodyPr/>
        <a:lstStyle/>
        <a:p>
          <a:endParaRPr lang="fr-FR"/>
        </a:p>
      </dgm:t>
    </dgm:pt>
    <dgm:pt modelId="{AC8441DB-6D11-4C37-944F-74F729C0639D}" type="sibTrans" cxnId="{B78C0429-25C6-44AB-8C50-595129B60F5A}">
      <dgm:prSet/>
      <dgm:spPr/>
      <dgm:t>
        <a:bodyPr/>
        <a:lstStyle/>
        <a:p>
          <a:endParaRPr lang="fr-FR"/>
        </a:p>
      </dgm:t>
    </dgm:pt>
    <dgm:pt modelId="{59F1FB50-A0D8-4759-9240-C164A2C0FACC}">
      <dgm:prSet phldrT="[Texte]"/>
      <dgm:spPr/>
      <dgm:t>
        <a:bodyPr/>
        <a:lstStyle/>
        <a:p>
          <a:r>
            <a:rPr lang="fr-FR" dirty="0"/>
            <a:t>Valoriser</a:t>
          </a:r>
        </a:p>
      </dgm:t>
    </dgm:pt>
    <dgm:pt modelId="{D7F95DF7-82F6-4A4D-8E4A-4B29D9321673}" type="parTrans" cxnId="{FA8B3D90-81A4-4EDC-B956-06889D35842D}">
      <dgm:prSet/>
      <dgm:spPr/>
      <dgm:t>
        <a:bodyPr/>
        <a:lstStyle/>
        <a:p>
          <a:endParaRPr lang="fr-FR"/>
        </a:p>
      </dgm:t>
    </dgm:pt>
    <dgm:pt modelId="{5DB59096-499A-46D6-A7A6-370C586C93D3}" type="sibTrans" cxnId="{FA8B3D90-81A4-4EDC-B956-06889D35842D}">
      <dgm:prSet/>
      <dgm:spPr/>
      <dgm:t>
        <a:bodyPr/>
        <a:lstStyle/>
        <a:p>
          <a:endParaRPr lang="fr-FR"/>
        </a:p>
      </dgm:t>
    </dgm:pt>
    <dgm:pt modelId="{6D40F91C-E570-4D7F-873B-0567B93B8D66}">
      <dgm:prSet/>
      <dgm:spPr/>
      <dgm:t>
        <a:bodyPr/>
        <a:lstStyle/>
        <a:p>
          <a:r>
            <a:rPr lang="fr-FR" dirty="0"/>
            <a:t>Utiliser et développer</a:t>
          </a:r>
        </a:p>
      </dgm:t>
    </dgm:pt>
    <dgm:pt modelId="{B0EB12FC-3FF9-482F-AD8E-0D2BDF9745FD}" type="parTrans" cxnId="{713640BA-9375-4C0F-BBCF-3F82080660C6}">
      <dgm:prSet/>
      <dgm:spPr/>
      <dgm:t>
        <a:bodyPr/>
        <a:lstStyle/>
        <a:p>
          <a:endParaRPr lang="fr-FR"/>
        </a:p>
      </dgm:t>
    </dgm:pt>
    <dgm:pt modelId="{164A25CF-AED4-4260-9F37-CE2FC72BF996}" type="sibTrans" cxnId="{713640BA-9375-4C0F-BBCF-3F82080660C6}">
      <dgm:prSet/>
      <dgm:spPr/>
      <dgm:t>
        <a:bodyPr/>
        <a:lstStyle/>
        <a:p>
          <a:endParaRPr lang="fr-FR"/>
        </a:p>
      </dgm:t>
    </dgm:pt>
    <dgm:pt modelId="{B2962CA1-2648-448D-BC00-A5B4E4A0ED70}">
      <dgm:prSet/>
      <dgm:spPr/>
      <dgm:t>
        <a:bodyPr/>
        <a:lstStyle/>
        <a:p>
          <a:r>
            <a:rPr lang="fr-FR" dirty="0"/>
            <a:t>Développer</a:t>
          </a:r>
        </a:p>
      </dgm:t>
    </dgm:pt>
    <dgm:pt modelId="{634F87C1-B03D-46B8-AB80-3A10862DDE32}" type="parTrans" cxnId="{A7AE1056-269F-4C55-952F-14BA5C06A08F}">
      <dgm:prSet/>
      <dgm:spPr/>
      <dgm:t>
        <a:bodyPr/>
        <a:lstStyle/>
        <a:p>
          <a:endParaRPr lang="fr-FR"/>
        </a:p>
      </dgm:t>
    </dgm:pt>
    <dgm:pt modelId="{98ED9AE5-9070-4195-B64D-3DCB66DED38C}" type="sibTrans" cxnId="{A7AE1056-269F-4C55-952F-14BA5C06A08F}">
      <dgm:prSet/>
      <dgm:spPr/>
      <dgm:t>
        <a:bodyPr/>
        <a:lstStyle/>
        <a:p>
          <a:endParaRPr lang="fr-FR"/>
        </a:p>
      </dgm:t>
    </dgm:pt>
    <dgm:pt modelId="{98C7FA49-B0B6-48D6-86A5-58895BE4A1C2}" type="pres">
      <dgm:prSet presAssocID="{09A05E9A-1B1E-42D7-AF95-37E7F0F8641D}" presName="Name0" presStyleCnt="0">
        <dgm:presLayoutVars>
          <dgm:chMax val="1"/>
          <dgm:dir/>
          <dgm:animLvl val="ctr"/>
          <dgm:resizeHandles val="exact"/>
        </dgm:presLayoutVars>
      </dgm:prSet>
      <dgm:spPr/>
    </dgm:pt>
    <dgm:pt modelId="{575A0238-84FF-458A-B172-0782B33614B9}" type="pres">
      <dgm:prSet presAssocID="{0B125E5B-327B-462A-B8FE-A4E53F4486D7}" presName="centerShape" presStyleLbl="node0" presStyleIdx="0" presStyleCnt="1" custScaleX="125925"/>
      <dgm:spPr/>
    </dgm:pt>
    <dgm:pt modelId="{CCD366FD-FFE1-4DFC-9CC9-3D29249B5EC5}" type="pres">
      <dgm:prSet presAssocID="{B2962CA1-2648-448D-BC00-A5B4E4A0ED70}" presName="node" presStyleLbl="node1" presStyleIdx="0" presStyleCnt="4">
        <dgm:presLayoutVars>
          <dgm:bulletEnabled val="1"/>
        </dgm:presLayoutVars>
      </dgm:prSet>
      <dgm:spPr/>
    </dgm:pt>
    <dgm:pt modelId="{53023778-98F1-4F07-A228-76E6FB9600D8}" type="pres">
      <dgm:prSet presAssocID="{B2962CA1-2648-448D-BC00-A5B4E4A0ED70}" presName="dummy" presStyleCnt="0"/>
      <dgm:spPr/>
    </dgm:pt>
    <dgm:pt modelId="{626904A5-574B-4BC2-8987-1E38C03DB8F5}" type="pres">
      <dgm:prSet presAssocID="{98ED9AE5-9070-4195-B64D-3DCB66DED38C}" presName="sibTrans" presStyleLbl="sibTrans2D1" presStyleIdx="0" presStyleCnt="4"/>
      <dgm:spPr/>
    </dgm:pt>
    <dgm:pt modelId="{5ACB22A8-8260-4244-9B6F-08625C270C98}" type="pres">
      <dgm:prSet presAssocID="{6D40F91C-E570-4D7F-873B-0567B93B8D66}" presName="node" presStyleLbl="node1" presStyleIdx="1" presStyleCnt="4" custRadScaleRad="99832" custRadScaleInc="-837">
        <dgm:presLayoutVars>
          <dgm:bulletEnabled val="1"/>
        </dgm:presLayoutVars>
      </dgm:prSet>
      <dgm:spPr/>
    </dgm:pt>
    <dgm:pt modelId="{8BD69C12-3617-45A8-9352-2513FCB2DA71}" type="pres">
      <dgm:prSet presAssocID="{6D40F91C-E570-4D7F-873B-0567B93B8D66}" presName="dummy" presStyleCnt="0"/>
      <dgm:spPr/>
    </dgm:pt>
    <dgm:pt modelId="{960A58E8-A5B7-493C-84E4-C9B893799C17}" type="pres">
      <dgm:prSet presAssocID="{164A25CF-AED4-4260-9F37-CE2FC72BF996}" presName="sibTrans" presStyleLbl="sibTrans2D1" presStyleIdx="1" presStyleCnt="4"/>
      <dgm:spPr/>
    </dgm:pt>
    <dgm:pt modelId="{EA637170-C8F2-4310-9376-50C805EF59BC}" type="pres">
      <dgm:prSet presAssocID="{6392493A-44A2-49D8-A1A9-4CC1742BB66C}" presName="node" presStyleLbl="node1" presStyleIdx="2" presStyleCnt="4">
        <dgm:presLayoutVars>
          <dgm:bulletEnabled val="1"/>
        </dgm:presLayoutVars>
      </dgm:prSet>
      <dgm:spPr/>
    </dgm:pt>
    <dgm:pt modelId="{DE6F44AE-E665-4EA6-8B1F-56FF46E4A267}" type="pres">
      <dgm:prSet presAssocID="{6392493A-44A2-49D8-A1A9-4CC1742BB66C}" presName="dummy" presStyleCnt="0"/>
      <dgm:spPr/>
    </dgm:pt>
    <dgm:pt modelId="{C500906C-475C-49A6-B8F8-3F118B62A8A2}" type="pres">
      <dgm:prSet presAssocID="{AC8441DB-6D11-4C37-944F-74F729C0639D}" presName="sibTrans" presStyleLbl="sibTrans2D1" presStyleIdx="2" presStyleCnt="4"/>
      <dgm:spPr/>
    </dgm:pt>
    <dgm:pt modelId="{A94310AF-006E-4C01-9F7E-6C32CB3982A2}" type="pres">
      <dgm:prSet presAssocID="{59F1FB50-A0D8-4759-9240-C164A2C0FACC}" presName="node" presStyleLbl="node1" presStyleIdx="3" presStyleCnt="4">
        <dgm:presLayoutVars>
          <dgm:bulletEnabled val="1"/>
        </dgm:presLayoutVars>
      </dgm:prSet>
      <dgm:spPr/>
    </dgm:pt>
    <dgm:pt modelId="{994C7216-5609-4492-A4CB-FD28604A7887}" type="pres">
      <dgm:prSet presAssocID="{59F1FB50-A0D8-4759-9240-C164A2C0FACC}" presName="dummy" presStyleCnt="0"/>
      <dgm:spPr/>
    </dgm:pt>
    <dgm:pt modelId="{687E1C6A-C97C-4B5D-A790-F718433E2516}" type="pres">
      <dgm:prSet presAssocID="{5DB59096-499A-46D6-A7A6-370C586C93D3}" presName="sibTrans" presStyleLbl="sibTrans2D1" presStyleIdx="3" presStyleCnt="4"/>
      <dgm:spPr/>
    </dgm:pt>
  </dgm:ptLst>
  <dgm:cxnLst>
    <dgm:cxn modelId="{DD39790D-D545-4E32-A7CB-F2035BB17648}" type="presOf" srcId="{6392493A-44A2-49D8-A1A9-4CC1742BB66C}" destId="{EA637170-C8F2-4310-9376-50C805EF59BC}" srcOrd="0" destOrd="0" presId="urn:microsoft.com/office/officeart/2005/8/layout/radial6"/>
    <dgm:cxn modelId="{B78C0429-25C6-44AB-8C50-595129B60F5A}" srcId="{0B125E5B-327B-462A-B8FE-A4E53F4486D7}" destId="{6392493A-44A2-49D8-A1A9-4CC1742BB66C}" srcOrd="2" destOrd="0" parTransId="{C0EDD905-9D55-4A0B-B8A5-E815A9A70F14}" sibTransId="{AC8441DB-6D11-4C37-944F-74F729C0639D}"/>
    <dgm:cxn modelId="{F5DCAE2F-43C2-4C10-BD1B-2EE33D6C19D7}" type="presOf" srcId="{98ED9AE5-9070-4195-B64D-3DCB66DED38C}" destId="{626904A5-574B-4BC2-8987-1E38C03DB8F5}" srcOrd="0" destOrd="0" presId="urn:microsoft.com/office/officeart/2005/8/layout/radial6"/>
    <dgm:cxn modelId="{DDC5F135-289F-4E10-AE3C-523A10C713FB}" srcId="{09A05E9A-1B1E-42D7-AF95-37E7F0F8641D}" destId="{0B125E5B-327B-462A-B8FE-A4E53F4486D7}" srcOrd="0" destOrd="0" parTransId="{E1333A58-DE8F-430B-BDE2-8C2AEB2085B4}" sibTransId="{B9B2BE9B-E424-40E5-9AAA-FC9915053AE9}"/>
    <dgm:cxn modelId="{37B8A43B-6E3C-46D2-809E-CA2D338C5F36}" type="presOf" srcId="{AC8441DB-6D11-4C37-944F-74F729C0639D}" destId="{C500906C-475C-49A6-B8F8-3F118B62A8A2}" srcOrd="0" destOrd="0" presId="urn:microsoft.com/office/officeart/2005/8/layout/radial6"/>
    <dgm:cxn modelId="{99C92A48-2FDF-4B50-A1D0-8EFF968D1995}" type="presOf" srcId="{5DB59096-499A-46D6-A7A6-370C586C93D3}" destId="{687E1C6A-C97C-4B5D-A790-F718433E2516}" srcOrd="0" destOrd="0" presId="urn:microsoft.com/office/officeart/2005/8/layout/radial6"/>
    <dgm:cxn modelId="{A7AE1056-269F-4C55-952F-14BA5C06A08F}" srcId="{0B125E5B-327B-462A-B8FE-A4E53F4486D7}" destId="{B2962CA1-2648-448D-BC00-A5B4E4A0ED70}" srcOrd="0" destOrd="0" parTransId="{634F87C1-B03D-46B8-AB80-3A10862DDE32}" sibTransId="{98ED9AE5-9070-4195-B64D-3DCB66DED38C}"/>
    <dgm:cxn modelId="{7D1C4B6F-D5B2-4E1F-A8B4-FF6725CA7109}" type="presOf" srcId="{0B125E5B-327B-462A-B8FE-A4E53F4486D7}" destId="{575A0238-84FF-458A-B172-0782B33614B9}" srcOrd="0" destOrd="0" presId="urn:microsoft.com/office/officeart/2005/8/layout/radial6"/>
    <dgm:cxn modelId="{D4D0E98B-B5C3-4BA1-AE59-3FC1A09C7AD7}" type="presOf" srcId="{09A05E9A-1B1E-42D7-AF95-37E7F0F8641D}" destId="{98C7FA49-B0B6-48D6-86A5-58895BE4A1C2}" srcOrd="0" destOrd="0" presId="urn:microsoft.com/office/officeart/2005/8/layout/radial6"/>
    <dgm:cxn modelId="{043EF88E-7E53-48E6-B7B2-14CCD6812F54}" type="presOf" srcId="{164A25CF-AED4-4260-9F37-CE2FC72BF996}" destId="{960A58E8-A5B7-493C-84E4-C9B893799C17}" srcOrd="0" destOrd="0" presId="urn:microsoft.com/office/officeart/2005/8/layout/radial6"/>
    <dgm:cxn modelId="{FA8B3D90-81A4-4EDC-B956-06889D35842D}" srcId="{0B125E5B-327B-462A-B8FE-A4E53F4486D7}" destId="{59F1FB50-A0D8-4759-9240-C164A2C0FACC}" srcOrd="3" destOrd="0" parTransId="{D7F95DF7-82F6-4A4D-8E4A-4B29D9321673}" sibTransId="{5DB59096-499A-46D6-A7A6-370C586C93D3}"/>
    <dgm:cxn modelId="{713640BA-9375-4C0F-BBCF-3F82080660C6}" srcId="{0B125E5B-327B-462A-B8FE-A4E53F4486D7}" destId="{6D40F91C-E570-4D7F-873B-0567B93B8D66}" srcOrd="1" destOrd="0" parTransId="{B0EB12FC-3FF9-482F-AD8E-0D2BDF9745FD}" sibTransId="{164A25CF-AED4-4260-9F37-CE2FC72BF996}"/>
    <dgm:cxn modelId="{4356C4CB-9E1C-48E9-AE7E-63124C897BD7}" type="presOf" srcId="{6D40F91C-E570-4D7F-873B-0567B93B8D66}" destId="{5ACB22A8-8260-4244-9B6F-08625C270C98}" srcOrd="0" destOrd="0" presId="urn:microsoft.com/office/officeart/2005/8/layout/radial6"/>
    <dgm:cxn modelId="{3174AFF0-3959-4C32-A45E-AEF9AB58B253}" type="presOf" srcId="{59F1FB50-A0D8-4759-9240-C164A2C0FACC}" destId="{A94310AF-006E-4C01-9F7E-6C32CB3982A2}" srcOrd="0" destOrd="0" presId="urn:microsoft.com/office/officeart/2005/8/layout/radial6"/>
    <dgm:cxn modelId="{96CA1CFE-A088-43E3-9B0C-FC5ADDDB4A54}" type="presOf" srcId="{B2962CA1-2648-448D-BC00-A5B4E4A0ED70}" destId="{CCD366FD-FFE1-4DFC-9CC9-3D29249B5EC5}" srcOrd="0" destOrd="0" presId="urn:microsoft.com/office/officeart/2005/8/layout/radial6"/>
    <dgm:cxn modelId="{1F9EE48F-68C4-4586-86AE-7F0C740FF612}" type="presParOf" srcId="{98C7FA49-B0B6-48D6-86A5-58895BE4A1C2}" destId="{575A0238-84FF-458A-B172-0782B33614B9}" srcOrd="0" destOrd="0" presId="urn:microsoft.com/office/officeart/2005/8/layout/radial6"/>
    <dgm:cxn modelId="{7350EE17-FCC0-4C3C-B5B4-01923E154890}" type="presParOf" srcId="{98C7FA49-B0B6-48D6-86A5-58895BE4A1C2}" destId="{CCD366FD-FFE1-4DFC-9CC9-3D29249B5EC5}" srcOrd="1" destOrd="0" presId="urn:microsoft.com/office/officeart/2005/8/layout/radial6"/>
    <dgm:cxn modelId="{5E48FCFB-4BB9-419D-9CEF-A580DA67C048}" type="presParOf" srcId="{98C7FA49-B0B6-48D6-86A5-58895BE4A1C2}" destId="{53023778-98F1-4F07-A228-76E6FB9600D8}" srcOrd="2" destOrd="0" presId="urn:microsoft.com/office/officeart/2005/8/layout/radial6"/>
    <dgm:cxn modelId="{D7328EFA-1311-4001-9499-B836445E3764}" type="presParOf" srcId="{98C7FA49-B0B6-48D6-86A5-58895BE4A1C2}" destId="{626904A5-574B-4BC2-8987-1E38C03DB8F5}" srcOrd="3" destOrd="0" presId="urn:microsoft.com/office/officeart/2005/8/layout/radial6"/>
    <dgm:cxn modelId="{332696A6-EECD-43FE-8D3F-3ACD7B49E35B}" type="presParOf" srcId="{98C7FA49-B0B6-48D6-86A5-58895BE4A1C2}" destId="{5ACB22A8-8260-4244-9B6F-08625C270C98}" srcOrd="4" destOrd="0" presId="urn:microsoft.com/office/officeart/2005/8/layout/radial6"/>
    <dgm:cxn modelId="{9002069D-B119-4642-891E-B5E9AFA34929}" type="presParOf" srcId="{98C7FA49-B0B6-48D6-86A5-58895BE4A1C2}" destId="{8BD69C12-3617-45A8-9352-2513FCB2DA71}" srcOrd="5" destOrd="0" presId="urn:microsoft.com/office/officeart/2005/8/layout/radial6"/>
    <dgm:cxn modelId="{FD90CB33-3442-4462-AF3C-0E375A81F3C0}" type="presParOf" srcId="{98C7FA49-B0B6-48D6-86A5-58895BE4A1C2}" destId="{960A58E8-A5B7-493C-84E4-C9B893799C17}" srcOrd="6" destOrd="0" presId="urn:microsoft.com/office/officeart/2005/8/layout/radial6"/>
    <dgm:cxn modelId="{DB6A4991-EB80-4A08-8394-3A239FF192A5}" type="presParOf" srcId="{98C7FA49-B0B6-48D6-86A5-58895BE4A1C2}" destId="{EA637170-C8F2-4310-9376-50C805EF59BC}" srcOrd="7" destOrd="0" presId="urn:microsoft.com/office/officeart/2005/8/layout/radial6"/>
    <dgm:cxn modelId="{3C2AD6BE-70A3-4B8E-92B6-B2D5636EEABA}" type="presParOf" srcId="{98C7FA49-B0B6-48D6-86A5-58895BE4A1C2}" destId="{DE6F44AE-E665-4EA6-8B1F-56FF46E4A267}" srcOrd="8" destOrd="0" presId="urn:microsoft.com/office/officeart/2005/8/layout/radial6"/>
    <dgm:cxn modelId="{3B551845-8B0D-4E3A-8C31-691D1FC2CE79}" type="presParOf" srcId="{98C7FA49-B0B6-48D6-86A5-58895BE4A1C2}" destId="{C500906C-475C-49A6-B8F8-3F118B62A8A2}" srcOrd="9" destOrd="0" presId="urn:microsoft.com/office/officeart/2005/8/layout/radial6"/>
    <dgm:cxn modelId="{C08B8921-544F-4812-9B03-A46208A21D8C}" type="presParOf" srcId="{98C7FA49-B0B6-48D6-86A5-58895BE4A1C2}" destId="{A94310AF-006E-4C01-9F7E-6C32CB3982A2}" srcOrd="10" destOrd="0" presId="urn:microsoft.com/office/officeart/2005/8/layout/radial6"/>
    <dgm:cxn modelId="{6C24AC0E-90FB-447B-BBBC-1764B2AF34CF}" type="presParOf" srcId="{98C7FA49-B0B6-48D6-86A5-58895BE4A1C2}" destId="{994C7216-5609-4492-A4CB-FD28604A7887}" srcOrd="11" destOrd="0" presId="urn:microsoft.com/office/officeart/2005/8/layout/radial6"/>
    <dgm:cxn modelId="{223E9809-F836-4301-9320-DAB2E71CF598}" type="presParOf" srcId="{98C7FA49-B0B6-48D6-86A5-58895BE4A1C2}" destId="{687E1C6A-C97C-4B5D-A790-F718433E251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B9C148D-584D-4E62-985A-431D1FE4266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fr-FR"/>
        </a:p>
      </dgm:t>
    </dgm:pt>
    <dgm:pt modelId="{39809DCD-29E6-4D27-893C-A020E235E1E0}">
      <dgm:prSet phldrT="[Texte]" custT="1"/>
      <dgm:spPr/>
      <dgm:t>
        <a:bodyPr/>
        <a:lstStyle/>
        <a:p>
          <a:r>
            <a:rPr lang="fr-FR" sz="2000" b="1" dirty="0"/>
            <a:t>Réunions</a:t>
          </a:r>
        </a:p>
      </dgm:t>
    </dgm:pt>
    <dgm:pt modelId="{D7D2ADE3-06D5-4EB4-B9F2-C1D5927257D0}" type="parTrans" cxnId="{D38A8204-02FC-46A6-9399-1885EEE5C34F}">
      <dgm:prSet/>
      <dgm:spPr/>
      <dgm:t>
        <a:bodyPr/>
        <a:lstStyle/>
        <a:p>
          <a:endParaRPr lang="fr-FR" sz="2400" b="1"/>
        </a:p>
      </dgm:t>
    </dgm:pt>
    <dgm:pt modelId="{34ECDF56-F2CA-48F9-A778-91BB22911B8F}" type="sibTrans" cxnId="{D38A8204-02FC-46A6-9399-1885EEE5C34F}">
      <dgm:prSet/>
      <dgm:spPr/>
      <dgm:t>
        <a:bodyPr/>
        <a:lstStyle/>
        <a:p>
          <a:endParaRPr lang="fr-FR" sz="2400" b="1"/>
        </a:p>
      </dgm:t>
    </dgm:pt>
    <dgm:pt modelId="{7C1C0C0F-ABE6-41CA-A7CD-8FB30D5C7C2A}">
      <dgm:prSet phldrT="[Texte]" custT="1"/>
      <dgm:spPr/>
      <dgm:t>
        <a:bodyPr/>
        <a:lstStyle/>
        <a:p>
          <a:r>
            <a:rPr lang="fr-FR" sz="1600" b="1" dirty="0"/>
            <a:t>Périodicité</a:t>
          </a:r>
        </a:p>
      </dgm:t>
    </dgm:pt>
    <dgm:pt modelId="{AD9D730D-2A0D-418C-8988-E3E380D4736D}" type="parTrans" cxnId="{8970325F-704F-44F3-854B-04F061E0CF49}">
      <dgm:prSet/>
      <dgm:spPr/>
      <dgm:t>
        <a:bodyPr/>
        <a:lstStyle/>
        <a:p>
          <a:endParaRPr lang="fr-FR" sz="2400" b="1"/>
        </a:p>
      </dgm:t>
    </dgm:pt>
    <dgm:pt modelId="{520B1B1E-AFED-43BA-A9C8-FB880BEFE7B6}" type="sibTrans" cxnId="{8970325F-704F-44F3-854B-04F061E0CF49}">
      <dgm:prSet/>
      <dgm:spPr/>
      <dgm:t>
        <a:bodyPr/>
        <a:lstStyle/>
        <a:p>
          <a:endParaRPr lang="fr-FR" sz="2400" b="1"/>
        </a:p>
      </dgm:t>
    </dgm:pt>
    <dgm:pt modelId="{BFDAF3D8-165D-414F-9C0D-D2FC4929F352}">
      <dgm:prSet phldrT="[Texte]" custT="1"/>
      <dgm:spPr/>
      <dgm:t>
        <a:bodyPr/>
        <a:lstStyle/>
        <a:p>
          <a:r>
            <a:rPr lang="fr-FR" sz="1600" b="1" dirty="0"/>
            <a:t>BDES</a:t>
          </a:r>
        </a:p>
      </dgm:t>
    </dgm:pt>
    <dgm:pt modelId="{D3B436F4-50EE-4375-888A-1F8C7B1DE467}" type="parTrans" cxnId="{47F223C4-77F3-421A-B349-1BD450CE7F5A}">
      <dgm:prSet/>
      <dgm:spPr/>
      <dgm:t>
        <a:bodyPr/>
        <a:lstStyle/>
        <a:p>
          <a:endParaRPr lang="fr-FR" sz="2400" b="1"/>
        </a:p>
      </dgm:t>
    </dgm:pt>
    <dgm:pt modelId="{78B3A06A-10A9-4D99-BCE8-B97DF800CBA5}" type="sibTrans" cxnId="{47F223C4-77F3-421A-B349-1BD450CE7F5A}">
      <dgm:prSet/>
      <dgm:spPr/>
      <dgm:t>
        <a:bodyPr/>
        <a:lstStyle/>
        <a:p>
          <a:endParaRPr lang="fr-FR" sz="2400" b="1"/>
        </a:p>
      </dgm:t>
    </dgm:pt>
    <dgm:pt modelId="{4EFF634E-59AA-49F6-879E-B675A2177DC4}">
      <dgm:prSet phldrT="[Texte]" custT="1"/>
      <dgm:spPr/>
      <dgm:t>
        <a:bodyPr/>
        <a:lstStyle/>
        <a:p>
          <a:r>
            <a:rPr lang="fr-FR" sz="1600" b="1" dirty="0"/>
            <a:t>Composition</a:t>
          </a:r>
        </a:p>
      </dgm:t>
    </dgm:pt>
    <dgm:pt modelId="{E5BC5A60-AC40-468A-A042-80095B350741}" type="parTrans" cxnId="{5FC9CB63-41C4-4A4A-8C58-79BF7A5BFC92}">
      <dgm:prSet/>
      <dgm:spPr/>
      <dgm:t>
        <a:bodyPr/>
        <a:lstStyle/>
        <a:p>
          <a:endParaRPr lang="fr-FR" sz="2400" b="1"/>
        </a:p>
      </dgm:t>
    </dgm:pt>
    <dgm:pt modelId="{EC11D3CF-BD1B-47C3-9B20-BC65524EA5A1}" type="sibTrans" cxnId="{5FC9CB63-41C4-4A4A-8C58-79BF7A5BFC92}">
      <dgm:prSet/>
      <dgm:spPr/>
      <dgm:t>
        <a:bodyPr/>
        <a:lstStyle/>
        <a:p>
          <a:endParaRPr lang="fr-FR" sz="2400" b="1"/>
        </a:p>
      </dgm:t>
    </dgm:pt>
    <dgm:pt modelId="{7DF5188B-D17E-4B45-A03C-7207349DB782}">
      <dgm:prSet phldrT="[Texte]" custT="1"/>
      <dgm:spPr/>
      <dgm:t>
        <a:bodyPr/>
        <a:lstStyle/>
        <a:p>
          <a:r>
            <a:rPr lang="fr-FR" sz="1600" b="1" dirty="0"/>
            <a:t>Conseil d’entreprise</a:t>
          </a:r>
        </a:p>
      </dgm:t>
    </dgm:pt>
    <dgm:pt modelId="{658B9545-607C-4ADD-8994-DFDB6AE76B22}" type="parTrans" cxnId="{CF34FB91-88D3-45BD-BE5D-77F1E895CCCC}">
      <dgm:prSet/>
      <dgm:spPr/>
      <dgm:t>
        <a:bodyPr/>
        <a:lstStyle/>
        <a:p>
          <a:endParaRPr lang="fr-FR" sz="2400" b="1"/>
        </a:p>
      </dgm:t>
    </dgm:pt>
    <dgm:pt modelId="{6594CB16-3866-4CA9-B544-CFC612A3C8E5}" type="sibTrans" cxnId="{CF34FB91-88D3-45BD-BE5D-77F1E895CCCC}">
      <dgm:prSet/>
      <dgm:spPr/>
      <dgm:t>
        <a:bodyPr/>
        <a:lstStyle/>
        <a:p>
          <a:endParaRPr lang="fr-FR" sz="2400" b="1"/>
        </a:p>
      </dgm:t>
    </dgm:pt>
    <dgm:pt modelId="{54EE213B-2890-41F7-8292-A1640A726878}">
      <dgm:prSet phldrT="[Texte]" custT="1"/>
      <dgm:spPr/>
      <dgm:t>
        <a:bodyPr/>
        <a:lstStyle/>
        <a:p>
          <a:r>
            <a:rPr lang="fr-FR" sz="1600" b="1" dirty="0"/>
            <a:t>Budgets</a:t>
          </a:r>
        </a:p>
      </dgm:t>
    </dgm:pt>
    <dgm:pt modelId="{073DCA41-4253-4AD9-A475-F8068C658915}" type="parTrans" cxnId="{45052C48-5F31-43F4-B4D6-4BDFB8BECDEF}">
      <dgm:prSet/>
      <dgm:spPr/>
      <dgm:t>
        <a:bodyPr/>
        <a:lstStyle/>
        <a:p>
          <a:endParaRPr lang="fr-FR" sz="2400" b="1"/>
        </a:p>
      </dgm:t>
    </dgm:pt>
    <dgm:pt modelId="{A82EB625-4EBA-458C-8268-0F2CE4574CBD}" type="sibTrans" cxnId="{45052C48-5F31-43F4-B4D6-4BDFB8BECDEF}">
      <dgm:prSet/>
      <dgm:spPr/>
      <dgm:t>
        <a:bodyPr/>
        <a:lstStyle/>
        <a:p>
          <a:endParaRPr lang="fr-FR" sz="2400" b="1"/>
        </a:p>
      </dgm:t>
    </dgm:pt>
    <dgm:pt modelId="{54816221-5171-4F62-8545-B0E43BDCD398}" type="pres">
      <dgm:prSet presAssocID="{FB9C148D-584D-4E62-985A-431D1FE4266D}" presName="Name0" presStyleCnt="0">
        <dgm:presLayoutVars>
          <dgm:chMax val="1"/>
          <dgm:dir/>
          <dgm:animLvl val="ctr"/>
          <dgm:resizeHandles val="exact"/>
        </dgm:presLayoutVars>
      </dgm:prSet>
      <dgm:spPr/>
    </dgm:pt>
    <dgm:pt modelId="{4112B866-C4B2-4848-999F-A11127288038}" type="pres">
      <dgm:prSet presAssocID="{39809DCD-29E6-4D27-893C-A020E235E1E0}" presName="centerShape" presStyleLbl="node0" presStyleIdx="0" presStyleCnt="1"/>
      <dgm:spPr/>
    </dgm:pt>
    <dgm:pt modelId="{BFC32E08-BEA3-4BD6-A64D-42FCA8403FB7}" type="pres">
      <dgm:prSet presAssocID="{7C1C0C0F-ABE6-41CA-A7CD-8FB30D5C7C2A}" presName="node" presStyleLbl="node1" presStyleIdx="0" presStyleCnt="5" custScaleX="114589">
        <dgm:presLayoutVars>
          <dgm:bulletEnabled val="1"/>
        </dgm:presLayoutVars>
      </dgm:prSet>
      <dgm:spPr/>
    </dgm:pt>
    <dgm:pt modelId="{C9368EC0-FE81-4B32-ABF2-248292CADE8A}" type="pres">
      <dgm:prSet presAssocID="{7C1C0C0F-ABE6-41CA-A7CD-8FB30D5C7C2A}" presName="dummy" presStyleCnt="0"/>
      <dgm:spPr/>
    </dgm:pt>
    <dgm:pt modelId="{94F74203-D239-4F4D-A6BA-AD7C259B2FCB}" type="pres">
      <dgm:prSet presAssocID="{520B1B1E-AFED-43BA-A9C8-FB880BEFE7B6}" presName="sibTrans" presStyleLbl="sibTrans2D1" presStyleIdx="0" presStyleCnt="5"/>
      <dgm:spPr/>
    </dgm:pt>
    <dgm:pt modelId="{E60A2960-C4E2-46BE-A85D-23AD0A23D21F}" type="pres">
      <dgm:prSet presAssocID="{BFDAF3D8-165D-414F-9C0D-D2FC4929F352}" presName="node" presStyleLbl="node1" presStyleIdx="1" presStyleCnt="5" custScaleX="114589">
        <dgm:presLayoutVars>
          <dgm:bulletEnabled val="1"/>
        </dgm:presLayoutVars>
      </dgm:prSet>
      <dgm:spPr/>
    </dgm:pt>
    <dgm:pt modelId="{AD08A53E-904B-45BD-ACA1-E75DD7644BCE}" type="pres">
      <dgm:prSet presAssocID="{BFDAF3D8-165D-414F-9C0D-D2FC4929F352}" presName="dummy" presStyleCnt="0"/>
      <dgm:spPr/>
    </dgm:pt>
    <dgm:pt modelId="{EA9B402D-FEB0-41D5-9D0C-632DFD73A435}" type="pres">
      <dgm:prSet presAssocID="{78B3A06A-10A9-4D99-BCE8-B97DF800CBA5}" presName="sibTrans" presStyleLbl="sibTrans2D1" presStyleIdx="1" presStyleCnt="5"/>
      <dgm:spPr/>
    </dgm:pt>
    <dgm:pt modelId="{E8E573E5-A552-4ACD-AA45-5C80C39D09E0}" type="pres">
      <dgm:prSet presAssocID="{4EFF634E-59AA-49F6-879E-B675A2177DC4}" presName="node" presStyleLbl="node1" presStyleIdx="2" presStyleCnt="5" custScaleX="114589">
        <dgm:presLayoutVars>
          <dgm:bulletEnabled val="1"/>
        </dgm:presLayoutVars>
      </dgm:prSet>
      <dgm:spPr/>
    </dgm:pt>
    <dgm:pt modelId="{17245C37-8145-4E91-A285-EA3A5846DA3E}" type="pres">
      <dgm:prSet presAssocID="{4EFF634E-59AA-49F6-879E-B675A2177DC4}" presName="dummy" presStyleCnt="0"/>
      <dgm:spPr/>
    </dgm:pt>
    <dgm:pt modelId="{63087D86-EA49-4E84-8A63-8008E6A75D8C}" type="pres">
      <dgm:prSet presAssocID="{EC11D3CF-BD1B-47C3-9B20-BC65524EA5A1}" presName="sibTrans" presStyleLbl="sibTrans2D1" presStyleIdx="2" presStyleCnt="5"/>
      <dgm:spPr/>
    </dgm:pt>
    <dgm:pt modelId="{0BA2B00E-624F-4955-8696-598FAA8FDA60}" type="pres">
      <dgm:prSet presAssocID="{54EE213B-2890-41F7-8292-A1640A726878}" presName="node" presStyleLbl="node1" presStyleIdx="3" presStyleCnt="5" custScaleX="114589">
        <dgm:presLayoutVars>
          <dgm:bulletEnabled val="1"/>
        </dgm:presLayoutVars>
      </dgm:prSet>
      <dgm:spPr/>
    </dgm:pt>
    <dgm:pt modelId="{E87B728F-B0E0-4E7E-8F4B-C7A7E29B9B9E}" type="pres">
      <dgm:prSet presAssocID="{54EE213B-2890-41F7-8292-A1640A726878}" presName="dummy" presStyleCnt="0"/>
      <dgm:spPr/>
    </dgm:pt>
    <dgm:pt modelId="{7EA904FF-2E2F-4A13-803D-86E5D4C72ECF}" type="pres">
      <dgm:prSet presAssocID="{A82EB625-4EBA-458C-8268-0F2CE4574CBD}" presName="sibTrans" presStyleLbl="sibTrans2D1" presStyleIdx="3" presStyleCnt="5"/>
      <dgm:spPr/>
    </dgm:pt>
    <dgm:pt modelId="{00B6DDA5-7C07-4E13-B348-045068FBEA45}" type="pres">
      <dgm:prSet presAssocID="{7DF5188B-D17E-4B45-A03C-7207349DB782}" presName="node" presStyleLbl="node1" presStyleIdx="4" presStyleCnt="5" custScaleX="114589">
        <dgm:presLayoutVars>
          <dgm:bulletEnabled val="1"/>
        </dgm:presLayoutVars>
      </dgm:prSet>
      <dgm:spPr/>
    </dgm:pt>
    <dgm:pt modelId="{50D17107-C7F1-4369-B6B0-9F179B1FB152}" type="pres">
      <dgm:prSet presAssocID="{7DF5188B-D17E-4B45-A03C-7207349DB782}" presName="dummy" presStyleCnt="0"/>
      <dgm:spPr/>
    </dgm:pt>
    <dgm:pt modelId="{77F7EECD-29BF-441D-88E4-DD902F44E5F3}" type="pres">
      <dgm:prSet presAssocID="{6594CB16-3866-4CA9-B544-CFC612A3C8E5}" presName="sibTrans" presStyleLbl="sibTrans2D1" presStyleIdx="4" presStyleCnt="5"/>
      <dgm:spPr/>
    </dgm:pt>
  </dgm:ptLst>
  <dgm:cxnLst>
    <dgm:cxn modelId="{D38A8204-02FC-46A6-9399-1885EEE5C34F}" srcId="{FB9C148D-584D-4E62-985A-431D1FE4266D}" destId="{39809DCD-29E6-4D27-893C-A020E235E1E0}" srcOrd="0" destOrd="0" parTransId="{D7D2ADE3-06D5-4EB4-B9F2-C1D5927257D0}" sibTransId="{34ECDF56-F2CA-48F9-A778-91BB22911B8F}"/>
    <dgm:cxn modelId="{97D89B32-57CE-4C62-844A-18388ECC65A3}" type="presOf" srcId="{4EFF634E-59AA-49F6-879E-B675A2177DC4}" destId="{E8E573E5-A552-4ACD-AA45-5C80C39D09E0}" srcOrd="0" destOrd="0" presId="urn:microsoft.com/office/officeart/2005/8/layout/radial6"/>
    <dgm:cxn modelId="{2B0AB63A-D1E5-4F69-A32C-DAE331F00D99}" type="presOf" srcId="{FB9C148D-584D-4E62-985A-431D1FE4266D}" destId="{54816221-5171-4F62-8545-B0E43BDCD398}" srcOrd="0" destOrd="0" presId="urn:microsoft.com/office/officeart/2005/8/layout/radial6"/>
    <dgm:cxn modelId="{45052C48-5F31-43F4-B4D6-4BDFB8BECDEF}" srcId="{39809DCD-29E6-4D27-893C-A020E235E1E0}" destId="{54EE213B-2890-41F7-8292-A1640A726878}" srcOrd="3" destOrd="0" parTransId="{073DCA41-4253-4AD9-A475-F8068C658915}" sibTransId="{A82EB625-4EBA-458C-8268-0F2CE4574CBD}"/>
    <dgm:cxn modelId="{932A9F51-4B78-4C14-8D43-95BEFFC836B0}" type="presOf" srcId="{BFDAF3D8-165D-414F-9C0D-D2FC4929F352}" destId="{E60A2960-C4E2-46BE-A85D-23AD0A23D21F}" srcOrd="0" destOrd="0" presId="urn:microsoft.com/office/officeart/2005/8/layout/radial6"/>
    <dgm:cxn modelId="{FFC79452-61DD-41E0-ADAD-9FA6ADEA03D5}" type="presOf" srcId="{A82EB625-4EBA-458C-8268-0F2CE4574CBD}" destId="{7EA904FF-2E2F-4A13-803D-86E5D4C72ECF}" srcOrd="0" destOrd="0" presId="urn:microsoft.com/office/officeart/2005/8/layout/radial6"/>
    <dgm:cxn modelId="{8970325F-704F-44F3-854B-04F061E0CF49}" srcId="{39809DCD-29E6-4D27-893C-A020E235E1E0}" destId="{7C1C0C0F-ABE6-41CA-A7CD-8FB30D5C7C2A}" srcOrd="0" destOrd="0" parTransId="{AD9D730D-2A0D-418C-8988-E3E380D4736D}" sibTransId="{520B1B1E-AFED-43BA-A9C8-FB880BEFE7B6}"/>
    <dgm:cxn modelId="{7CFE6C5F-13BE-4C27-B98B-72D512AFBFFA}" type="presOf" srcId="{6594CB16-3866-4CA9-B544-CFC612A3C8E5}" destId="{77F7EECD-29BF-441D-88E4-DD902F44E5F3}" srcOrd="0" destOrd="0" presId="urn:microsoft.com/office/officeart/2005/8/layout/radial6"/>
    <dgm:cxn modelId="{5FC9CB63-41C4-4A4A-8C58-79BF7A5BFC92}" srcId="{39809DCD-29E6-4D27-893C-A020E235E1E0}" destId="{4EFF634E-59AA-49F6-879E-B675A2177DC4}" srcOrd="2" destOrd="0" parTransId="{E5BC5A60-AC40-468A-A042-80095B350741}" sibTransId="{EC11D3CF-BD1B-47C3-9B20-BC65524EA5A1}"/>
    <dgm:cxn modelId="{A8157D81-2BEE-4F51-94D3-948C1A6DA1A1}" type="presOf" srcId="{7DF5188B-D17E-4B45-A03C-7207349DB782}" destId="{00B6DDA5-7C07-4E13-B348-045068FBEA45}" srcOrd="0" destOrd="0" presId="urn:microsoft.com/office/officeart/2005/8/layout/radial6"/>
    <dgm:cxn modelId="{CF34FB91-88D3-45BD-BE5D-77F1E895CCCC}" srcId="{39809DCD-29E6-4D27-893C-A020E235E1E0}" destId="{7DF5188B-D17E-4B45-A03C-7207349DB782}" srcOrd="4" destOrd="0" parTransId="{658B9545-607C-4ADD-8994-DFDB6AE76B22}" sibTransId="{6594CB16-3866-4CA9-B544-CFC612A3C8E5}"/>
    <dgm:cxn modelId="{21C19AB1-36AE-4497-9FE0-2D5EFE7FF1EA}" type="presOf" srcId="{EC11D3CF-BD1B-47C3-9B20-BC65524EA5A1}" destId="{63087D86-EA49-4E84-8A63-8008E6A75D8C}" srcOrd="0" destOrd="0" presId="urn:microsoft.com/office/officeart/2005/8/layout/radial6"/>
    <dgm:cxn modelId="{C591FCB1-EFEE-426A-8CDD-7F440931391A}" type="presOf" srcId="{7C1C0C0F-ABE6-41CA-A7CD-8FB30D5C7C2A}" destId="{BFC32E08-BEA3-4BD6-A64D-42FCA8403FB7}" srcOrd="0" destOrd="0" presId="urn:microsoft.com/office/officeart/2005/8/layout/radial6"/>
    <dgm:cxn modelId="{47F223C4-77F3-421A-B349-1BD450CE7F5A}" srcId="{39809DCD-29E6-4D27-893C-A020E235E1E0}" destId="{BFDAF3D8-165D-414F-9C0D-D2FC4929F352}" srcOrd="1" destOrd="0" parTransId="{D3B436F4-50EE-4375-888A-1F8C7B1DE467}" sibTransId="{78B3A06A-10A9-4D99-BCE8-B97DF800CBA5}"/>
    <dgm:cxn modelId="{1D0B38D4-3836-4DBC-ACDE-E64D2F37BBD1}" type="presOf" srcId="{520B1B1E-AFED-43BA-A9C8-FB880BEFE7B6}" destId="{94F74203-D239-4F4D-A6BA-AD7C259B2FCB}" srcOrd="0" destOrd="0" presId="urn:microsoft.com/office/officeart/2005/8/layout/radial6"/>
    <dgm:cxn modelId="{DD7CC3F2-53E0-481F-A413-7EFACB029280}" type="presOf" srcId="{39809DCD-29E6-4D27-893C-A020E235E1E0}" destId="{4112B866-C4B2-4848-999F-A11127288038}" srcOrd="0" destOrd="0" presId="urn:microsoft.com/office/officeart/2005/8/layout/radial6"/>
    <dgm:cxn modelId="{8DCC44F5-0E1A-4964-A472-82737B7C8C05}" type="presOf" srcId="{54EE213B-2890-41F7-8292-A1640A726878}" destId="{0BA2B00E-624F-4955-8696-598FAA8FDA60}" srcOrd="0" destOrd="0" presId="urn:microsoft.com/office/officeart/2005/8/layout/radial6"/>
    <dgm:cxn modelId="{F48834F8-AD98-4067-807D-CA7A45D1935C}" type="presOf" srcId="{78B3A06A-10A9-4D99-BCE8-B97DF800CBA5}" destId="{EA9B402D-FEB0-41D5-9D0C-632DFD73A435}" srcOrd="0" destOrd="0" presId="urn:microsoft.com/office/officeart/2005/8/layout/radial6"/>
    <dgm:cxn modelId="{97525400-D45C-4AB1-9743-6E96F314A6AE}" type="presParOf" srcId="{54816221-5171-4F62-8545-B0E43BDCD398}" destId="{4112B866-C4B2-4848-999F-A11127288038}" srcOrd="0" destOrd="0" presId="urn:microsoft.com/office/officeart/2005/8/layout/radial6"/>
    <dgm:cxn modelId="{9F49EBB6-0D82-4AE2-9D37-133221CBF246}" type="presParOf" srcId="{54816221-5171-4F62-8545-B0E43BDCD398}" destId="{BFC32E08-BEA3-4BD6-A64D-42FCA8403FB7}" srcOrd="1" destOrd="0" presId="urn:microsoft.com/office/officeart/2005/8/layout/radial6"/>
    <dgm:cxn modelId="{E04BF41B-2D26-4B9B-9F92-359EF06D513A}" type="presParOf" srcId="{54816221-5171-4F62-8545-B0E43BDCD398}" destId="{C9368EC0-FE81-4B32-ABF2-248292CADE8A}" srcOrd="2" destOrd="0" presId="urn:microsoft.com/office/officeart/2005/8/layout/radial6"/>
    <dgm:cxn modelId="{55635DD6-B61E-4D2F-AE48-42E1E543ED7C}" type="presParOf" srcId="{54816221-5171-4F62-8545-B0E43BDCD398}" destId="{94F74203-D239-4F4D-A6BA-AD7C259B2FCB}" srcOrd="3" destOrd="0" presId="urn:microsoft.com/office/officeart/2005/8/layout/radial6"/>
    <dgm:cxn modelId="{966A1A4E-F786-4B3A-A330-67BBD6DD5510}" type="presParOf" srcId="{54816221-5171-4F62-8545-B0E43BDCD398}" destId="{E60A2960-C4E2-46BE-A85D-23AD0A23D21F}" srcOrd="4" destOrd="0" presId="urn:microsoft.com/office/officeart/2005/8/layout/radial6"/>
    <dgm:cxn modelId="{B0569E06-1C30-4956-B5C4-0763A1B97EC5}" type="presParOf" srcId="{54816221-5171-4F62-8545-B0E43BDCD398}" destId="{AD08A53E-904B-45BD-ACA1-E75DD7644BCE}" srcOrd="5" destOrd="0" presId="urn:microsoft.com/office/officeart/2005/8/layout/radial6"/>
    <dgm:cxn modelId="{223ADDD7-178C-4D82-A563-C73672A273BF}" type="presParOf" srcId="{54816221-5171-4F62-8545-B0E43BDCD398}" destId="{EA9B402D-FEB0-41D5-9D0C-632DFD73A435}" srcOrd="6" destOrd="0" presId="urn:microsoft.com/office/officeart/2005/8/layout/radial6"/>
    <dgm:cxn modelId="{E2B4253B-E254-4C12-BD7E-C8B293053B50}" type="presParOf" srcId="{54816221-5171-4F62-8545-B0E43BDCD398}" destId="{E8E573E5-A552-4ACD-AA45-5C80C39D09E0}" srcOrd="7" destOrd="0" presId="urn:microsoft.com/office/officeart/2005/8/layout/radial6"/>
    <dgm:cxn modelId="{8C787C2E-9A17-4776-88A8-2DD060E34E94}" type="presParOf" srcId="{54816221-5171-4F62-8545-B0E43BDCD398}" destId="{17245C37-8145-4E91-A285-EA3A5846DA3E}" srcOrd="8" destOrd="0" presId="urn:microsoft.com/office/officeart/2005/8/layout/radial6"/>
    <dgm:cxn modelId="{37353D89-2C22-4F36-88CE-1938B5400C2A}" type="presParOf" srcId="{54816221-5171-4F62-8545-B0E43BDCD398}" destId="{63087D86-EA49-4E84-8A63-8008E6A75D8C}" srcOrd="9" destOrd="0" presId="urn:microsoft.com/office/officeart/2005/8/layout/radial6"/>
    <dgm:cxn modelId="{8A625372-AA75-482B-B045-5A12835E0DE7}" type="presParOf" srcId="{54816221-5171-4F62-8545-B0E43BDCD398}" destId="{0BA2B00E-624F-4955-8696-598FAA8FDA60}" srcOrd="10" destOrd="0" presId="urn:microsoft.com/office/officeart/2005/8/layout/radial6"/>
    <dgm:cxn modelId="{8060B33E-E5D5-4653-87CF-A6157C25B97E}" type="presParOf" srcId="{54816221-5171-4F62-8545-B0E43BDCD398}" destId="{E87B728F-B0E0-4E7E-8F4B-C7A7E29B9B9E}" srcOrd="11" destOrd="0" presId="urn:microsoft.com/office/officeart/2005/8/layout/radial6"/>
    <dgm:cxn modelId="{4BD8B665-0ED9-4166-982E-C162BE91E713}" type="presParOf" srcId="{54816221-5171-4F62-8545-B0E43BDCD398}" destId="{7EA904FF-2E2F-4A13-803D-86E5D4C72ECF}" srcOrd="12" destOrd="0" presId="urn:microsoft.com/office/officeart/2005/8/layout/radial6"/>
    <dgm:cxn modelId="{DE2ECC1B-A654-4733-A421-DC252F7C5539}" type="presParOf" srcId="{54816221-5171-4F62-8545-B0E43BDCD398}" destId="{00B6DDA5-7C07-4E13-B348-045068FBEA45}" srcOrd="13" destOrd="0" presId="urn:microsoft.com/office/officeart/2005/8/layout/radial6"/>
    <dgm:cxn modelId="{1AA296F8-E066-4D61-9B5C-FFBC73A6988D}" type="presParOf" srcId="{54816221-5171-4F62-8545-B0E43BDCD398}" destId="{50D17107-C7F1-4369-B6B0-9F179B1FB152}" srcOrd="14" destOrd="0" presId="urn:microsoft.com/office/officeart/2005/8/layout/radial6"/>
    <dgm:cxn modelId="{934A00FD-C904-4177-A9BC-22BC51C3ED08}" type="presParOf" srcId="{54816221-5171-4F62-8545-B0E43BDCD398}" destId="{77F7EECD-29BF-441D-88E4-DD902F44E5F3}"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B9C148D-584D-4E62-985A-431D1FE4266D}" type="doc">
      <dgm:prSet loTypeId="urn:microsoft.com/office/officeart/2005/8/layout/radial6" loCatId="cycle" qsTypeId="urn:microsoft.com/office/officeart/2005/8/quickstyle/simple1" qsCatId="simple" csTypeId="urn:microsoft.com/office/officeart/2005/8/colors/accent0_2" csCatId="mainScheme" phldr="1"/>
      <dgm:spPr/>
      <dgm:t>
        <a:bodyPr/>
        <a:lstStyle/>
        <a:p>
          <a:endParaRPr lang="fr-FR"/>
        </a:p>
      </dgm:t>
    </dgm:pt>
    <dgm:pt modelId="{39809DCD-29E6-4D27-893C-A020E235E1E0}">
      <dgm:prSet phldrT="[Texte]" custT="1"/>
      <dgm:spPr/>
      <dgm:t>
        <a:bodyPr/>
        <a:lstStyle/>
        <a:p>
          <a:r>
            <a:rPr lang="fr-FR" sz="2000" b="1" dirty="0">
              <a:solidFill>
                <a:schemeClr val="bg2">
                  <a:lumMod val="50000"/>
                </a:schemeClr>
              </a:solidFill>
            </a:rPr>
            <a:t>Consultations</a:t>
          </a:r>
        </a:p>
      </dgm:t>
    </dgm:pt>
    <dgm:pt modelId="{D7D2ADE3-06D5-4EB4-B9F2-C1D5927257D0}" type="parTrans" cxnId="{D38A8204-02FC-46A6-9399-1885EEE5C34F}">
      <dgm:prSet/>
      <dgm:spPr/>
      <dgm:t>
        <a:bodyPr/>
        <a:lstStyle/>
        <a:p>
          <a:endParaRPr lang="fr-FR" sz="2400" b="1">
            <a:solidFill>
              <a:schemeClr val="bg2">
                <a:lumMod val="50000"/>
              </a:schemeClr>
            </a:solidFill>
          </a:endParaRPr>
        </a:p>
      </dgm:t>
    </dgm:pt>
    <dgm:pt modelId="{34ECDF56-F2CA-48F9-A778-91BB22911B8F}" type="sibTrans" cxnId="{D38A8204-02FC-46A6-9399-1885EEE5C34F}">
      <dgm:prSet/>
      <dgm:spPr/>
      <dgm:t>
        <a:bodyPr/>
        <a:lstStyle/>
        <a:p>
          <a:endParaRPr lang="fr-FR" sz="2400" b="1">
            <a:solidFill>
              <a:schemeClr val="bg2">
                <a:lumMod val="50000"/>
              </a:schemeClr>
            </a:solidFill>
          </a:endParaRPr>
        </a:p>
      </dgm:t>
    </dgm:pt>
    <dgm:pt modelId="{7C1C0C0F-ABE6-41CA-A7CD-8FB30D5C7C2A}">
      <dgm:prSet phldrT="[Texte]" custT="1"/>
      <dgm:spPr/>
      <dgm:t>
        <a:bodyPr/>
        <a:lstStyle/>
        <a:p>
          <a:r>
            <a:rPr lang="fr-FR" sz="1600" b="1" dirty="0">
              <a:solidFill>
                <a:schemeClr val="bg2">
                  <a:lumMod val="50000"/>
                </a:schemeClr>
              </a:solidFill>
            </a:rPr>
            <a:t>Périodicité</a:t>
          </a:r>
        </a:p>
      </dgm:t>
    </dgm:pt>
    <dgm:pt modelId="{AD9D730D-2A0D-418C-8988-E3E380D4736D}" type="parTrans" cxnId="{8970325F-704F-44F3-854B-04F061E0CF49}">
      <dgm:prSet/>
      <dgm:spPr/>
      <dgm:t>
        <a:bodyPr/>
        <a:lstStyle/>
        <a:p>
          <a:endParaRPr lang="fr-FR" sz="2400" b="1">
            <a:solidFill>
              <a:schemeClr val="bg2">
                <a:lumMod val="50000"/>
              </a:schemeClr>
            </a:solidFill>
          </a:endParaRPr>
        </a:p>
      </dgm:t>
    </dgm:pt>
    <dgm:pt modelId="{520B1B1E-AFED-43BA-A9C8-FB880BEFE7B6}" type="sibTrans" cxnId="{8970325F-704F-44F3-854B-04F061E0CF49}">
      <dgm:prSet/>
      <dgm:spPr/>
      <dgm:t>
        <a:bodyPr/>
        <a:lstStyle/>
        <a:p>
          <a:endParaRPr lang="fr-FR" sz="2400" b="1">
            <a:solidFill>
              <a:schemeClr val="bg2">
                <a:lumMod val="50000"/>
              </a:schemeClr>
            </a:solidFill>
          </a:endParaRPr>
        </a:p>
      </dgm:t>
    </dgm:pt>
    <dgm:pt modelId="{BFDAF3D8-165D-414F-9C0D-D2FC4929F352}">
      <dgm:prSet phldrT="[Texte]" custT="1"/>
      <dgm:spPr/>
      <dgm:t>
        <a:bodyPr/>
        <a:lstStyle/>
        <a:p>
          <a:r>
            <a:rPr lang="fr-FR" sz="1600" b="1" dirty="0">
              <a:solidFill>
                <a:schemeClr val="bg2">
                  <a:lumMod val="50000"/>
                </a:schemeClr>
              </a:solidFill>
            </a:rPr>
            <a:t>BDES</a:t>
          </a:r>
        </a:p>
      </dgm:t>
    </dgm:pt>
    <dgm:pt modelId="{D3B436F4-50EE-4375-888A-1F8C7B1DE467}" type="parTrans" cxnId="{47F223C4-77F3-421A-B349-1BD450CE7F5A}">
      <dgm:prSet/>
      <dgm:spPr/>
      <dgm:t>
        <a:bodyPr/>
        <a:lstStyle/>
        <a:p>
          <a:endParaRPr lang="fr-FR" sz="2400" b="1">
            <a:solidFill>
              <a:schemeClr val="bg2">
                <a:lumMod val="50000"/>
              </a:schemeClr>
            </a:solidFill>
          </a:endParaRPr>
        </a:p>
      </dgm:t>
    </dgm:pt>
    <dgm:pt modelId="{78B3A06A-10A9-4D99-BCE8-B97DF800CBA5}" type="sibTrans" cxnId="{47F223C4-77F3-421A-B349-1BD450CE7F5A}">
      <dgm:prSet/>
      <dgm:spPr/>
      <dgm:t>
        <a:bodyPr/>
        <a:lstStyle/>
        <a:p>
          <a:endParaRPr lang="fr-FR" sz="2400" b="1">
            <a:solidFill>
              <a:schemeClr val="bg2">
                <a:lumMod val="50000"/>
              </a:schemeClr>
            </a:solidFill>
          </a:endParaRPr>
        </a:p>
      </dgm:t>
    </dgm:pt>
    <dgm:pt modelId="{4EFF634E-59AA-49F6-879E-B675A2177DC4}">
      <dgm:prSet phldrT="[Texte]" custT="1"/>
      <dgm:spPr/>
      <dgm:t>
        <a:bodyPr/>
        <a:lstStyle/>
        <a:p>
          <a:r>
            <a:rPr lang="fr-FR" sz="1600" b="1" dirty="0">
              <a:solidFill>
                <a:schemeClr val="bg2">
                  <a:lumMod val="50000"/>
                </a:schemeClr>
              </a:solidFill>
            </a:rPr>
            <a:t>Objet</a:t>
          </a:r>
        </a:p>
      </dgm:t>
    </dgm:pt>
    <dgm:pt modelId="{E5BC5A60-AC40-468A-A042-80095B350741}" type="parTrans" cxnId="{5FC9CB63-41C4-4A4A-8C58-79BF7A5BFC92}">
      <dgm:prSet/>
      <dgm:spPr/>
      <dgm:t>
        <a:bodyPr/>
        <a:lstStyle/>
        <a:p>
          <a:endParaRPr lang="fr-FR" sz="2400" b="1">
            <a:solidFill>
              <a:schemeClr val="bg2">
                <a:lumMod val="50000"/>
              </a:schemeClr>
            </a:solidFill>
          </a:endParaRPr>
        </a:p>
      </dgm:t>
    </dgm:pt>
    <dgm:pt modelId="{EC11D3CF-BD1B-47C3-9B20-BC65524EA5A1}" type="sibTrans" cxnId="{5FC9CB63-41C4-4A4A-8C58-79BF7A5BFC92}">
      <dgm:prSet/>
      <dgm:spPr/>
      <dgm:t>
        <a:bodyPr/>
        <a:lstStyle/>
        <a:p>
          <a:endParaRPr lang="fr-FR" sz="2400" b="1">
            <a:solidFill>
              <a:schemeClr val="bg2">
                <a:lumMod val="50000"/>
              </a:schemeClr>
            </a:solidFill>
          </a:endParaRPr>
        </a:p>
      </dgm:t>
    </dgm:pt>
    <dgm:pt modelId="{54EE213B-2890-41F7-8292-A1640A726878}">
      <dgm:prSet phldrT="[Texte]" custT="1"/>
      <dgm:spPr/>
      <dgm:t>
        <a:bodyPr/>
        <a:lstStyle/>
        <a:p>
          <a:r>
            <a:rPr lang="fr-FR" sz="1600" b="1" dirty="0">
              <a:solidFill>
                <a:schemeClr val="bg2">
                  <a:lumMod val="50000"/>
                </a:schemeClr>
              </a:solidFill>
            </a:rPr>
            <a:t>Contenu</a:t>
          </a:r>
        </a:p>
      </dgm:t>
    </dgm:pt>
    <dgm:pt modelId="{073DCA41-4253-4AD9-A475-F8068C658915}" type="parTrans" cxnId="{45052C48-5F31-43F4-B4D6-4BDFB8BECDEF}">
      <dgm:prSet/>
      <dgm:spPr/>
      <dgm:t>
        <a:bodyPr/>
        <a:lstStyle/>
        <a:p>
          <a:endParaRPr lang="fr-FR" sz="2400" b="1">
            <a:solidFill>
              <a:schemeClr val="bg2">
                <a:lumMod val="50000"/>
              </a:schemeClr>
            </a:solidFill>
          </a:endParaRPr>
        </a:p>
      </dgm:t>
    </dgm:pt>
    <dgm:pt modelId="{A82EB625-4EBA-458C-8268-0F2CE4574CBD}" type="sibTrans" cxnId="{45052C48-5F31-43F4-B4D6-4BDFB8BECDEF}">
      <dgm:prSet/>
      <dgm:spPr/>
      <dgm:t>
        <a:bodyPr/>
        <a:lstStyle/>
        <a:p>
          <a:endParaRPr lang="fr-FR" sz="2400" b="1">
            <a:solidFill>
              <a:schemeClr val="bg2">
                <a:lumMod val="50000"/>
              </a:schemeClr>
            </a:solidFill>
          </a:endParaRPr>
        </a:p>
      </dgm:t>
    </dgm:pt>
    <dgm:pt modelId="{54816221-5171-4F62-8545-B0E43BDCD398}" type="pres">
      <dgm:prSet presAssocID="{FB9C148D-584D-4E62-985A-431D1FE4266D}" presName="Name0" presStyleCnt="0">
        <dgm:presLayoutVars>
          <dgm:chMax val="1"/>
          <dgm:dir/>
          <dgm:animLvl val="ctr"/>
          <dgm:resizeHandles val="exact"/>
        </dgm:presLayoutVars>
      </dgm:prSet>
      <dgm:spPr/>
    </dgm:pt>
    <dgm:pt modelId="{4112B866-C4B2-4848-999F-A11127288038}" type="pres">
      <dgm:prSet presAssocID="{39809DCD-29E6-4D27-893C-A020E235E1E0}" presName="centerShape" presStyleLbl="node0" presStyleIdx="0" presStyleCnt="1" custScaleX="115072" custScaleY="103680"/>
      <dgm:spPr/>
    </dgm:pt>
    <dgm:pt modelId="{BFC32E08-BEA3-4BD6-A64D-42FCA8403FB7}" type="pres">
      <dgm:prSet presAssocID="{7C1C0C0F-ABE6-41CA-A7CD-8FB30D5C7C2A}" presName="node" presStyleLbl="node1" presStyleIdx="0" presStyleCnt="4" custScaleX="114589">
        <dgm:presLayoutVars>
          <dgm:bulletEnabled val="1"/>
        </dgm:presLayoutVars>
      </dgm:prSet>
      <dgm:spPr/>
    </dgm:pt>
    <dgm:pt modelId="{C9368EC0-FE81-4B32-ABF2-248292CADE8A}" type="pres">
      <dgm:prSet presAssocID="{7C1C0C0F-ABE6-41CA-A7CD-8FB30D5C7C2A}" presName="dummy" presStyleCnt="0"/>
      <dgm:spPr/>
    </dgm:pt>
    <dgm:pt modelId="{94F74203-D239-4F4D-A6BA-AD7C259B2FCB}" type="pres">
      <dgm:prSet presAssocID="{520B1B1E-AFED-43BA-A9C8-FB880BEFE7B6}" presName="sibTrans" presStyleLbl="sibTrans2D1" presStyleIdx="0" presStyleCnt="4"/>
      <dgm:spPr/>
    </dgm:pt>
    <dgm:pt modelId="{E60A2960-C4E2-46BE-A85D-23AD0A23D21F}" type="pres">
      <dgm:prSet presAssocID="{BFDAF3D8-165D-414F-9C0D-D2FC4929F352}" presName="node" presStyleLbl="node1" presStyleIdx="1" presStyleCnt="4" custScaleX="114589">
        <dgm:presLayoutVars>
          <dgm:bulletEnabled val="1"/>
        </dgm:presLayoutVars>
      </dgm:prSet>
      <dgm:spPr/>
    </dgm:pt>
    <dgm:pt modelId="{AD08A53E-904B-45BD-ACA1-E75DD7644BCE}" type="pres">
      <dgm:prSet presAssocID="{BFDAF3D8-165D-414F-9C0D-D2FC4929F352}" presName="dummy" presStyleCnt="0"/>
      <dgm:spPr/>
    </dgm:pt>
    <dgm:pt modelId="{EA9B402D-FEB0-41D5-9D0C-632DFD73A435}" type="pres">
      <dgm:prSet presAssocID="{78B3A06A-10A9-4D99-BCE8-B97DF800CBA5}" presName="sibTrans" presStyleLbl="sibTrans2D1" presStyleIdx="1" presStyleCnt="4"/>
      <dgm:spPr/>
    </dgm:pt>
    <dgm:pt modelId="{E8E573E5-A552-4ACD-AA45-5C80C39D09E0}" type="pres">
      <dgm:prSet presAssocID="{4EFF634E-59AA-49F6-879E-B675A2177DC4}" presName="node" presStyleLbl="node1" presStyleIdx="2" presStyleCnt="4" custScaleX="114589">
        <dgm:presLayoutVars>
          <dgm:bulletEnabled val="1"/>
        </dgm:presLayoutVars>
      </dgm:prSet>
      <dgm:spPr/>
    </dgm:pt>
    <dgm:pt modelId="{17245C37-8145-4E91-A285-EA3A5846DA3E}" type="pres">
      <dgm:prSet presAssocID="{4EFF634E-59AA-49F6-879E-B675A2177DC4}" presName="dummy" presStyleCnt="0"/>
      <dgm:spPr/>
    </dgm:pt>
    <dgm:pt modelId="{63087D86-EA49-4E84-8A63-8008E6A75D8C}" type="pres">
      <dgm:prSet presAssocID="{EC11D3CF-BD1B-47C3-9B20-BC65524EA5A1}" presName="sibTrans" presStyleLbl="sibTrans2D1" presStyleIdx="2" presStyleCnt="4"/>
      <dgm:spPr/>
    </dgm:pt>
    <dgm:pt modelId="{0BA2B00E-624F-4955-8696-598FAA8FDA60}" type="pres">
      <dgm:prSet presAssocID="{54EE213B-2890-41F7-8292-A1640A726878}" presName="node" presStyleLbl="node1" presStyleIdx="3" presStyleCnt="4" custScaleX="114589">
        <dgm:presLayoutVars>
          <dgm:bulletEnabled val="1"/>
        </dgm:presLayoutVars>
      </dgm:prSet>
      <dgm:spPr/>
    </dgm:pt>
    <dgm:pt modelId="{E87B728F-B0E0-4E7E-8F4B-C7A7E29B9B9E}" type="pres">
      <dgm:prSet presAssocID="{54EE213B-2890-41F7-8292-A1640A726878}" presName="dummy" presStyleCnt="0"/>
      <dgm:spPr/>
    </dgm:pt>
    <dgm:pt modelId="{7EA904FF-2E2F-4A13-803D-86E5D4C72ECF}" type="pres">
      <dgm:prSet presAssocID="{A82EB625-4EBA-458C-8268-0F2CE4574CBD}" presName="sibTrans" presStyleLbl="sibTrans2D1" presStyleIdx="3" presStyleCnt="4"/>
      <dgm:spPr/>
    </dgm:pt>
  </dgm:ptLst>
  <dgm:cxnLst>
    <dgm:cxn modelId="{D38A8204-02FC-46A6-9399-1885EEE5C34F}" srcId="{FB9C148D-584D-4E62-985A-431D1FE4266D}" destId="{39809DCD-29E6-4D27-893C-A020E235E1E0}" srcOrd="0" destOrd="0" parTransId="{D7D2ADE3-06D5-4EB4-B9F2-C1D5927257D0}" sibTransId="{34ECDF56-F2CA-48F9-A778-91BB22911B8F}"/>
    <dgm:cxn modelId="{97D89B32-57CE-4C62-844A-18388ECC65A3}" type="presOf" srcId="{4EFF634E-59AA-49F6-879E-B675A2177DC4}" destId="{E8E573E5-A552-4ACD-AA45-5C80C39D09E0}" srcOrd="0" destOrd="0" presId="urn:microsoft.com/office/officeart/2005/8/layout/radial6"/>
    <dgm:cxn modelId="{2B0AB63A-D1E5-4F69-A32C-DAE331F00D99}" type="presOf" srcId="{FB9C148D-584D-4E62-985A-431D1FE4266D}" destId="{54816221-5171-4F62-8545-B0E43BDCD398}" srcOrd="0" destOrd="0" presId="urn:microsoft.com/office/officeart/2005/8/layout/radial6"/>
    <dgm:cxn modelId="{45052C48-5F31-43F4-B4D6-4BDFB8BECDEF}" srcId="{39809DCD-29E6-4D27-893C-A020E235E1E0}" destId="{54EE213B-2890-41F7-8292-A1640A726878}" srcOrd="3" destOrd="0" parTransId="{073DCA41-4253-4AD9-A475-F8068C658915}" sibTransId="{A82EB625-4EBA-458C-8268-0F2CE4574CBD}"/>
    <dgm:cxn modelId="{932A9F51-4B78-4C14-8D43-95BEFFC836B0}" type="presOf" srcId="{BFDAF3D8-165D-414F-9C0D-D2FC4929F352}" destId="{E60A2960-C4E2-46BE-A85D-23AD0A23D21F}" srcOrd="0" destOrd="0" presId="urn:microsoft.com/office/officeart/2005/8/layout/radial6"/>
    <dgm:cxn modelId="{FFC79452-61DD-41E0-ADAD-9FA6ADEA03D5}" type="presOf" srcId="{A82EB625-4EBA-458C-8268-0F2CE4574CBD}" destId="{7EA904FF-2E2F-4A13-803D-86E5D4C72ECF}" srcOrd="0" destOrd="0" presId="urn:microsoft.com/office/officeart/2005/8/layout/radial6"/>
    <dgm:cxn modelId="{8970325F-704F-44F3-854B-04F061E0CF49}" srcId="{39809DCD-29E6-4D27-893C-A020E235E1E0}" destId="{7C1C0C0F-ABE6-41CA-A7CD-8FB30D5C7C2A}" srcOrd="0" destOrd="0" parTransId="{AD9D730D-2A0D-418C-8988-E3E380D4736D}" sibTransId="{520B1B1E-AFED-43BA-A9C8-FB880BEFE7B6}"/>
    <dgm:cxn modelId="{5FC9CB63-41C4-4A4A-8C58-79BF7A5BFC92}" srcId="{39809DCD-29E6-4D27-893C-A020E235E1E0}" destId="{4EFF634E-59AA-49F6-879E-B675A2177DC4}" srcOrd="2" destOrd="0" parTransId="{E5BC5A60-AC40-468A-A042-80095B350741}" sibTransId="{EC11D3CF-BD1B-47C3-9B20-BC65524EA5A1}"/>
    <dgm:cxn modelId="{21C19AB1-36AE-4497-9FE0-2D5EFE7FF1EA}" type="presOf" srcId="{EC11D3CF-BD1B-47C3-9B20-BC65524EA5A1}" destId="{63087D86-EA49-4E84-8A63-8008E6A75D8C}" srcOrd="0" destOrd="0" presId="urn:microsoft.com/office/officeart/2005/8/layout/radial6"/>
    <dgm:cxn modelId="{C591FCB1-EFEE-426A-8CDD-7F440931391A}" type="presOf" srcId="{7C1C0C0F-ABE6-41CA-A7CD-8FB30D5C7C2A}" destId="{BFC32E08-BEA3-4BD6-A64D-42FCA8403FB7}" srcOrd="0" destOrd="0" presId="urn:microsoft.com/office/officeart/2005/8/layout/radial6"/>
    <dgm:cxn modelId="{47F223C4-77F3-421A-B349-1BD450CE7F5A}" srcId="{39809DCD-29E6-4D27-893C-A020E235E1E0}" destId="{BFDAF3D8-165D-414F-9C0D-D2FC4929F352}" srcOrd="1" destOrd="0" parTransId="{D3B436F4-50EE-4375-888A-1F8C7B1DE467}" sibTransId="{78B3A06A-10A9-4D99-BCE8-B97DF800CBA5}"/>
    <dgm:cxn modelId="{1D0B38D4-3836-4DBC-ACDE-E64D2F37BBD1}" type="presOf" srcId="{520B1B1E-AFED-43BA-A9C8-FB880BEFE7B6}" destId="{94F74203-D239-4F4D-A6BA-AD7C259B2FCB}" srcOrd="0" destOrd="0" presId="urn:microsoft.com/office/officeart/2005/8/layout/radial6"/>
    <dgm:cxn modelId="{DD7CC3F2-53E0-481F-A413-7EFACB029280}" type="presOf" srcId="{39809DCD-29E6-4D27-893C-A020E235E1E0}" destId="{4112B866-C4B2-4848-999F-A11127288038}" srcOrd="0" destOrd="0" presId="urn:microsoft.com/office/officeart/2005/8/layout/radial6"/>
    <dgm:cxn modelId="{8DCC44F5-0E1A-4964-A472-82737B7C8C05}" type="presOf" srcId="{54EE213B-2890-41F7-8292-A1640A726878}" destId="{0BA2B00E-624F-4955-8696-598FAA8FDA60}" srcOrd="0" destOrd="0" presId="urn:microsoft.com/office/officeart/2005/8/layout/radial6"/>
    <dgm:cxn modelId="{F48834F8-AD98-4067-807D-CA7A45D1935C}" type="presOf" srcId="{78B3A06A-10A9-4D99-BCE8-B97DF800CBA5}" destId="{EA9B402D-FEB0-41D5-9D0C-632DFD73A435}" srcOrd="0" destOrd="0" presId="urn:microsoft.com/office/officeart/2005/8/layout/radial6"/>
    <dgm:cxn modelId="{97525400-D45C-4AB1-9743-6E96F314A6AE}" type="presParOf" srcId="{54816221-5171-4F62-8545-B0E43BDCD398}" destId="{4112B866-C4B2-4848-999F-A11127288038}" srcOrd="0" destOrd="0" presId="urn:microsoft.com/office/officeart/2005/8/layout/radial6"/>
    <dgm:cxn modelId="{9F49EBB6-0D82-4AE2-9D37-133221CBF246}" type="presParOf" srcId="{54816221-5171-4F62-8545-B0E43BDCD398}" destId="{BFC32E08-BEA3-4BD6-A64D-42FCA8403FB7}" srcOrd="1" destOrd="0" presId="urn:microsoft.com/office/officeart/2005/8/layout/radial6"/>
    <dgm:cxn modelId="{E04BF41B-2D26-4B9B-9F92-359EF06D513A}" type="presParOf" srcId="{54816221-5171-4F62-8545-B0E43BDCD398}" destId="{C9368EC0-FE81-4B32-ABF2-248292CADE8A}" srcOrd="2" destOrd="0" presId="urn:microsoft.com/office/officeart/2005/8/layout/radial6"/>
    <dgm:cxn modelId="{55635DD6-B61E-4D2F-AE48-42E1E543ED7C}" type="presParOf" srcId="{54816221-5171-4F62-8545-B0E43BDCD398}" destId="{94F74203-D239-4F4D-A6BA-AD7C259B2FCB}" srcOrd="3" destOrd="0" presId="urn:microsoft.com/office/officeart/2005/8/layout/radial6"/>
    <dgm:cxn modelId="{966A1A4E-F786-4B3A-A330-67BBD6DD5510}" type="presParOf" srcId="{54816221-5171-4F62-8545-B0E43BDCD398}" destId="{E60A2960-C4E2-46BE-A85D-23AD0A23D21F}" srcOrd="4" destOrd="0" presId="urn:microsoft.com/office/officeart/2005/8/layout/radial6"/>
    <dgm:cxn modelId="{B0569E06-1C30-4956-B5C4-0763A1B97EC5}" type="presParOf" srcId="{54816221-5171-4F62-8545-B0E43BDCD398}" destId="{AD08A53E-904B-45BD-ACA1-E75DD7644BCE}" srcOrd="5" destOrd="0" presId="urn:microsoft.com/office/officeart/2005/8/layout/radial6"/>
    <dgm:cxn modelId="{223ADDD7-178C-4D82-A563-C73672A273BF}" type="presParOf" srcId="{54816221-5171-4F62-8545-B0E43BDCD398}" destId="{EA9B402D-FEB0-41D5-9D0C-632DFD73A435}" srcOrd="6" destOrd="0" presId="urn:microsoft.com/office/officeart/2005/8/layout/radial6"/>
    <dgm:cxn modelId="{E2B4253B-E254-4C12-BD7E-C8B293053B50}" type="presParOf" srcId="{54816221-5171-4F62-8545-B0E43BDCD398}" destId="{E8E573E5-A552-4ACD-AA45-5C80C39D09E0}" srcOrd="7" destOrd="0" presId="urn:microsoft.com/office/officeart/2005/8/layout/radial6"/>
    <dgm:cxn modelId="{8C787C2E-9A17-4776-88A8-2DD060E34E94}" type="presParOf" srcId="{54816221-5171-4F62-8545-B0E43BDCD398}" destId="{17245C37-8145-4E91-A285-EA3A5846DA3E}" srcOrd="8" destOrd="0" presId="urn:microsoft.com/office/officeart/2005/8/layout/radial6"/>
    <dgm:cxn modelId="{37353D89-2C22-4F36-88CE-1938B5400C2A}" type="presParOf" srcId="{54816221-5171-4F62-8545-B0E43BDCD398}" destId="{63087D86-EA49-4E84-8A63-8008E6A75D8C}" srcOrd="9" destOrd="0" presId="urn:microsoft.com/office/officeart/2005/8/layout/radial6"/>
    <dgm:cxn modelId="{8A625372-AA75-482B-B045-5A12835E0DE7}" type="presParOf" srcId="{54816221-5171-4F62-8545-B0E43BDCD398}" destId="{0BA2B00E-624F-4955-8696-598FAA8FDA60}" srcOrd="10" destOrd="0" presId="urn:microsoft.com/office/officeart/2005/8/layout/radial6"/>
    <dgm:cxn modelId="{8060B33E-E5D5-4653-87CF-A6157C25B97E}" type="presParOf" srcId="{54816221-5171-4F62-8545-B0E43BDCD398}" destId="{E87B728F-B0E0-4E7E-8F4B-C7A7E29B9B9E}" srcOrd="11" destOrd="0" presId="urn:microsoft.com/office/officeart/2005/8/layout/radial6"/>
    <dgm:cxn modelId="{4BD8B665-0ED9-4166-982E-C162BE91E713}" type="presParOf" srcId="{54816221-5171-4F62-8545-B0E43BDCD398}" destId="{7EA904FF-2E2F-4A13-803D-86E5D4C72ECF}"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732D32-0369-421E-886F-5209B0DA76F9}" type="doc">
      <dgm:prSet loTypeId="urn:microsoft.com/office/officeart/2005/8/layout/hierarchy4" loCatId="hierarchy" qsTypeId="urn:microsoft.com/office/officeart/2005/8/quickstyle/simple1" qsCatId="simple" csTypeId="urn:microsoft.com/office/officeart/2005/8/colors/colorful4" csCatId="colorful" phldr="1"/>
      <dgm:spPr/>
      <dgm:t>
        <a:bodyPr/>
        <a:lstStyle/>
        <a:p>
          <a:endParaRPr lang="fr-FR"/>
        </a:p>
      </dgm:t>
    </dgm:pt>
    <dgm:pt modelId="{1082AC12-C984-4B27-84D3-D317435ACECF}">
      <dgm:prSet phldrT="[Texte]"/>
      <dgm:spPr>
        <a:solidFill>
          <a:schemeClr val="tx2"/>
        </a:solidFill>
      </dgm:spPr>
      <dgm:t>
        <a:bodyPr/>
        <a:lstStyle/>
        <a:p>
          <a:r>
            <a:rPr lang="fr-FR" b="1" dirty="0"/>
            <a:t>URSSAF (collecteur unique)</a:t>
          </a:r>
        </a:p>
      </dgm:t>
    </dgm:pt>
    <dgm:pt modelId="{6089E1EB-2498-490A-A63B-4930B117EDB9}" type="parTrans" cxnId="{DE28DB00-E927-4419-BEE6-6AD5BF6A328E}">
      <dgm:prSet/>
      <dgm:spPr/>
      <dgm:t>
        <a:bodyPr/>
        <a:lstStyle/>
        <a:p>
          <a:endParaRPr lang="fr-FR"/>
        </a:p>
      </dgm:t>
    </dgm:pt>
    <dgm:pt modelId="{4D9C1690-3275-4071-87F8-89E8D3D57763}" type="sibTrans" cxnId="{DE28DB00-E927-4419-BEE6-6AD5BF6A328E}">
      <dgm:prSet/>
      <dgm:spPr/>
      <dgm:t>
        <a:bodyPr/>
        <a:lstStyle/>
        <a:p>
          <a:endParaRPr lang="fr-FR"/>
        </a:p>
      </dgm:t>
    </dgm:pt>
    <dgm:pt modelId="{0CFFDBA0-1F73-4789-8B0F-07389B6BCE0C}">
      <dgm:prSet phldrT="[Texte]"/>
      <dgm:spPr/>
      <dgm:t>
        <a:bodyPr/>
        <a:lstStyle/>
        <a:p>
          <a:r>
            <a:rPr lang="fr-FR" b="1" dirty="0"/>
            <a:t>France Compétences (répartiteurs entre les opérateurs)</a:t>
          </a:r>
        </a:p>
      </dgm:t>
    </dgm:pt>
    <dgm:pt modelId="{F9E7A8DF-16CD-4B08-829C-257174F7B2BF}" type="parTrans" cxnId="{DFE7C42C-EBF6-44F5-B9AD-ECE1233012AC}">
      <dgm:prSet/>
      <dgm:spPr/>
      <dgm:t>
        <a:bodyPr/>
        <a:lstStyle/>
        <a:p>
          <a:endParaRPr lang="fr-FR"/>
        </a:p>
      </dgm:t>
    </dgm:pt>
    <dgm:pt modelId="{E391AB1A-35C6-4200-85CC-25ACBB0E639A}" type="sibTrans" cxnId="{DFE7C42C-EBF6-44F5-B9AD-ECE1233012AC}">
      <dgm:prSet/>
      <dgm:spPr/>
      <dgm:t>
        <a:bodyPr/>
        <a:lstStyle/>
        <a:p>
          <a:endParaRPr lang="fr-FR"/>
        </a:p>
      </dgm:t>
    </dgm:pt>
    <dgm:pt modelId="{85E18F4A-297A-41FC-BBD9-057FF77691DC}">
      <dgm:prSet phldrT="[Texte]"/>
      <dgm:spPr>
        <a:solidFill>
          <a:schemeClr val="accent1">
            <a:lumMod val="60000"/>
            <a:lumOff val="40000"/>
          </a:schemeClr>
        </a:solidFill>
      </dgm:spPr>
      <dgm:t>
        <a:bodyPr/>
        <a:lstStyle/>
        <a:p>
          <a:r>
            <a:rPr lang="fr-FR" b="1" dirty="0"/>
            <a:t>OPCO (Alternance, Plan TPME M50</a:t>
          </a:r>
          <a:r>
            <a:rPr lang="fr-FR" b="1"/>
            <a:t>,  Conventionnel)</a:t>
          </a:r>
          <a:endParaRPr lang="fr-FR" b="1" dirty="0"/>
        </a:p>
      </dgm:t>
    </dgm:pt>
    <dgm:pt modelId="{40E41BEC-90AC-47E8-8994-717C74AFD389}" type="parTrans" cxnId="{522F03F2-9811-4F80-ABCA-34872D4B33DF}">
      <dgm:prSet/>
      <dgm:spPr/>
      <dgm:t>
        <a:bodyPr/>
        <a:lstStyle/>
        <a:p>
          <a:endParaRPr lang="fr-FR"/>
        </a:p>
      </dgm:t>
    </dgm:pt>
    <dgm:pt modelId="{BE6C4136-6EC1-4411-B8EA-EA0E8A49D2DF}" type="sibTrans" cxnId="{522F03F2-9811-4F80-ABCA-34872D4B33DF}">
      <dgm:prSet/>
      <dgm:spPr/>
      <dgm:t>
        <a:bodyPr/>
        <a:lstStyle/>
        <a:p>
          <a:endParaRPr lang="fr-FR"/>
        </a:p>
      </dgm:t>
    </dgm:pt>
    <dgm:pt modelId="{801CBAF8-7DC9-49B5-B8DF-A5CD43E20D7F}">
      <dgm:prSet phldrT="[Texte]"/>
      <dgm:spPr>
        <a:solidFill>
          <a:schemeClr val="accent1"/>
        </a:solidFill>
      </dgm:spPr>
      <dgm:t>
        <a:bodyPr/>
        <a:lstStyle/>
        <a:p>
          <a:r>
            <a:rPr lang="fr-FR" b="1" dirty="0"/>
            <a:t>REGIONS (Apprentissage)</a:t>
          </a:r>
        </a:p>
      </dgm:t>
    </dgm:pt>
    <dgm:pt modelId="{F103C50F-FA89-4636-9A5B-18C8718A8F54}" type="parTrans" cxnId="{2219ACF6-8CCB-43A3-A402-14176F809580}">
      <dgm:prSet/>
      <dgm:spPr/>
      <dgm:t>
        <a:bodyPr/>
        <a:lstStyle/>
        <a:p>
          <a:endParaRPr lang="fr-FR"/>
        </a:p>
      </dgm:t>
    </dgm:pt>
    <dgm:pt modelId="{6A430F61-510C-46DE-8B84-47D0D3E04EA4}" type="sibTrans" cxnId="{2219ACF6-8CCB-43A3-A402-14176F809580}">
      <dgm:prSet/>
      <dgm:spPr/>
      <dgm:t>
        <a:bodyPr/>
        <a:lstStyle/>
        <a:p>
          <a:endParaRPr lang="fr-FR"/>
        </a:p>
      </dgm:t>
    </dgm:pt>
    <dgm:pt modelId="{7C0641A3-42BA-44AA-ACB8-E7561A91E700}">
      <dgm:prSet phldrT="[Texte]"/>
      <dgm:spPr>
        <a:solidFill>
          <a:schemeClr val="tx2">
            <a:lumMod val="75000"/>
          </a:schemeClr>
        </a:solidFill>
      </dgm:spPr>
      <dgm:t>
        <a:bodyPr/>
        <a:lstStyle/>
        <a:p>
          <a:r>
            <a:rPr lang="fr-FR" b="1" dirty="0"/>
            <a:t>Caisse des Dépôts </a:t>
          </a:r>
        </a:p>
        <a:p>
          <a:r>
            <a:rPr lang="fr-FR" b="1" dirty="0"/>
            <a:t>(CPF)</a:t>
          </a:r>
        </a:p>
      </dgm:t>
    </dgm:pt>
    <dgm:pt modelId="{88DC69AE-B2E5-41CA-9937-390BD4C828A9}" type="parTrans" cxnId="{D53ADAFE-E3FD-430A-A23A-1A0FEBDFA6D2}">
      <dgm:prSet/>
      <dgm:spPr/>
      <dgm:t>
        <a:bodyPr/>
        <a:lstStyle/>
        <a:p>
          <a:endParaRPr lang="fr-FR"/>
        </a:p>
      </dgm:t>
    </dgm:pt>
    <dgm:pt modelId="{C6A8CD64-38C3-4D61-92E5-CCF0CE07CFCD}" type="sibTrans" cxnId="{D53ADAFE-E3FD-430A-A23A-1A0FEBDFA6D2}">
      <dgm:prSet/>
      <dgm:spPr/>
      <dgm:t>
        <a:bodyPr/>
        <a:lstStyle/>
        <a:p>
          <a:endParaRPr lang="fr-FR"/>
        </a:p>
      </dgm:t>
    </dgm:pt>
    <dgm:pt modelId="{4C0B6DDF-C634-400A-A01F-13D72776A16D}">
      <dgm:prSet phldrT="[Texte]"/>
      <dgm:spPr>
        <a:solidFill>
          <a:schemeClr val="accent1">
            <a:lumMod val="75000"/>
          </a:schemeClr>
        </a:solidFill>
      </dgm:spPr>
      <dgm:t>
        <a:bodyPr/>
        <a:lstStyle/>
        <a:p>
          <a:r>
            <a:rPr lang="fr-FR" b="1" dirty="0"/>
            <a:t>CPIR </a:t>
          </a:r>
        </a:p>
        <a:p>
          <a:r>
            <a:rPr lang="fr-FR" b="1" dirty="0"/>
            <a:t>(CPF Transition)</a:t>
          </a:r>
        </a:p>
      </dgm:t>
    </dgm:pt>
    <dgm:pt modelId="{ED1C3821-B716-419A-A6F9-A0C04E3D57B3}" type="parTrans" cxnId="{20F11B33-F254-4019-AF3E-6E33C5671FD6}">
      <dgm:prSet/>
      <dgm:spPr/>
      <dgm:t>
        <a:bodyPr/>
        <a:lstStyle/>
        <a:p>
          <a:endParaRPr lang="fr-FR"/>
        </a:p>
      </dgm:t>
    </dgm:pt>
    <dgm:pt modelId="{5ACE2A49-C965-4076-AE72-FFB9049AECE5}" type="sibTrans" cxnId="{20F11B33-F254-4019-AF3E-6E33C5671FD6}">
      <dgm:prSet/>
      <dgm:spPr/>
      <dgm:t>
        <a:bodyPr/>
        <a:lstStyle/>
        <a:p>
          <a:endParaRPr lang="fr-FR"/>
        </a:p>
      </dgm:t>
    </dgm:pt>
    <dgm:pt modelId="{5D558546-0A61-4BB7-B1E3-A34BD9EC1341}">
      <dgm:prSet phldrT="[Texte]"/>
      <dgm:spPr>
        <a:solidFill>
          <a:srgbClr val="0070C0"/>
        </a:solidFill>
      </dgm:spPr>
      <dgm:t>
        <a:bodyPr/>
        <a:lstStyle/>
        <a:p>
          <a:r>
            <a:rPr lang="fr-FR" b="1" dirty="0"/>
            <a:t>ETAT (Demandeurs d’emploi)</a:t>
          </a:r>
        </a:p>
      </dgm:t>
    </dgm:pt>
    <dgm:pt modelId="{209D5FA6-9ED5-43AF-A345-62BC04B2E27D}" type="parTrans" cxnId="{1D9DD45F-1188-44C1-A935-5AA8371B010F}">
      <dgm:prSet/>
      <dgm:spPr/>
      <dgm:t>
        <a:bodyPr/>
        <a:lstStyle/>
        <a:p>
          <a:endParaRPr lang="fr-FR"/>
        </a:p>
      </dgm:t>
    </dgm:pt>
    <dgm:pt modelId="{A2B77BD2-20E3-468A-AC3F-54AB60463C5B}" type="sibTrans" cxnId="{1D9DD45F-1188-44C1-A935-5AA8371B010F}">
      <dgm:prSet/>
      <dgm:spPr/>
      <dgm:t>
        <a:bodyPr/>
        <a:lstStyle/>
        <a:p>
          <a:endParaRPr lang="fr-FR"/>
        </a:p>
      </dgm:t>
    </dgm:pt>
    <dgm:pt modelId="{6F228EFF-CF0F-46DC-A678-E99477286BCB}">
      <dgm:prSet phldrT="[Texte]"/>
      <dgm:spPr>
        <a:solidFill>
          <a:srgbClr val="002060"/>
        </a:solidFill>
      </dgm:spPr>
      <dgm:t>
        <a:bodyPr/>
        <a:lstStyle/>
        <a:p>
          <a:r>
            <a:rPr lang="fr-FR" b="1" dirty="0"/>
            <a:t>CEP </a:t>
          </a:r>
        </a:p>
        <a:p>
          <a:r>
            <a:rPr lang="fr-FR" b="1" dirty="0"/>
            <a:t>(Conseil évolution professionnelle pour les actifs</a:t>
          </a:r>
        </a:p>
      </dgm:t>
    </dgm:pt>
    <dgm:pt modelId="{81A61B27-B963-4696-86CE-373E85348D4B}" type="parTrans" cxnId="{F33FB0AF-E33A-435F-B2F8-7260F5C186EE}">
      <dgm:prSet/>
      <dgm:spPr/>
      <dgm:t>
        <a:bodyPr/>
        <a:lstStyle/>
        <a:p>
          <a:endParaRPr lang="fr-FR"/>
        </a:p>
      </dgm:t>
    </dgm:pt>
    <dgm:pt modelId="{4196210F-ADDD-4635-8B33-9D05581EB43A}" type="sibTrans" cxnId="{F33FB0AF-E33A-435F-B2F8-7260F5C186EE}">
      <dgm:prSet/>
      <dgm:spPr/>
      <dgm:t>
        <a:bodyPr/>
        <a:lstStyle/>
        <a:p>
          <a:endParaRPr lang="fr-FR"/>
        </a:p>
      </dgm:t>
    </dgm:pt>
    <dgm:pt modelId="{8CB543D9-58B9-4098-861D-CE473229A77B}" type="pres">
      <dgm:prSet presAssocID="{38732D32-0369-421E-886F-5209B0DA76F9}" presName="Name0" presStyleCnt="0">
        <dgm:presLayoutVars>
          <dgm:chPref val="1"/>
          <dgm:dir/>
          <dgm:animOne val="branch"/>
          <dgm:animLvl val="lvl"/>
          <dgm:resizeHandles/>
        </dgm:presLayoutVars>
      </dgm:prSet>
      <dgm:spPr/>
    </dgm:pt>
    <dgm:pt modelId="{C9AC4F28-B002-4ECC-81DE-1014C029FDB5}" type="pres">
      <dgm:prSet presAssocID="{1082AC12-C984-4B27-84D3-D317435ACECF}" presName="vertOne" presStyleCnt="0"/>
      <dgm:spPr/>
    </dgm:pt>
    <dgm:pt modelId="{59055E1F-EE4A-4F90-9722-078225E4DB73}" type="pres">
      <dgm:prSet presAssocID="{1082AC12-C984-4B27-84D3-D317435ACECF}" presName="txOne" presStyleLbl="node0" presStyleIdx="0" presStyleCnt="1">
        <dgm:presLayoutVars>
          <dgm:chPref val="3"/>
        </dgm:presLayoutVars>
      </dgm:prSet>
      <dgm:spPr/>
    </dgm:pt>
    <dgm:pt modelId="{A0134419-1FB0-4732-89E2-9395DF6D55FA}" type="pres">
      <dgm:prSet presAssocID="{1082AC12-C984-4B27-84D3-D317435ACECF}" presName="parTransOne" presStyleCnt="0"/>
      <dgm:spPr/>
    </dgm:pt>
    <dgm:pt modelId="{923C4B44-09EC-4424-861E-58E866B66A36}" type="pres">
      <dgm:prSet presAssocID="{1082AC12-C984-4B27-84D3-D317435ACECF}" presName="horzOne" presStyleCnt="0"/>
      <dgm:spPr/>
    </dgm:pt>
    <dgm:pt modelId="{6099441D-5A45-4285-B507-E6169E3CA5AA}" type="pres">
      <dgm:prSet presAssocID="{0CFFDBA0-1F73-4789-8B0F-07389B6BCE0C}" presName="vertTwo" presStyleCnt="0"/>
      <dgm:spPr/>
    </dgm:pt>
    <dgm:pt modelId="{608F7729-F688-43C0-BE1F-BB3A5A7110C9}" type="pres">
      <dgm:prSet presAssocID="{0CFFDBA0-1F73-4789-8B0F-07389B6BCE0C}" presName="txTwo" presStyleLbl="node2" presStyleIdx="0" presStyleCnt="1">
        <dgm:presLayoutVars>
          <dgm:chPref val="3"/>
        </dgm:presLayoutVars>
      </dgm:prSet>
      <dgm:spPr/>
    </dgm:pt>
    <dgm:pt modelId="{F7544126-EB0C-4AE4-BE87-3A2D524CCF71}" type="pres">
      <dgm:prSet presAssocID="{0CFFDBA0-1F73-4789-8B0F-07389B6BCE0C}" presName="parTransTwo" presStyleCnt="0"/>
      <dgm:spPr/>
    </dgm:pt>
    <dgm:pt modelId="{49A91180-462F-4650-B9F3-059F8693A03D}" type="pres">
      <dgm:prSet presAssocID="{0CFFDBA0-1F73-4789-8B0F-07389B6BCE0C}" presName="horzTwo" presStyleCnt="0"/>
      <dgm:spPr/>
    </dgm:pt>
    <dgm:pt modelId="{AAC9E85B-1819-419C-9F9A-B097CA9F8D98}" type="pres">
      <dgm:prSet presAssocID="{801CBAF8-7DC9-49B5-B8DF-A5CD43E20D7F}" presName="vertThree" presStyleCnt="0"/>
      <dgm:spPr/>
    </dgm:pt>
    <dgm:pt modelId="{404C8086-1B26-45FA-A316-016943DC4C5D}" type="pres">
      <dgm:prSet presAssocID="{801CBAF8-7DC9-49B5-B8DF-A5CD43E20D7F}" presName="txThree" presStyleLbl="node3" presStyleIdx="0" presStyleCnt="6">
        <dgm:presLayoutVars>
          <dgm:chPref val="3"/>
        </dgm:presLayoutVars>
      </dgm:prSet>
      <dgm:spPr/>
    </dgm:pt>
    <dgm:pt modelId="{AF88CB2B-ACEB-4728-9E6F-955B3464537A}" type="pres">
      <dgm:prSet presAssocID="{801CBAF8-7DC9-49B5-B8DF-A5CD43E20D7F}" presName="horzThree" presStyleCnt="0"/>
      <dgm:spPr/>
    </dgm:pt>
    <dgm:pt modelId="{01BFA4C6-0838-4CBA-8CBB-5765549A77B7}" type="pres">
      <dgm:prSet presAssocID="{6A430F61-510C-46DE-8B84-47D0D3E04EA4}" presName="sibSpaceThree" presStyleCnt="0"/>
      <dgm:spPr/>
    </dgm:pt>
    <dgm:pt modelId="{3F1ADEF6-E694-4143-926B-0D4EEE00A213}" type="pres">
      <dgm:prSet presAssocID="{7C0641A3-42BA-44AA-ACB8-E7561A91E700}" presName="vertThree" presStyleCnt="0"/>
      <dgm:spPr/>
    </dgm:pt>
    <dgm:pt modelId="{42B574DC-0487-4A33-897F-35EB90F7ADE8}" type="pres">
      <dgm:prSet presAssocID="{7C0641A3-42BA-44AA-ACB8-E7561A91E700}" presName="txThree" presStyleLbl="node3" presStyleIdx="1" presStyleCnt="6">
        <dgm:presLayoutVars>
          <dgm:chPref val="3"/>
        </dgm:presLayoutVars>
      </dgm:prSet>
      <dgm:spPr/>
    </dgm:pt>
    <dgm:pt modelId="{7ADB85BD-4476-41CB-A41C-094230EDF43A}" type="pres">
      <dgm:prSet presAssocID="{7C0641A3-42BA-44AA-ACB8-E7561A91E700}" presName="horzThree" presStyleCnt="0"/>
      <dgm:spPr/>
    </dgm:pt>
    <dgm:pt modelId="{0BC478A0-40A5-4E95-9281-15C509EC09A9}" type="pres">
      <dgm:prSet presAssocID="{C6A8CD64-38C3-4D61-92E5-CCF0CE07CFCD}" presName="sibSpaceThree" presStyleCnt="0"/>
      <dgm:spPr/>
    </dgm:pt>
    <dgm:pt modelId="{65127C5F-D7B0-4C08-925F-A24D4E60F4C6}" type="pres">
      <dgm:prSet presAssocID="{5D558546-0A61-4BB7-B1E3-A34BD9EC1341}" presName="vertThree" presStyleCnt="0"/>
      <dgm:spPr/>
    </dgm:pt>
    <dgm:pt modelId="{E99F9DFD-B4DF-4501-82CC-5CE6C5316BD5}" type="pres">
      <dgm:prSet presAssocID="{5D558546-0A61-4BB7-B1E3-A34BD9EC1341}" presName="txThree" presStyleLbl="node3" presStyleIdx="2" presStyleCnt="6">
        <dgm:presLayoutVars>
          <dgm:chPref val="3"/>
        </dgm:presLayoutVars>
      </dgm:prSet>
      <dgm:spPr/>
    </dgm:pt>
    <dgm:pt modelId="{FBA6F1D9-0FB6-41A0-B6A5-541BF20D2D61}" type="pres">
      <dgm:prSet presAssocID="{5D558546-0A61-4BB7-B1E3-A34BD9EC1341}" presName="horzThree" presStyleCnt="0"/>
      <dgm:spPr/>
    </dgm:pt>
    <dgm:pt modelId="{CCBC0CFF-A46E-4097-B00A-07C8F5D4EB26}" type="pres">
      <dgm:prSet presAssocID="{A2B77BD2-20E3-468A-AC3F-54AB60463C5B}" presName="sibSpaceThree" presStyleCnt="0"/>
      <dgm:spPr/>
    </dgm:pt>
    <dgm:pt modelId="{2EFACECF-B2D9-4FB0-9E8D-622F66E9EBF3}" type="pres">
      <dgm:prSet presAssocID="{6F228EFF-CF0F-46DC-A678-E99477286BCB}" presName="vertThree" presStyleCnt="0"/>
      <dgm:spPr/>
    </dgm:pt>
    <dgm:pt modelId="{2A4A81FD-B060-46F5-B95F-281E37D75829}" type="pres">
      <dgm:prSet presAssocID="{6F228EFF-CF0F-46DC-A678-E99477286BCB}" presName="txThree" presStyleLbl="node3" presStyleIdx="3" presStyleCnt="6">
        <dgm:presLayoutVars>
          <dgm:chPref val="3"/>
        </dgm:presLayoutVars>
      </dgm:prSet>
      <dgm:spPr/>
    </dgm:pt>
    <dgm:pt modelId="{C510EBC4-13EC-4F22-9B36-546132DC0C0C}" type="pres">
      <dgm:prSet presAssocID="{6F228EFF-CF0F-46DC-A678-E99477286BCB}" presName="horzThree" presStyleCnt="0"/>
      <dgm:spPr/>
    </dgm:pt>
    <dgm:pt modelId="{727DAEFD-9B40-4A7D-A6DA-AC183D82299C}" type="pres">
      <dgm:prSet presAssocID="{4196210F-ADDD-4635-8B33-9D05581EB43A}" presName="sibSpaceThree" presStyleCnt="0"/>
      <dgm:spPr/>
    </dgm:pt>
    <dgm:pt modelId="{F94727A1-838C-4F32-8532-EB9645E6C487}" type="pres">
      <dgm:prSet presAssocID="{4C0B6DDF-C634-400A-A01F-13D72776A16D}" presName="vertThree" presStyleCnt="0"/>
      <dgm:spPr/>
    </dgm:pt>
    <dgm:pt modelId="{422312EE-5D9B-4692-85EB-D097B22F9289}" type="pres">
      <dgm:prSet presAssocID="{4C0B6DDF-C634-400A-A01F-13D72776A16D}" presName="txThree" presStyleLbl="node3" presStyleIdx="4" presStyleCnt="6">
        <dgm:presLayoutVars>
          <dgm:chPref val="3"/>
        </dgm:presLayoutVars>
      </dgm:prSet>
      <dgm:spPr/>
    </dgm:pt>
    <dgm:pt modelId="{ABBA33EF-DCBF-4D83-91F6-11D8264E6768}" type="pres">
      <dgm:prSet presAssocID="{4C0B6DDF-C634-400A-A01F-13D72776A16D}" presName="horzThree" presStyleCnt="0"/>
      <dgm:spPr/>
    </dgm:pt>
    <dgm:pt modelId="{648FF182-EE2D-43A7-8865-BEE8B5B721B2}" type="pres">
      <dgm:prSet presAssocID="{5ACE2A49-C965-4076-AE72-FFB9049AECE5}" presName="sibSpaceThree" presStyleCnt="0"/>
      <dgm:spPr/>
    </dgm:pt>
    <dgm:pt modelId="{137F97A7-3CA3-410E-AC39-71A412FEC480}" type="pres">
      <dgm:prSet presAssocID="{85E18F4A-297A-41FC-BBD9-057FF77691DC}" presName="vertThree" presStyleCnt="0"/>
      <dgm:spPr/>
    </dgm:pt>
    <dgm:pt modelId="{22124E71-8954-4475-B0D2-A646284E9F8E}" type="pres">
      <dgm:prSet presAssocID="{85E18F4A-297A-41FC-BBD9-057FF77691DC}" presName="txThree" presStyleLbl="node3" presStyleIdx="5" presStyleCnt="6">
        <dgm:presLayoutVars>
          <dgm:chPref val="3"/>
        </dgm:presLayoutVars>
      </dgm:prSet>
      <dgm:spPr/>
    </dgm:pt>
    <dgm:pt modelId="{B2B7F5B9-C5E0-451C-BD8B-D2D2599A77AE}" type="pres">
      <dgm:prSet presAssocID="{85E18F4A-297A-41FC-BBD9-057FF77691DC}" presName="horzThree" presStyleCnt="0"/>
      <dgm:spPr/>
    </dgm:pt>
  </dgm:ptLst>
  <dgm:cxnLst>
    <dgm:cxn modelId="{DE28DB00-E927-4419-BEE6-6AD5BF6A328E}" srcId="{38732D32-0369-421E-886F-5209B0DA76F9}" destId="{1082AC12-C984-4B27-84D3-D317435ACECF}" srcOrd="0" destOrd="0" parTransId="{6089E1EB-2498-490A-A63B-4930B117EDB9}" sibTransId="{4D9C1690-3275-4071-87F8-89E8D3D57763}"/>
    <dgm:cxn modelId="{83E1021F-55A3-4AFC-BC23-6D9561FCA8F7}" type="presOf" srcId="{4C0B6DDF-C634-400A-A01F-13D72776A16D}" destId="{422312EE-5D9B-4692-85EB-D097B22F9289}" srcOrd="0" destOrd="0" presId="urn:microsoft.com/office/officeart/2005/8/layout/hierarchy4"/>
    <dgm:cxn modelId="{DFE7C42C-EBF6-44F5-B9AD-ECE1233012AC}" srcId="{1082AC12-C984-4B27-84D3-D317435ACECF}" destId="{0CFFDBA0-1F73-4789-8B0F-07389B6BCE0C}" srcOrd="0" destOrd="0" parTransId="{F9E7A8DF-16CD-4B08-829C-257174F7B2BF}" sibTransId="{E391AB1A-35C6-4200-85CC-25ACBB0E639A}"/>
    <dgm:cxn modelId="{20F11B33-F254-4019-AF3E-6E33C5671FD6}" srcId="{0CFFDBA0-1F73-4789-8B0F-07389B6BCE0C}" destId="{4C0B6DDF-C634-400A-A01F-13D72776A16D}" srcOrd="4" destOrd="0" parTransId="{ED1C3821-B716-419A-A6F9-A0C04E3D57B3}" sibTransId="{5ACE2A49-C965-4076-AE72-FFB9049AECE5}"/>
    <dgm:cxn modelId="{BB31E146-7734-4E9C-886D-C9690EA4A65E}" type="presOf" srcId="{38732D32-0369-421E-886F-5209B0DA76F9}" destId="{8CB543D9-58B9-4098-861D-CE473229A77B}" srcOrd="0" destOrd="0" presId="urn:microsoft.com/office/officeart/2005/8/layout/hierarchy4"/>
    <dgm:cxn modelId="{212E344D-7708-40A9-8DFF-15A41C8C2D06}" type="presOf" srcId="{0CFFDBA0-1F73-4789-8B0F-07389B6BCE0C}" destId="{608F7729-F688-43C0-BE1F-BB3A5A7110C9}" srcOrd="0" destOrd="0" presId="urn:microsoft.com/office/officeart/2005/8/layout/hierarchy4"/>
    <dgm:cxn modelId="{1D9DD45F-1188-44C1-A935-5AA8371B010F}" srcId="{0CFFDBA0-1F73-4789-8B0F-07389B6BCE0C}" destId="{5D558546-0A61-4BB7-B1E3-A34BD9EC1341}" srcOrd="2" destOrd="0" parTransId="{209D5FA6-9ED5-43AF-A345-62BC04B2E27D}" sibTransId="{A2B77BD2-20E3-468A-AC3F-54AB60463C5B}"/>
    <dgm:cxn modelId="{E4A18067-4472-49F9-A8AE-3C7CE1F322C3}" type="presOf" srcId="{85E18F4A-297A-41FC-BBD9-057FF77691DC}" destId="{22124E71-8954-4475-B0D2-A646284E9F8E}" srcOrd="0" destOrd="0" presId="urn:microsoft.com/office/officeart/2005/8/layout/hierarchy4"/>
    <dgm:cxn modelId="{21C25998-F392-4B0D-AEB4-D250866852AC}" type="presOf" srcId="{7C0641A3-42BA-44AA-ACB8-E7561A91E700}" destId="{42B574DC-0487-4A33-897F-35EB90F7ADE8}" srcOrd="0" destOrd="0" presId="urn:microsoft.com/office/officeart/2005/8/layout/hierarchy4"/>
    <dgm:cxn modelId="{563B10A3-DA6D-4560-B1A2-2EFE985ED10C}" type="presOf" srcId="{5D558546-0A61-4BB7-B1E3-A34BD9EC1341}" destId="{E99F9DFD-B4DF-4501-82CC-5CE6C5316BD5}" srcOrd="0" destOrd="0" presId="urn:microsoft.com/office/officeart/2005/8/layout/hierarchy4"/>
    <dgm:cxn modelId="{AC0CCEA3-0C6D-48BF-A171-60A71025B847}" type="presOf" srcId="{6F228EFF-CF0F-46DC-A678-E99477286BCB}" destId="{2A4A81FD-B060-46F5-B95F-281E37D75829}" srcOrd="0" destOrd="0" presId="urn:microsoft.com/office/officeart/2005/8/layout/hierarchy4"/>
    <dgm:cxn modelId="{F33FB0AF-E33A-435F-B2F8-7260F5C186EE}" srcId="{0CFFDBA0-1F73-4789-8B0F-07389B6BCE0C}" destId="{6F228EFF-CF0F-46DC-A678-E99477286BCB}" srcOrd="3" destOrd="0" parTransId="{81A61B27-B963-4696-86CE-373E85348D4B}" sibTransId="{4196210F-ADDD-4635-8B33-9D05581EB43A}"/>
    <dgm:cxn modelId="{CDCB13C1-9599-4D9C-A5B5-EB45BFAA569D}" type="presOf" srcId="{1082AC12-C984-4B27-84D3-D317435ACECF}" destId="{59055E1F-EE4A-4F90-9722-078225E4DB73}" srcOrd="0" destOrd="0" presId="urn:microsoft.com/office/officeart/2005/8/layout/hierarchy4"/>
    <dgm:cxn modelId="{E82809D0-9C7A-4536-8C37-76CFECF54E41}" type="presOf" srcId="{801CBAF8-7DC9-49B5-B8DF-A5CD43E20D7F}" destId="{404C8086-1B26-45FA-A316-016943DC4C5D}" srcOrd="0" destOrd="0" presId="urn:microsoft.com/office/officeart/2005/8/layout/hierarchy4"/>
    <dgm:cxn modelId="{522F03F2-9811-4F80-ABCA-34872D4B33DF}" srcId="{0CFFDBA0-1F73-4789-8B0F-07389B6BCE0C}" destId="{85E18F4A-297A-41FC-BBD9-057FF77691DC}" srcOrd="5" destOrd="0" parTransId="{40E41BEC-90AC-47E8-8994-717C74AFD389}" sibTransId="{BE6C4136-6EC1-4411-B8EA-EA0E8A49D2DF}"/>
    <dgm:cxn modelId="{2219ACF6-8CCB-43A3-A402-14176F809580}" srcId="{0CFFDBA0-1F73-4789-8B0F-07389B6BCE0C}" destId="{801CBAF8-7DC9-49B5-B8DF-A5CD43E20D7F}" srcOrd="0" destOrd="0" parTransId="{F103C50F-FA89-4636-9A5B-18C8718A8F54}" sibTransId="{6A430F61-510C-46DE-8B84-47D0D3E04EA4}"/>
    <dgm:cxn modelId="{D53ADAFE-E3FD-430A-A23A-1A0FEBDFA6D2}" srcId="{0CFFDBA0-1F73-4789-8B0F-07389B6BCE0C}" destId="{7C0641A3-42BA-44AA-ACB8-E7561A91E700}" srcOrd="1" destOrd="0" parTransId="{88DC69AE-B2E5-41CA-9937-390BD4C828A9}" sibTransId="{C6A8CD64-38C3-4D61-92E5-CCF0CE07CFCD}"/>
    <dgm:cxn modelId="{157FCC69-554A-4D09-9DE6-A87C05217523}" type="presParOf" srcId="{8CB543D9-58B9-4098-861D-CE473229A77B}" destId="{C9AC4F28-B002-4ECC-81DE-1014C029FDB5}" srcOrd="0" destOrd="0" presId="urn:microsoft.com/office/officeart/2005/8/layout/hierarchy4"/>
    <dgm:cxn modelId="{95B01F5C-F18C-4683-99C5-BCE9B6583C4E}" type="presParOf" srcId="{C9AC4F28-B002-4ECC-81DE-1014C029FDB5}" destId="{59055E1F-EE4A-4F90-9722-078225E4DB73}" srcOrd="0" destOrd="0" presId="urn:microsoft.com/office/officeart/2005/8/layout/hierarchy4"/>
    <dgm:cxn modelId="{523DDB19-0202-4393-B40B-B0A03E381543}" type="presParOf" srcId="{C9AC4F28-B002-4ECC-81DE-1014C029FDB5}" destId="{A0134419-1FB0-4732-89E2-9395DF6D55FA}" srcOrd="1" destOrd="0" presId="urn:microsoft.com/office/officeart/2005/8/layout/hierarchy4"/>
    <dgm:cxn modelId="{918F9A6F-E45A-4D70-8E09-B689BB341154}" type="presParOf" srcId="{C9AC4F28-B002-4ECC-81DE-1014C029FDB5}" destId="{923C4B44-09EC-4424-861E-58E866B66A36}" srcOrd="2" destOrd="0" presId="urn:microsoft.com/office/officeart/2005/8/layout/hierarchy4"/>
    <dgm:cxn modelId="{2CCC7F20-4FF7-4818-92EB-A496F9FFA92B}" type="presParOf" srcId="{923C4B44-09EC-4424-861E-58E866B66A36}" destId="{6099441D-5A45-4285-B507-E6169E3CA5AA}" srcOrd="0" destOrd="0" presId="urn:microsoft.com/office/officeart/2005/8/layout/hierarchy4"/>
    <dgm:cxn modelId="{4E853F6A-C411-4F14-9931-2DA0E0AB8341}" type="presParOf" srcId="{6099441D-5A45-4285-B507-E6169E3CA5AA}" destId="{608F7729-F688-43C0-BE1F-BB3A5A7110C9}" srcOrd="0" destOrd="0" presId="urn:microsoft.com/office/officeart/2005/8/layout/hierarchy4"/>
    <dgm:cxn modelId="{7729ECFA-466F-44B1-99CD-02CE0728557B}" type="presParOf" srcId="{6099441D-5A45-4285-B507-E6169E3CA5AA}" destId="{F7544126-EB0C-4AE4-BE87-3A2D524CCF71}" srcOrd="1" destOrd="0" presId="urn:microsoft.com/office/officeart/2005/8/layout/hierarchy4"/>
    <dgm:cxn modelId="{A81ABA22-637D-4929-9C65-BB33FF34A755}" type="presParOf" srcId="{6099441D-5A45-4285-B507-E6169E3CA5AA}" destId="{49A91180-462F-4650-B9F3-059F8693A03D}" srcOrd="2" destOrd="0" presId="urn:microsoft.com/office/officeart/2005/8/layout/hierarchy4"/>
    <dgm:cxn modelId="{78F2007C-CA69-49B1-891E-3B96F0ED1293}" type="presParOf" srcId="{49A91180-462F-4650-B9F3-059F8693A03D}" destId="{AAC9E85B-1819-419C-9F9A-B097CA9F8D98}" srcOrd="0" destOrd="0" presId="urn:microsoft.com/office/officeart/2005/8/layout/hierarchy4"/>
    <dgm:cxn modelId="{24C1A527-BCB9-4A28-A04A-FE42F003B831}" type="presParOf" srcId="{AAC9E85B-1819-419C-9F9A-B097CA9F8D98}" destId="{404C8086-1B26-45FA-A316-016943DC4C5D}" srcOrd="0" destOrd="0" presId="urn:microsoft.com/office/officeart/2005/8/layout/hierarchy4"/>
    <dgm:cxn modelId="{D7A6075E-720B-4EEC-913C-B882C6129F85}" type="presParOf" srcId="{AAC9E85B-1819-419C-9F9A-B097CA9F8D98}" destId="{AF88CB2B-ACEB-4728-9E6F-955B3464537A}" srcOrd="1" destOrd="0" presId="urn:microsoft.com/office/officeart/2005/8/layout/hierarchy4"/>
    <dgm:cxn modelId="{6701DDDC-3776-40F7-A94B-C2C2D8655CB5}" type="presParOf" srcId="{49A91180-462F-4650-B9F3-059F8693A03D}" destId="{01BFA4C6-0838-4CBA-8CBB-5765549A77B7}" srcOrd="1" destOrd="0" presId="urn:microsoft.com/office/officeart/2005/8/layout/hierarchy4"/>
    <dgm:cxn modelId="{CD08652D-77D1-4438-9230-5754CC14E962}" type="presParOf" srcId="{49A91180-462F-4650-B9F3-059F8693A03D}" destId="{3F1ADEF6-E694-4143-926B-0D4EEE00A213}" srcOrd="2" destOrd="0" presId="urn:microsoft.com/office/officeart/2005/8/layout/hierarchy4"/>
    <dgm:cxn modelId="{CCB58028-3483-45A0-94A9-7CA5EE4AA58D}" type="presParOf" srcId="{3F1ADEF6-E694-4143-926B-0D4EEE00A213}" destId="{42B574DC-0487-4A33-897F-35EB90F7ADE8}" srcOrd="0" destOrd="0" presId="urn:microsoft.com/office/officeart/2005/8/layout/hierarchy4"/>
    <dgm:cxn modelId="{73EB927F-612B-456A-9A09-F5502B0DBCDC}" type="presParOf" srcId="{3F1ADEF6-E694-4143-926B-0D4EEE00A213}" destId="{7ADB85BD-4476-41CB-A41C-094230EDF43A}" srcOrd="1" destOrd="0" presId="urn:microsoft.com/office/officeart/2005/8/layout/hierarchy4"/>
    <dgm:cxn modelId="{C8C308B0-DBF6-4247-99CB-48ED34C4C5ED}" type="presParOf" srcId="{49A91180-462F-4650-B9F3-059F8693A03D}" destId="{0BC478A0-40A5-4E95-9281-15C509EC09A9}" srcOrd="3" destOrd="0" presId="urn:microsoft.com/office/officeart/2005/8/layout/hierarchy4"/>
    <dgm:cxn modelId="{36874295-CF45-411F-AB9A-74F187C91D94}" type="presParOf" srcId="{49A91180-462F-4650-B9F3-059F8693A03D}" destId="{65127C5F-D7B0-4C08-925F-A24D4E60F4C6}" srcOrd="4" destOrd="0" presId="urn:microsoft.com/office/officeart/2005/8/layout/hierarchy4"/>
    <dgm:cxn modelId="{47D76945-3336-40DD-B689-867CD7CEF0E9}" type="presParOf" srcId="{65127C5F-D7B0-4C08-925F-A24D4E60F4C6}" destId="{E99F9DFD-B4DF-4501-82CC-5CE6C5316BD5}" srcOrd="0" destOrd="0" presId="urn:microsoft.com/office/officeart/2005/8/layout/hierarchy4"/>
    <dgm:cxn modelId="{039B99AE-90CD-4275-9784-E5976B6B7B5E}" type="presParOf" srcId="{65127C5F-D7B0-4C08-925F-A24D4E60F4C6}" destId="{FBA6F1D9-0FB6-41A0-B6A5-541BF20D2D61}" srcOrd="1" destOrd="0" presId="urn:microsoft.com/office/officeart/2005/8/layout/hierarchy4"/>
    <dgm:cxn modelId="{D3BF999C-421F-400A-8648-ED916147E3B5}" type="presParOf" srcId="{49A91180-462F-4650-B9F3-059F8693A03D}" destId="{CCBC0CFF-A46E-4097-B00A-07C8F5D4EB26}" srcOrd="5" destOrd="0" presId="urn:microsoft.com/office/officeart/2005/8/layout/hierarchy4"/>
    <dgm:cxn modelId="{21B25C39-5174-455F-B628-8EE50BB1EF8E}" type="presParOf" srcId="{49A91180-462F-4650-B9F3-059F8693A03D}" destId="{2EFACECF-B2D9-4FB0-9E8D-622F66E9EBF3}" srcOrd="6" destOrd="0" presId="urn:microsoft.com/office/officeart/2005/8/layout/hierarchy4"/>
    <dgm:cxn modelId="{54CFC694-3714-4AA6-A8DA-208DF9E7D661}" type="presParOf" srcId="{2EFACECF-B2D9-4FB0-9E8D-622F66E9EBF3}" destId="{2A4A81FD-B060-46F5-B95F-281E37D75829}" srcOrd="0" destOrd="0" presId="urn:microsoft.com/office/officeart/2005/8/layout/hierarchy4"/>
    <dgm:cxn modelId="{734CC7EF-F998-44D7-8D6E-926EE7B0209E}" type="presParOf" srcId="{2EFACECF-B2D9-4FB0-9E8D-622F66E9EBF3}" destId="{C510EBC4-13EC-4F22-9B36-546132DC0C0C}" srcOrd="1" destOrd="0" presId="urn:microsoft.com/office/officeart/2005/8/layout/hierarchy4"/>
    <dgm:cxn modelId="{C85A115E-E854-4F28-AD82-FA93BF0A9D36}" type="presParOf" srcId="{49A91180-462F-4650-B9F3-059F8693A03D}" destId="{727DAEFD-9B40-4A7D-A6DA-AC183D82299C}" srcOrd="7" destOrd="0" presId="urn:microsoft.com/office/officeart/2005/8/layout/hierarchy4"/>
    <dgm:cxn modelId="{0268DDCB-47DB-47BF-ABFC-4CD1B2D4AB27}" type="presParOf" srcId="{49A91180-462F-4650-B9F3-059F8693A03D}" destId="{F94727A1-838C-4F32-8532-EB9645E6C487}" srcOrd="8" destOrd="0" presId="urn:microsoft.com/office/officeart/2005/8/layout/hierarchy4"/>
    <dgm:cxn modelId="{25D67B2B-844B-4587-8BBD-41619622B53B}" type="presParOf" srcId="{F94727A1-838C-4F32-8532-EB9645E6C487}" destId="{422312EE-5D9B-4692-85EB-D097B22F9289}" srcOrd="0" destOrd="0" presId="urn:microsoft.com/office/officeart/2005/8/layout/hierarchy4"/>
    <dgm:cxn modelId="{A98595F4-5D45-4CB5-9198-09DC1E020179}" type="presParOf" srcId="{F94727A1-838C-4F32-8532-EB9645E6C487}" destId="{ABBA33EF-DCBF-4D83-91F6-11D8264E6768}" srcOrd="1" destOrd="0" presId="urn:microsoft.com/office/officeart/2005/8/layout/hierarchy4"/>
    <dgm:cxn modelId="{3B6EF6A0-3EE5-47D6-8462-6A6D99C38BA3}" type="presParOf" srcId="{49A91180-462F-4650-B9F3-059F8693A03D}" destId="{648FF182-EE2D-43A7-8865-BEE8B5B721B2}" srcOrd="9" destOrd="0" presId="urn:microsoft.com/office/officeart/2005/8/layout/hierarchy4"/>
    <dgm:cxn modelId="{893B104F-A8E2-4372-8875-EAEE3D1B6306}" type="presParOf" srcId="{49A91180-462F-4650-B9F3-059F8693A03D}" destId="{137F97A7-3CA3-410E-AC39-71A412FEC480}" srcOrd="10" destOrd="0" presId="urn:microsoft.com/office/officeart/2005/8/layout/hierarchy4"/>
    <dgm:cxn modelId="{0378F3B8-1A7A-428C-A9C6-A102CA4C9C2C}" type="presParOf" srcId="{137F97A7-3CA3-410E-AC39-71A412FEC480}" destId="{22124E71-8954-4475-B0D2-A646284E9F8E}" srcOrd="0" destOrd="0" presId="urn:microsoft.com/office/officeart/2005/8/layout/hierarchy4"/>
    <dgm:cxn modelId="{7980A1F5-5A69-4567-A8B5-B260C5142943}" type="presParOf" srcId="{137F97A7-3CA3-410E-AC39-71A412FEC480}" destId="{B2B7F5B9-C5E0-451C-BD8B-D2D2599A77A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CA91D37-CCF1-4B2E-89E6-7E10A04492BB}" type="doc">
      <dgm:prSet loTypeId="urn:microsoft.com/office/officeart/2005/8/layout/hProcess11" loCatId="process" qsTypeId="urn:microsoft.com/office/officeart/2005/8/quickstyle/simple1" qsCatId="simple" csTypeId="urn:microsoft.com/office/officeart/2005/8/colors/accent5_2" csCatId="accent5" phldr="1"/>
      <dgm:spPr/>
      <dgm:t>
        <a:bodyPr/>
        <a:lstStyle/>
        <a:p>
          <a:endParaRPr lang="fr-FR"/>
        </a:p>
      </dgm:t>
    </dgm:pt>
    <dgm:pt modelId="{5E2F0A27-0E46-44CA-9A6F-4A84C2E52B55}">
      <dgm:prSet phldrT="[Texte]"/>
      <dgm:spPr/>
      <dgm:t>
        <a:bodyPr/>
        <a:lstStyle/>
        <a:p>
          <a:pPr algn="ctr"/>
          <a:r>
            <a:rPr lang="fr-FR" b="1" u="sng"/>
            <a:t>Septembre 2019</a:t>
          </a:r>
        </a:p>
        <a:p>
          <a:pPr algn="ctr"/>
          <a:r>
            <a:rPr lang="fr-FR"/>
            <a:t>Contribution unique 0,55% ou 1% (FPC / hors TA)</a:t>
          </a:r>
        </a:p>
        <a:p>
          <a:pPr algn="ctr"/>
          <a:r>
            <a:rPr lang="fr-FR"/>
            <a:t>Versement à l’Opco à la place de l’Urssaf</a:t>
          </a:r>
          <a:endParaRPr lang="fr-FR" dirty="0"/>
        </a:p>
      </dgm:t>
    </dgm:pt>
    <dgm:pt modelId="{14B148EB-8796-44F8-B9FC-7C1ACE164914}" type="parTrans" cxnId="{10F7B9ED-301A-4A76-B337-62A6289A624A}">
      <dgm:prSet/>
      <dgm:spPr/>
      <dgm:t>
        <a:bodyPr/>
        <a:lstStyle/>
        <a:p>
          <a:endParaRPr lang="fr-FR"/>
        </a:p>
      </dgm:t>
    </dgm:pt>
    <dgm:pt modelId="{0D1E0A29-2CB5-413F-ACB8-031AE1333ACE}" type="sibTrans" cxnId="{10F7B9ED-301A-4A76-B337-62A6289A624A}">
      <dgm:prSet/>
      <dgm:spPr/>
      <dgm:t>
        <a:bodyPr/>
        <a:lstStyle/>
        <a:p>
          <a:endParaRPr lang="fr-FR"/>
        </a:p>
      </dgm:t>
    </dgm:pt>
    <dgm:pt modelId="{2F2C34B3-2089-458F-A807-12C1532A9461}">
      <dgm:prSet phldrT="[Texte]"/>
      <dgm:spPr/>
      <dgm:t>
        <a:bodyPr/>
        <a:lstStyle/>
        <a:p>
          <a:pPr algn="ctr">
            <a:lnSpc>
              <a:spcPct val="90000"/>
            </a:lnSpc>
          </a:pPr>
          <a:r>
            <a:rPr lang="fr-FR" b="1" u="sng"/>
            <a:t>Février 2020</a:t>
          </a:r>
        </a:p>
        <a:p>
          <a:pPr algn="ctr">
            <a:lnSpc>
              <a:spcPct val="90000"/>
            </a:lnSpc>
          </a:pPr>
          <a:r>
            <a:rPr lang="fr-FR"/>
            <a:t>Solde MS 2019</a:t>
          </a:r>
        </a:p>
        <a:p>
          <a:pPr algn="ctr">
            <a:lnSpc>
              <a:spcPct val="100000"/>
            </a:lnSpc>
          </a:pPr>
          <a:r>
            <a:rPr lang="fr-FR"/>
            <a:t>Versement à l’Opco à la place de l’Urssaf</a:t>
          </a:r>
          <a:endParaRPr lang="fr-FR" dirty="0"/>
        </a:p>
      </dgm:t>
    </dgm:pt>
    <dgm:pt modelId="{CDF00C9A-9681-4981-8F13-3820837DA489}" type="parTrans" cxnId="{C7F5BA8D-B967-4612-8636-3C5F1D0E7518}">
      <dgm:prSet/>
      <dgm:spPr/>
      <dgm:t>
        <a:bodyPr/>
        <a:lstStyle/>
        <a:p>
          <a:endParaRPr lang="fr-FR"/>
        </a:p>
      </dgm:t>
    </dgm:pt>
    <dgm:pt modelId="{9D0C532D-9AAD-460F-B431-FF71AD75E27F}" type="sibTrans" cxnId="{C7F5BA8D-B967-4612-8636-3C5F1D0E7518}">
      <dgm:prSet/>
      <dgm:spPr/>
      <dgm:t>
        <a:bodyPr/>
        <a:lstStyle/>
        <a:p>
          <a:endParaRPr lang="fr-FR"/>
        </a:p>
      </dgm:t>
    </dgm:pt>
    <dgm:pt modelId="{B2364404-4622-4189-85F5-C24163D24B1C}">
      <dgm:prSet phldrT="[Texte]"/>
      <dgm:spPr/>
      <dgm:t>
        <a:bodyPr/>
        <a:lstStyle/>
        <a:p>
          <a:r>
            <a:rPr lang="fr-FR" b="1" u="sng"/>
            <a:t>Octobre 2020</a:t>
          </a:r>
        </a:p>
        <a:p>
          <a:r>
            <a:rPr lang="fr-FR"/>
            <a:t>2</a:t>
          </a:r>
          <a:r>
            <a:rPr lang="fr-FR" baseline="30000"/>
            <a:t>e</a:t>
          </a:r>
          <a:r>
            <a:rPr lang="fr-FR"/>
            <a:t> acompte</a:t>
          </a:r>
        </a:p>
        <a:p>
          <a:r>
            <a:rPr lang="fr-FR"/>
            <a:t>Contribution unique 0,55% ou 1% (FPC)</a:t>
          </a:r>
        </a:p>
        <a:p>
          <a:r>
            <a:rPr lang="fr-FR"/>
            <a:t>Versement à l’Opco à la place de l’Urssaf</a:t>
          </a:r>
          <a:endParaRPr lang="fr-FR" dirty="0"/>
        </a:p>
      </dgm:t>
    </dgm:pt>
    <dgm:pt modelId="{5D0600B0-415B-4969-862C-10A4E751178D}" type="parTrans" cxnId="{B4C12803-5268-4F71-AC36-E7E272965458}">
      <dgm:prSet/>
      <dgm:spPr/>
      <dgm:t>
        <a:bodyPr/>
        <a:lstStyle/>
        <a:p>
          <a:endParaRPr lang="fr-FR"/>
        </a:p>
      </dgm:t>
    </dgm:pt>
    <dgm:pt modelId="{66B4DF89-E132-4442-8119-BEA8BD01E62A}" type="sibTrans" cxnId="{B4C12803-5268-4F71-AC36-E7E272965458}">
      <dgm:prSet/>
      <dgm:spPr/>
      <dgm:t>
        <a:bodyPr/>
        <a:lstStyle/>
        <a:p>
          <a:endParaRPr lang="fr-FR"/>
        </a:p>
      </dgm:t>
    </dgm:pt>
    <dgm:pt modelId="{3BD2AFDC-8AC2-4929-9E2C-E3CA9205B3D7}">
      <dgm:prSet phldrT="[Texte]"/>
      <dgm:spPr/>
      <dgm:t>
        <a:bodyPr/>
        <a:lstStyle/>
        <a:p>
          <a:r>
            <a:rPr lang="fr-FR" b="1" u="sng"/>
            <a:t>Janvier 2021</a:t>
          </a:r>
        </a:p>
        <a:p>
          <a:r>
            <a:rPr lang="fr-FR" b="0"/>
            <a:t>Solde MS 2020</a:t>
          </a:r>
        </a:p>
        <a:p>
          <a:r>
            <a:rPr lang="fr-FR" b="0"/>
            <a:t>+</a:t>
          </a:r>
        </a:p>
        <a:p>
          <a:r>
            <a:rPr lang="fr-FR" b="0"/>
            <a:t>Contribution unique </a:t>
          </a:r>
          <a:r>
            <a:rPr lang="fr-FR"/>
            <a:t>0,55% ou 1% </a:t>
          </a:r>
          <a:r>
            <a:rPr lang="fr-FR" b="0"/>
            <a:t> (FPC)</a:t>
          </a:r>
        </a:p>
        <a:p>
          <a:r>
            <a:rPr lang="fr-FR"/>
            <a:t>Versement mensuel ou trimestriel à l’Urssaf</a:t>
          </a:r>
          <a:endParaRPr lang="fr-FR" dirty="0"/>
        </a:p>
      </dgm:t>
    </dgm:pt>
    <dgm:pt modelId="{A005E1B1-C168-40C1-9EF5-55071B54D65F}" type="parTrans" cxnId="{76BF81F3-588E-4950-B96B-E1C156BF41D9}">
      <dgm:prSet/>
      <dgm:spPr/>
      <dgm:t>
        <a:bodyPr/>
        <a:lstStyle/>
        <a:p>
          <a:endParaRPr lang="fr-FR"/>
        </a:p>
      </dgm:t>
    </dgm:pt>
    <dgm:pt modelId="{D016AA48-0B5E-468C-B06B-843A101A2CCC}" type="sibTrans" cxnId="{76BF81F3-588E-4950-B96B-E1C156BF41D9}">
      <dgm:prSet/>
      <dgm:spPr/>
      <dgm:t>
        <a:bodyPr/>
        <a:lstStyle/>
        <a:p>
          <a:endParaRPr lang="fr-FR"/>
        </a:p>
      </dgm:t>
    </dgm:pt>
    <dgm:pt modelId="{16ADD8B1-21DA-49D4-BE7F-81DB480AEE64}">
      <dgm:prSet phldrT="[Texte]"/>
      <dgm:spPr/>
      <dgm:t>
        <a:bodyPr/>
        <a:lstStyle/>
        <a:p>
          <a:pPr algn="ctr"/>
          <a:r>
            <a:rPr lang="fr-FR" b="1" u="sng"/>
            <a:t>De janvier à mars 2019</a:t>
          </a:r>
        </a:p>
        <a:p>
          <a:pPr algn="ctr"/>
          <a:r>
            <a:rPr lang="fr-FR"/>
            <a:t>0,55% ou 1% (FPC)</a:t>
          </a:r>
        </a:p>
        <a:p>
          <a:pPr algn="ctr"/>
          <a:r>
            <a:rPr lang="fr-FR"/>
            <a:t>« comme en 2018 »</a:t>
          </a:r>
        </a:p>
        <a:p>
          <a:pPr algn="ctr"/>
          <a:r>
            <a:rPr lang="fr-FR"/>
            <a:t>Versement à l’Opco et l’Octa</a:t>
          </a:r>
          <a:endParaRPr lang="fr-FR" dirty="0"/>
        </a:p>
      </dgm:t>
    </dgm:pt>
    <dgm:pt modelId="{D202E96A-AA7E-4151-963C-81D894D6B95D}" type="parTrans" cxnId="{F8F0631A-980F-41DE-9C87-E006B1ED8E97}">
      <dgm:prSet/>
      <dgm:spPr/>
      <dgm:t>
        <a:bodyPr/>
        <a:lstStyle/>
        <a:p>
          <a:endParaRPr lang="fr-FR"/>
        </a:p>
      </dgm:t>
    </dgm:pt>
    <dgm:pt modelId="{79857D91-DB3C-46BF-9F1D-24E0521E04CB}" type="sibTrans" cxnId="{F8F0631A-980F-41DE-9C87-E006B1ED8E97}">
      <dgm:prSet/>
      <dgm:spPr/>
      <dgm:t>
        <a:bodyPr/>
        <a:lstStyle/>
        <a:p>
          <a:endParaRPr lang="fr-FR"/>
        </a:p>
      </dgm:t>
    </dgm:pt>
    <dgm:pt modelId="{A572C9CD-FC9E-45A2-BFAD-0744A0A8A5E1}">
      <dgm:prSet phldrT="[Texte]"/>
      <dgm:spPr/>
      <dgm:t>
        <a:bodyPr/>
        <a:lstStyle/>
        <a:p>
          <a:r>
            <a:rPr lang="fr-FR" b="1" u="sng"/>
            <a:t>Avril 2020</a:t>
          </a:r>
        </a:p>
        <a:p>
          <a:r>
            <a:rPr lang="fr-FR" b="0" u="none"/>
            <a:t>1</a:t>
          </a:r>
          <a:r>
            <a:rPr lang="fr-FR" b="0" u="none" baseline="30000"/>
            <a:t>e</a:t>
          </a:r>
          <a:r>
            <a:rPr lang="fr-FR" b="0" u="none"/>
            <a:t> acompte</a:t>
          </a:r>
        </a:p>
        <a:p>
          <a:r>
            <a:rPr lang="fr-FR"/>
            <a:t>Contribution unique 0,55% ou 1% (FPC+TA)</a:t>
          </a:r>
        </a:p>
        <a:p>
          <a:r>
            <a:rPr lang="fr-FR"/>
            <a:t>Versement à l’Opco à la place de l’Urssaf</a:t>
          </a:r>
          <a:endParaRPr lang="fr-FR" b="1" dirty="0"/>
        </a:p>
      </dgm:t>
    </dgm:pt>
    <dgm:pt modelId="{89B72EFD-737F-4E2F-9910-D9030389ED52}" type="parTrans" cxnId="{64667976-7C8A-4454-BF94-828EB55A485A}">
      <dgm:prSet/>
      <dgm:spPr/>
      <dgm:t>
        <a:bodyPr/>
        <a:lstStyle/>
        <a:p>
          <a:endParaRPr lang="fr-FR"/>
        </a:p>
      </dgm:t>
    </dgm:pt>
    <dgm:pt modelId="{26336021-4E95-4516-9AAA-70C6F2A3F7AF}" type="sibTrans" cxnId="{64667976-7C8A-4454-BF94-828EB55A485A}">
      <dgm:prSet/>
      <dgm:spPr/>
      <dgm:t>
        <a:bodyPr/>
        <a:lstStyle/>
        <a:p>
          <a:endParaRPr lang="fr-FR"/>
        </a:p>
      </dgm:t>
    </dgm:pt>
    <dgm:pt modelId="{B716668A-7214-4F1A-8585-B507C19A1949}" type="pres">
      <dgm:prSet presAssocID="{FCA91D37-CCF1-4B2E-89E6-7E10A04492BB}" presName="Name0" presStyleCnt="0">
        <dgm:presLayoutVars>
          <dgm:dir/>
          <dgm:resizeHandles val="exact"/>
        </dgm:presLayoutVars>
      </dgm:prSet>
      <dgm:spPr/>
    </dgm:pt>
    <dgm:pt modelId="{A543348D-EADB-4E48-ABD1-6EB0C9528E8C}" type="pres">
      <dgm:prSet presAssocID="{FCA91D37-CCF1-4B2E-89E6-7E10A04492BB}" presName="arrow" presStyleLbl="bgShp" presStyleIdx="0" presStyleCnt="1"/>
      <dgm:spPr/>
    </dgm:pt>
    <dgm:pt modelId="{AA1EA23A-DA13-446E-B58E-9088A7012F20}" type="pres">
      <dgm:prSet presAssocID="{FCA91D37-CCF1-4B2E-89E6-7E10A04492BB}" presName="points" presStyleCnt="0"/>
      <dgm:spPr/>
    </dgm:pt>
    <dgm:pt modelId="{B3A13762-450D-4699-BA6A-06442804954D}" type="pres">
      <dgm:prSet presAssocID="{16ADD8B1-21DA-49D4-BE7F-81DB480AEE64}" presName="compositeA" presStyleCnt="0"/>
      <dgm:spPr/>
    </dgm:pt>
    <dgm:pt modelId="{54950689-5E04-42F2-A012-AA84E91A8175}" type="pres">
      <dgm:prSet presAssocID="{16ADD8B1-21DA-49D4-BE7F-81DB480AEE64}" presName="textA" presStyleLbl="revTx" presStyleIdx="0" presStyleCnt="6">
        <dgm:presLayoutVars>
          <dgm:bulletEnabled val="1"/>
        </dgm:presLayoutVars>
      </dgm:prSet>
      <dgm:spPr/>
    </dgm:pt>
    <dgm:pt modelId="{4533E938-5EDA-400E-8EEA-A1B16CAA94E5}" type="pres">
      <dgm:prSet presAssocID="{16ADD8B1-21DA-49D4-BE7F-81DB480AEE64}" presName="circleA" presStyleLbl="node1" presStyleIdx="0" presStyleCnt="6"/>
      <dgm:spPr/>
    </dgm:pt>
    <dgm:pt modelId="{449509F1-96C9-427F-932F-CD63012EB64E}" type="pres">
      <dgm:prSet presAssocID="{16ADD8B1-21DA-49D4-BE7F-81DB480AEE64}" presName="spaceA" presStyleCnt="0"/>
      <dgm:spPr/>
    </dgm:pt>
    <dgm:pt modelId="{38DF7B72-C2DE-4FF5-ADCC-4CE4DB646DDC}" type="pres">
      <dgm:prSet presAssocID="{79857D91-DB3C-46BF-9F1D-24E0521E04CB}" presName="space" presStyleCnt="0"/>
      <dgm:spPr/>
    </dgm:pt>
    <dgm:pt modelId="{0E9A4810-59F6-4542-90C1-F4F1998C4368}" type="pres">
      <dgm:prSet presAssocID="{5E2F0A27-0E46-44CA-9A6F-4A84C2E52B55}" presName="compositeB" presStyleCnt="0"/>
      <dgm:spPr/>
    </dgm:pt>
    <dgm:pt modelId="{4625F1C0-1810-4A69-BDA6-4D1206494150}" type="pres">
      <dgm:prSet presAssocID="{5E2F0A27-0E46-44CA-9A6F-4A84C2E52B55}" presName="textB" presStyleLbl="revTx" presStyleIdx="1" presStyleCnt="6">
        <dgm:presLayoutVars>
          <dgm:bulletEnabled val="1"/>
        </dgm:presLayoutVars>
      </dgm:prSet>
      <dgm:spPr/>
    </dgm:pt>
    <dgm:pt modelId="{59098526-57F6-43A5-9FA8-A70AA58B89A0}" type="pres">
      <dgm:prSet presAssocID="{5E2F0A27-0E46-44CA-9A6F-4A84C2E52B55}" presName="circleB" presStyleLbl="node1" presStyleIdx="1" presStyleCnt="6"/>
      <dgm:spPr/>
    </dgm:pt>
    <dgm:pt modelId="{6BCD02A0-8D8C-41AA-B86A-5DBFA0CBCE2C}" type="pres">
      <dgm:prSet presAssocID="{5E2F0A27-0E46-44CA-9A6F-4A84C2E52B55}" presName="spaceB" presStyleCnt="0"/>
      <dgm:spPr/>
    </dgm:pt>
    <dgm:pt modelId="{F3F38739-1A39-4BE4-BF19-D80C15399E04}" type="pres">
      <dgm:prSet presAssocID="{0D1E0A29-2CB5-413F-ACB8-031AE1333ACE}" presName="space" presStyleCnt="0"/>
      <dgm:spPr/>
    </dgm:pt>
    <dgm:pt modelId="{AB4EF1C1-9030-4F24-AB0C-2D5E91C62723}" type="pres">
      <dgm:prSet presAssocID="{2F2C34B3-2089-458F-A807-12C1532A9461}" presName="compositeA" presStyleCnt="0"/>
      <dgm:spPr/>
    </dgm:pt>
    <dgm:pt modelId="{87DB22A9-2C34-4975-A256-B51A47A74427}" type="pres">
      <dgm:prSet presAssocID="{2F2C34B3-2089-458F-A807-12C1532A9461}" presName="textA" presStyleLbl="revTx" presStyleIdx="2" presStyleCnt="6">
        <dgm:presLayoutVars>
          <dgm:bulletEnabled val="1"/>
        </dgm:presLayoutVars>
      </dgm:prSet>
      <dgm:spPr/>
    </dgm:pt>
    <dgm:pt modelId="{19A22AF8-F97A-4A76-80AD-81D69B7690AF}" type="pres">
      <dgm:prSet presAssocID="{2F2C34B3-2089-458F-A807-12C1532A9461}" presName="circleA" presStyleLbl="node1" presStyleIdx="2" presStyleCnt="6"/>
      <dgm:spPr/>
    </dgm:pt>
    <dgm:pt modelId="{458E91CC-0CC0-4D17-9654-ABC36BAD2D92}" type="pres">
      <dgm:prSet presAssocID="{2F2C34B3-2089-458F-A807-12C1532A9461}" presName="spaceA" presStyleCnt="0"/>
      <dgm:spPr/>
    </dgm:pt>
    <dgm:pt modelId="{A779D722-0181-4BAC-8E96-D72F90E551A2}" type="pres">
      <dgm:prSet presAssocID="{9D0C532D-9AAD-460F-B431-FF71AD75E27F}" presName="space" presStyleCnt="0"/>
      <dgm:spPr/>
    </dgm:pt>
    <dgm:pt modelId="{98E9779A-A9E7-4826-8A33-B0EE668CD6B7}" type="pres">
      <dgm:prSet presAssocID="{A572C9CD-FC9E-45A2-BFAD-0744A0A8A5E1}" presName="compositeB" presStyleCnt="0"/>
      <dgm:spPr/>
    </dgm:pt>
    <dgm:pt modelId="{03553ABD-8727-432A-8A11-815EBB1FD145}" type="pres">
      <dgm:prSet presAssocID="{A572C9CD-FC9E-45A2-BFAD-0744A0A8A5E1}" presName="textB" presStyleLbl="revTx" presStyleIdx="3" presStyleCnt="6">
        <dgm:presLayoutVars>
          <dgm:bulletEnabled val="1"/>
        </dgm:presLayoutVars>
      </dgm:prSet>
      <dgm:spPr/>
    </dgm:pt>
    <dgm:pt modelId="{17D53484-C600-4B53-90DC-A0A2B9810BF3}" type="pres">
      <dgm:prSet presAssocID="{A572C9CD-FC9E-45A2-BFAD-0744A0A8A5E1}" presName="circleB" presStyleLbl="node1" presStyleIdx="3" presStyleCnt="6"/>
      <dgm:spPr/>
    </dgm:pt>
    <dgm:pt modelId="{D83D52A7-CFBF-40DA-BB97-A5652A2285F5}" type="pres">
      <dgm:prSet presAssocID="{A572C9CD-FC9E-45A2-BFAD-0744A0A8A5E1}" presName="spaceB" presStyleCnt="0"/>
      <dgm:spPr/>
    </dgm:pt>
    <dgm:pt modelId="{F328CD1C-2B1B-4747-BF58-34476936B4F2}" type="pres">
      <dgm:prSet presAssocID="{26336021-4E95-4516-9AAA-70C6F2A3F7AF}" presName="space" presStyleCnt="0"/>
      <dgm:spPr/>
    </dgm:pt>
    <dgm:pt modelId="{89971B1A-79E6-4038-B3BC-C94DF0A960EE}" type="pres">
      <dgm:prSet presAssocID="{B2364404-4622-4189-85F5-C24163D24B1C}" presName="compositeA" presStyleCnt="0"/>
      <dgm:spPr/>
    </dgm:pt>
    <dgm:pt modelId="{A7F4AF3F-3817-412C-9159-168615B6A719}" type="pres">
      <dgm:prSet presAssocID="{B2364404-4622-4189-85F5-C24163D24B1C}" presName="textA" presStyleLbl="revTx" presStyleIdx="4" presStyleCnt="6">
        <dgm:presLayoutVars>
          <dgm:bulletEnabled val="1"/>
        </dgm:presLayoutVars>
      </dgm:prSet>
      <dgm:spPr/>
    </dgm:pt>
    <dgm:pt modelId="{8B3B45AC-1D00-438B-AFB3-257B1B253B5A}" type="pres">
      <dgm:prSet presAssocID="{B2364404-4622-4189-85F5-C24163D24B1C}" presName="circleA" presStyleLbl="node1" presStyleIdx="4" presStyleCnt="6"/>
      <dgm:spPr/>
    </dgm:pt>
    <dgm:pt modelId="{2292ABA0-5BE2-4A5E-ABBE-E10AEBAAA3FD}" type="pres">
      <dgm:prSet presAssocID="{B2364404-4622-4189-85F5-C24163D24B1C}" presName="spaceA" presStyleCnt="0"/>
      <dgm:spPr/>
    </dgm:pt>
    <dgm:pt modelId="{EBC29738-2D17-4CD7-94AB-EC84C73070B7}" type="pres">
      <dgm:prSet presAssocID="{66B4DF89-E132-4442-8119-BEA8BD01E62A}" presName="space" presStyleCnt="0"/>
      <dgm:spPr/>
    </dgm:pt>
    <dgm:pt modelId="{BEE68C18-C087-4B03-8FF9-AC3F94566BE3}" type="pres">
      <dgm:prSet presAssocID="{3BD2AFDC-8AC2-4929-9E2C-E3CA9205B3D7}" presName="compositeB" presStyleCnt="0"/>
      <dgm:spPr/>
    </dgm:pt>
    <dgm:pt modelId="{36B77A00-F7B3-4ABB-8847-931BF4BF9CE5}" type="pres">
      <dgm:prSet presAssocID="{3BD2AFDC-8AC2-4929-9E2C-E3CA9205B3D7}" presName="textB" presStyleLbl="revTx" presStyleIdx="5" presStyleCnt="6">
        <dgm:presLayoutVars>
          <dgm:bulletEnabled val="1"/>
        </dgm:presLayoutVars>
      </dgm:prSet>
      <dgm:spPr/>
    </dgm:pt>
    <dgm:pt modelId="{2F0EB98D-7407-44C5-90B7-B587E4968EAD}" type="pres">
      <dgm:prSet presAssocID="{3BD2AFDC-8AC2-4929-9E2C-E3CA9205B3D7}" presName="circleB" presStyleLbl="node1" presStyleIdx="5" presStyleCnt="6"/>
      <dgm:spPr/>
    </dgm:pt>
    <dgm:pt modelId="{6217B343-C56E-4E84-919E-E9F7369FDDF3}" type="pres">
      <dgm:prSet presAssocID="{3BD2AFDC-8AC2-4929-9E2C-E3CA9205B3D7}" presName="spaceB" presStyleCnt="0"/>
      <dgm:spPr/>
    </dgm:pt>
  </dgm:ptLst>
  <dgm:cxnLst>
    <dgm:cxn modelId="{B4C12803-5268-4F71-AC36-E7E272965458}" srcId="{FCA91D37-CCF1-4B2E-89E6-7E10A04492BB}" destId="{B2364404-4622-4189-85F5-C24163D24B1C}" srcOrd="4" destOrd="0" parTransId="{5D0600B0-415B-4969-862C-10A4E751178D}" sibTransId="{66B4DF89-E132-4442-8119-BEA8BD01E62A}"/>
    <dgm:cxn modelId="{73105B17-2B9B-448C-B45A-1CB510C85B6F}" type="presOf" srcId="{3BD2AFDC-8AC2-4929-9E2C-E3CA9205B3D7}" destId="{36B77A00-F7B3-4ABB-8847-931BF4BF9CE5}" srcOrd="0" destOrd="0" presId="urn:microsoft.com/office/officeart/2005/8/layout/hProcess11"/>
    <dgm:cxn modelId="{CC437A18-2EA7-45E2-98BF-421673AA5FEA}" type="presOf" srcId="{16ADD8B1-21DA-49D4-BE7F-81DB480AEE64}" destId="{54950689-5E04-42F2-A012-AA84E91A8175}" srcOrd="0" destOrd="0" presId="urn:microsoft.com/office/officeart/2005/8/layout/hProcess11"/>
    <dgm:cxn modelId="{F8F0631A-980F-41DE-9C87-E006B1ED8E97}" srcId="{FCA91D37-CCF1-4B2E-89E6-7E10A04492BB}" destId="{16ADD8B1-21DA-49D4-BE7F-81DB480AEE64}" srcOrd="0" destOrd="0" parTransId="{D202E96A-AA7E-4151-963C-81D894D6B95D}" sibTransId="{79857D91-DB3C-46BF-9F1D-24E0521E04CB}"/>
    <dgm:cxn modelId="{6AAC0E4D-CE7F-4D82-9909-FBCD28095341}" type="presOf" srcId="{A572C9CD-FC9E-45A2-BFAD-0744A0A8A5E1}" destId="{03553ABD-8727-432A-8A11-815EBB1FD145}" srcOrd="0" destOrd="0" presId="urn:microsoft.com/office/officeart/2005/8/layout/hProcess11"/>
    <dgm:cxn modelId="{64667976-7C8A-4454-BF94-828EB55A485A}" srcId="{FCA91D37-CCF1-4B2E-89E6-7E10A04492BB}" destId="{A572C9CD-FC9E-45A2-BFAD-0744A0A8A5E1}" srcOrd="3" destOrd="0" parTransId="{89B72EFD-737F-4E2F-9910-D9030389ED52}" sibTransId="{26336021-4E95-4516-9AAA-70C6F2A3F7AF}"/>
    <dgm:cxn modelId="{C7F5BA8D-B967-4612-8636-3C5F1D0E7518}" srcId="{FCA91D37-CCF1-4B2E-89E6-7E10A04492BB}" destId="{2F2C34B3-2089-458F-A807-12C1532A9461}" srcOrd="2" destOrd="0" parTransId="{CDF00C9A-9681-4981-8F13-3820837DA489}" sibTransId="{9D0C532D-9AAD-460F-B431-FF71AD75E27F}"/>
    <dgm:cxn modelId="{54A5E192-D9F5-4F03-9739-856295437943}" type="presOf" srcId="{FCA91D37-CCF1-4B2E-89E6-7E10A04492BB}" destId="{B716668A-7214-4F1A-8585-B507C19A1949}" srcOrd="0" destOrd="0" presId="urn:microsoft.com/office/officeart/2005/8/layout/hProcess11"/>
    <dgm:cxn modelId="{39D538AD-597A-4A1C-8A9F-F3FBCDB854A8}" type="presOf" srcId="{5E2F0A27-0E46-44CA-9A6F-4A84C2E52B55}" destId="{4625F1C0-1810-4A69-BDA6-4D1206494150}" srcOrd="0" destOrd="0" presId="urn:microsoft.com/office/officeart/2005/8/layout/hProcess11"/>
    <dgm:cxn modelId="{D81A8BC4-2CE3-49CC-9F81-16FC8427976F}" type="presOf" srcId="{B2364404-4622-4189-85F5-C24163D24B1C}" destId="{A7F4AF3F-3817-412C-9159-168615B6A719}" srcOrd="0" destOrd="0" presId="urn:microsoft.com/office/officeart/2005/8/layout/hProcess11"/>
    <dgm:cxn modelId="{10F7B9ED-301A-4A76-B337-62A6289A624A}" srcId="{FCA91D37-CCF1-4B2E-89E6-7E10A04492BB}" destId="{5E2F0A27-0E46-44CA-9A6F-4A84C2E52B55}" srcOrd="1" destOrd="0" parTransId="{14B148EB-8796-44F8-B9FC-7C1ACE164914}" sibTransId="{0D1E0A29-2CB5-413F-ACB8-031AE1333ACE}"/>
    <dgm:cxn modelId="{76BF81F3-588E-4950-B96B-E1C156BF41D9}" srcId="{FCA91D37-CCF1-4B2E-89E6-7E10A04492BB}" destId="{3BD2AFDC-8AC2-4929-9E2C-E3CA9205B3D7}" srcOrd="5" destOrd="0" parTransId="{A005E1B1-C168-40C1-9EF5-55071B54D65F}" sibTransId="{D016AA48-0B5E-468C-B06B-843A101A2CCC}"/>
    <dgm:cxn modelId="{BBD18BFC-9378-4514-8A74-94584ED25610}" type="presOf" srcId="{2F2C34B3-2089-458F-A807-12C1532A9461}" destId="{87DB22A9-2C34-4975-A256-B51A47A74427}" srcOrd="0" destOrd="0" presId="urn:microsoft.com/office/officeart/2005/8/layout/hProcess11"/>
    <dgm:cxn modelId="{7FF06C5B-CC57-480A-B32C-1D6CC573F3D6}" type="presParOf" srcId="{B716668A-7214-4F1A-8585-B507C19A1949}" destId="{A543348D-EADB-4E48-ABD1-6EB0C9528E8C}" srcOrd="0" destOrd="0" presId="urn:microsoft.com/office/officeart/2005/8/layout/hProcess11"/>
    <dgm:cxn modelId="{DB887105-6E3C-4AB2-9B54-15E277A1E63A}" type="presParOf" srcId="{B716668A-7214-4F1A-8585-B507C19A1949}" destId="{AA1EA23A-DA13-446E-B58E-9088A7012F20}" srcOrd="1" destOrd="0" presId="urn:microsoft.com/office/officeart/2005/8/layout/hProcess11"/>
    <dgm:cxn modelId="{93A762F8-DE76-4EFC-AABD-05518317672A}" type="presParOf" srcId="{AA1EA23A-DA13-446E-B58E-9088A7012F20}" destId="{B3A13762-450D-4699-BA6A-06442804954D}" srcOrd="0" destOrd="0" presId="urn:microsoft.com/office/officeart/2005/8/layout/hProcess11"/>
    <dgm:cxn modelId="{EF384224-43CA-4CB8-8CB1-2FC992C2B174}" type="presParOf" srcId="{B3A13762-450D-4699-BA6A-06442804954D}" destId="{54950689-5E04-42F2-A012-AA84E91A8175}" srcOrd="0" destOrd="0" presId="urn:microsoft.com/office/officeart/2005/8/layout/hProcess11"/>
    <dgm:cxn modelId="{48F3AC8B-D0FA-4D88-BBBF-45CB2C5E2C0B}" type="presParOf" srcId="{B3A13762-450D-4699-BA6A-06442804954D}" destId="{4533E938-5EDA-400E-8EEA-A1B16CAA94E5}" srcOrd="1" destOrd="0" presId="urn:microsoft.com/office/officeart/2005/8/layout/hProcess11"/>
    <dgm:cxn modelId="{DBA061B1-936A-4BC4-9BC1-7617B6B3CDBE}" type="presParOf" srcId="{B3A13762-450D-4699-BA6A-06442804954D}" destId="{449509F1-96C9-427F-932F-CD63012EB64E}" srcOrd="2" destOrd="0" presId="urn:microsoft.com/office/officeart/2005/8/layout/hProcess11"/>
    <dgm:cxn modelId="{6CCB0AA5-B32B-49D6-AE50-A9011F442576}" type="presParOf" srcId="{AA1EA23A-DA13-446E-B58E-9088A7012F20}" destId="{38DF7B72-C2DE-4FF5-ADCC-4CE4DB646DDC}" srcOrd="1" destOrd="0" presId="urn:microsoft.com/office/officeart/2005/8/layout/hProcess11"/>
    <dgm:cxn modelId="{B169DA3F-245C-4C39-863D-81DCFBAF208D}" type="presParOf" srcId="{AA1EA23A-DA13-446E-B58E-9088A7012F20}" destId="{0E9A4810-59F6-4542-90C1-F4F1998C4368}" srcOrd="2" destOrd="0" presId="urn:microsoft.com/office/officeart/2005/8/layout/hProcess11"/>
    <dgm:cxn modelId="{4B05C6FF-64F9-4E3A-BA01-F43FE8E567C3}" type="presParOf" srcId="{0E9A4810-59F6-4542-90C1-F4F1998C4368}" destId="{4625F1C0-1810-4A69-BDA6-4D1206494150}" srcOrd="0" destOrd="0" presId="urn:microsoft.com/office/officeart/2005/8/layout/hProcess11"/>
    <dgm:cxn modelId="{4725E3EA-E788-4001-8143-9BD17B12908A}" type="presParOf" srcId="{0E9A4810-59F6-4542-90C1-F4F1998C4368}" destId="{59098526-57F6-43A5-9FA8-A70AA58B89A0}" srcOrd="1" destOrd="0" presId="urn:microsoft.com/office/officeart/2005/8/layout/hProcess11"/>
    <dgm:cxn modelId="{8285D578-FB35-4A66-A413-4D968C3A596A}" type="presParOf" srcId="{0E9A4810-59F6-4542-90C1-F4F1998C4368}" destId="{6BCD02A0-8D8C-41AA-B86A-5DBFA0CBCE2C}" srcOrd="2" destOrd="0" presId="urn:microsoft.com/office/officeart/2005/8/layout/hProcess11"/>
    <dgm:cxn modelId="{1AF3F4E2-638A-4C23-9A57-9D461E930F05}" type="presParOf" srcId="{AA1EA23A-DA13-446E-B58E-9088A7012F20}" destId="{F3F38739-1A39-4BE4-BF19-D80C15399E04}" srcOrd="3" destOrd="0" presId="urn:microsoft.com/office/officeart/2005/8/layout/hProcess11"/>
    <dgm:cxn modelId="{CDD53867-CCF7-475E-931B-B57D72158EEA}" type="presParOf" srcId="{AA1EA23A-DA13-446E-B58E-9088A7012F20}" destId="{AB4EF1C1-9030-4F24-AB0C-2D5E91C62723}" srcOrd="4" destOrd="0" presId="urn:microsoft.com/office/officeart/2005/8/layout/hProcess11"/>
    <dgm:cxn modelId="{60D49242-D1C5-47BF-9DFC-3691FF6D28DB}" type="presParOf" srcId="{AB4EF1C1-9030-4F24-AB0C-2D5E91C62723}" destId="{87DB22A9-2C34-4975-A256-B51A47A74427}" srcOrd="0" destOrd="0" presId="urn:microsoft.com/office/officeart/2005/8/layout/hProcess11"/>
    <dgm:cxn modelId="{255EFB3F-3D1F-4BA2-B3D4-B967DA283529}" type="presParOf" srcId="{AB4EF1C1-9030-4F24-AB0C-2D5E91C62723}" destId="{19A22AF8-F97A-4A76-80AD-81D69B7690AF}" srcOrd="1" destOrd="0" presId="urn:microsoft.com/office/officeart/2005/8/layout/hProcess11"/>
    <dgm:cxn modelId="{B92957FE-7F22-4D95-8477-1181F6165E88}" type="presParOf" srcId="{AB4EF1C1-9030-4F24-AB0C-2D5E91C62723}" destId="{458E91CC-0CC0-4D17-9654-ABC36BAD2D92}" srcOrd="2" destOrd="0" presId="urn:microsoft.com/office/officeart/2005/8/layout/hProcess11"/>
    <dgm:cxn modelId="{CE8AA712-6046-4FA1-AE34-125A6EBC4C26}" type="presParOf" srcId="{AA1EA23A-DA13-446E-B58E-9088A7012F20}" destId="{A779D722-0181-4BAC-8E96-D72F90E551A2}" srcOrd="5" destOrd="0" presId="urn:microsoft.com/office/officeart/2005/8/layout/hProcess11"/>
    <dgm:cxn modelId="{8FB22F2A-E685-4307-A538-065545DA4A06}" type="presParOf" srcId="{AA1EA23A-DA13-446E-B58E-9088A7012F20}" destId="{98E9779A-A9E7-4826-8A33-B0EE668CD6B7}" srcOrd="6" destOrd="0" presId="urn:microsoft.com/office/officeart/2005/8/layout/hProcess11"/>
    <dgm:cxn modelId="{E689621A-67F3-48BA-91CF-588B34DDD10D}" type="presParOf" srcId="{98E9779A-A9E7-4826-8A33-B0EE668CD6B7}" destId="{03553ABD-8727-432A-8A11-815EBB1FD145}" srcOrd="0" destOrd="0" presId="urn:microsoft.com/office/officeart/2005/8/layout/hProcess11"/>
    <dgm:cxn modelId="{C168FA74-2E0C-4355-9D6B-6D4D44AD3214}" type="presParOf" srcId="{98E9779A-A9E7-4826-8A33-B0EE668CD6B7}" destId="{17D53484-C600-4B53-90DC-A0A2B9810BF3}" srcOrd="1" destOrd="0" presId="urn:microsoft.com/office/officeart/2005/8/layout/hProcess11"/>
    <dgm:cxn modelId="{022936CC-80AC-454E-9150-03BCE8C69F05}" type="presParOf" srcId="{98E9779A-A9E7-4826-8A33-B0EE668CD6B7}" destId="{D83D52A7-CFBF-40DA-BB97-A5652A2285F5}" srcOrd="2" destOrd="0" presId="urn:microsoft.com/office/officeart/2005/8/layout/hProcess11"/>
    <dgm:cxn modelId="{91636D01-75DE-46D7-B189-8D126BD8D904}" type="presParOf" srcId="{AA1EA23A-DA13-446E-B58E-9088A7012F20}" destId="{F328CD1C-2B1B-4747-BF58-34476936B4F2}" srcOrd="7" destOrd="0" presId="urn:microsoft.com/office/officeart/2005/8/layout/hProcess11"/>
    <dgm:cxn modelId="{E3DAA415-FC4E-4EBA-B4BD-FC600EB72091}" type="presParOf" srcId="{AA1EA23A-DA13-446E-B58E-9088A7012F20}" destId="{89971B1A-79E6-4038-B3BC-C94DF0A960EE}" srcOrd="8" destOrd="0" presId="urn:microsoft.com/office/officeart/2005/8/layout/hProcess11"/>
    <dgm:cxn modelId="{50F41444-6703-4547-87FD-47B88C6838C2}" type="presParOf" srcId="{89971B1A-79E6-4038-B3BC-C94DF0A960EE}" destId="{A7F4AF3F-3817-412C-9159-168615B6A719}" srcOrd="0" destOrd="0" presId="urn:microsoft.com/office/officeart/2005/8/layout/hProcess11"/>
    <dgm:cxn modelId="{900FAB1C-0018-4058-B575-312EDB6D0B6E}" type="presParOf" srcId="{89971B1A-79E6-4038-B3BC-C94DF0A960EE}" destId="{8B3B45AC-1D00-438B-AFB3-257B1B253B5A}" srcOrd="1" destOrd="0" presId="urn:microsoft.com/office/officeart/2005/8/layout/hProcess11"/>
    <dgm:cxn modelId="{5A7D3D1D-F437-4926-B269-F0C763359CFC}" type="presParOf" srcId="{89971B1A-79E6-4038-B3BC-C94DF0A960EE}" destId="{2292ABA0-5BE2-4A5E-ABBE-E10AEBAAA3FD}" srcOrd="2" destOrd="0" presId="urn:microsoft.com/office/officeart/2005/8/layout/hProcess11"/>
    <dgm:cxn modelId="{AE755BE0-F510-4276-8242-D69FCFB05762}" type="presParOf" srcId="{AA1EA23A-DA13-446E-B58E-9088A7012F20}" destId="{EBC29738-2D17-4CD7-94AB-EC84C73070B7}" srcOrd="9" destOrd="0" presId="urn:microsoft.com/office/officeart/2005/8/layout/hProcess11"/>
    <dgm:cxn modelId="{A2EEEDC5-9DC5-4672-ACBF-EFFC1E24FD5B}" type="presParOf" srcId="{AA1EA23A-DA13-446E-B58E-9088A7012F20}" destId="{BEE68C18-C087-4B03-8FF9-AC3F94566BE3}" srcOrd="10" destOrd="0" presId="urn:microsoft.com/office/officeart/2005/8/layout/hProcess11"/>
    <dgm:cxn modelId="{3F92171A-77D9-4FC3-9E24-0D1375D910DA}" type="presParOf" srcId="{BEE68C18-C087-4B03-8FF9-AC3F94566BE3}" destId="{36B77A00-F7B3-4ABB-8847-931BF4BF9CE5}" srcOrd="0" destOrd="0" presId="urn:microsoft.com/office/officeart/2005/8/layout/hProcess11"/>
    <dgm:cxn modelId="{65D59CAF-1444-4FA8-9E22-41F9119DB674}" type="presParOf" srcId="{BEE68C18-C087-4B03-8FF9-AC3F94566BE3}" destId="{2F0EB98D-7407-44C5-90B7-B587E4968EAD}" srcOrd="1" destOrd="0" presId="urn:microsoft.com/office/officeart/2005/8/layout/hProcess11"/>
    <dgm:cxn modelId="{3C69B216-84C8-4615-AB12-72F9185EE3BF}" type="presParOf" srcId="{BEE68C18-C087-4B03-8FF9-AC3F94566BE3}" destId="{6217B343-C56E-4E84-919E-E9F7369FDDF3}"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7B0371-BB0A-4214-A60D-90620B06374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fr-FR"/>
        </a:p>
      </dgm:t>
    </dgm:pt>
    <dgm:pt modelId="{4EFEFA5D-FD46-4F8A-A901-7C7A689C78F0}">
      <dgm:prSet phldrT="[Texte]"/>
      <dgm:spPr>
        <a:xfrm>
          <a:off x="424"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Formation professionnelle tout au long de la vie</a:t>
          </a:r>
        </a:p>
      </dgm:t>
    </dgm:pt>
    <dgm:pt modelId="{30E8D2A6-468F-420C-97FF-EDB5B2F14905}" type="parTrans" cxnId="{179A65CC-4177-4C35-AA3E-687A3635CB68}">
      <dgm:prSet/>
      <dgm:spPr/>
      <dgm:t>
        <a:bodyPr/>
        <a:lstStyle/>
        <a:p>
          <a:endParaRPr lang="fr-FR"/>
        </a:p>
      </dgm:t>
    </dgm:pt>
    <dgm:pt modelId="{F3938976-2271-4DE4-8B91-D9D312E8D04D}" type="sibTrans" cxnId="{179A65CC-4177-4C35-AA3E-687A3635CB68}">
      <dgm:prSet/>
      <dgm:spPr/>
      <dgm:t>
        <a:bodyPr/>
        <a:lstStyle/>
        <a:p>
          <a:endParaRPr lang="fr-FR"/>
        </a:p>
      </dgm:t>
    </dgm:pt>
    <dgm:pt modelId="{8F54932E-ED20-4099-BEDF-444B0824E734}">
      <dgm:prSet phldrT="[Texte]"/>
      <dgm:spPr>
        <a:xfrm>
          <a:off x="309707" y="1214242"/>
          <a:ext cx="1237130" cy="77320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fr-FR" dirty="0">
              <a:solidFill>
                <a:srgbClr val="002060"/>
              </a:solidFill>
              <a:latin typeface="Calibri" panose="020F0502020204030204"/>
              <a:ea typeface="+mn-ea"/>
              <a:cs typeface="+mn-cs"/>
            </a:rPr>
            <a:t>Formation initiale : apprentissage</a:t>
          </a:r>
        </a:p>
      </dgm:t>
    </dgm:pt>
    <dgm:pt modelId="{00099A6D-26BC-4DBA-86AE-F4CE95933E7E}" type="parTrans" cxnId="{87142D80-30A2-4262-B0D0-177E0DB9A005}">
      <dgm:prSet/>
      <dgm:spPr>
        <a:xfrm>
          <a:off x="155066"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CE037697-469B-49A6-998C-0C21069CE263}" type="sibTrans" cxnId="{87142D80-30A2-4262-B0D0-177E0DB9A005}">
      <dgm:prSet/>
      <dgm:spPr/>
      <dgm:t>
        <a:bodyPr/>
        <a:lstStyle/>
        <a:p>
          <a:endParaRPr lang="fr-FR"/>
        </a:p>
      </dgm:t>
    </dgm:pt>
    <dgm:pt modelId="{968DCA5D-F6AE-46A5-A245-A1D311AE9F39}">
      <dgm:prSet phldrT="[Texte]">
        <dgm:style>
          <a:lnRef idx="3">
            <a:schemeClr val="lt1"/>
          </a:lnRef>
          <a:fillRef idx="1">
            <a:schemeClr val="accent4"/>
          </a:fillRef>
          <a:effectRef idx="1">
            <a:schemeClr val="accent4"/>
          </a:effectRef>
          <a:fontRef idx="minor">
            <a:schemeClr val="lt1"/>
          </a:fontRef>
        </dgm:style>
      </dgm:prSet>
      <dgm:spPr>
        <a:xfrm>
          <a:off x="309707"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Formation continue : 14 types d’actions de formation</a:t>
          </a:r>
        </a:p>
      </dgm:t>
    </dgm:pt>
    <dgm:pt modelId="{18C679DB-2631-48DE-B10B-F32C2AA81BF4}" type="parTrans" cxnId="{EF6BE867-0746-4A62-AF65-BCEFAE4A1378}">
      <dgm:prSet/>
      <dgm:spPr>
        <a:xfrm>
          <a:off x="155066"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775EE8E7-53C1-4A89-BB6E-F9B22626EF4B}" type="sibTrans" cxnId="{EF6BE867-0746-4A62-AF65-BCEFAE4A1378}">
      <dgm:prSet/>
      <dgm:spPr/>
      <dgm:t>
        <a:bodyPr/>
        <a:lstStyle/>
        <a:p>
          <a:endParaRPr lang="fr-FR"/>
        </a:p>
      </dgm:t>
    </dgm:pt>
    <dgm:pt modelId="{11CF9DD6-1BED-46F7-91B6-2E202A19E816}">
      <dgm:prSet phldrT="[Texte]"/>
      <dgm:spPr>
        <a:xfrm>
          <a:off x="1933441"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Formation professionnelle</a:t>
          </a:r>
        </a:p>
      </dgm:t>
    </dgm:pt>
    <dgm:pt modelId="{A6E7E9FB-EE16-4A42-9C9D-C4CA0E4E418C}" type="parTrans" cxnId="{905687E4-2E41-46B4-9B9A-F25B0878AF81}">
      <dgm:prSet/>
      <dgm:spPr/>
      <dgm:t>
        <a:bodyPr/>
        <a:lstStyle/>
        <a:p>
          <a:endParaRPr lang="fr-FR"/>
        </a:p>
      </dgm:t>
    </dgm:pt>
    <dgm:pt modelId="{966A25A4-22E5-4039-817C-B1657ED01119}" type="sibTrans" cxnId="{905687E4-2E41-46B4-9B9A-F25B0878AF81}">
      <dgm:prSet/>
      <dgm:spPr/>
      <dgm:t>
        <a:bodyPr/>
        <a:lstStyle/>
        <a:p>
          <a:endParaRPr lang="fr-FR"/>
        </a:p>
      </dgm:t>
    </dgm:pt>
    <dgm:pt modelId="{92893262-CFA6-4FC7-8CEC-13EB9B43BE37}">
      <dgm:prSet phldrT="[Texte]">
        <dgm:style>
          <a:lnRef idx="3">
            <a:schemeClr val="lt1"/>
          </a:lnRef>
          <a:fillRef idx="1">
            <a:schemeClr val="accent4"/>
          </a:fillRef>
          <a:effectRef idx="1">
            <a:schemeClr val="accent4"/>
          </a:effectRef>
          <a:fontRef idx="minor">
            <a:schemeClr val="lt1"/>
          </a:fontRef>
        </dgm:style>
      </dgm:prSet>
      <dgm:spPr>
        <a:xfrm>
          <a:off x="2242723" y="1214242"/>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action de formation</a:t>
          </a:r>
        </a:p>
      </dgm:t>
    </dgm:pt>
    <dgm:pt modelId="{A59E7055-B2A8-444E-84CE-9EA659F0433C}" type="parTrans" cxnId="{8203A129-2BEC-4E24-A6D1-D00B8A973968}">
      <dgm:prSet/>
      <dgm:spPr>
        <a:xfrm>
          <a:off x="2088082"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F7DA0DB0-C79C-4791-AE5D-1BB22F1E7ED5}" type="sibTrans" cxnId="{8203A129-2BEC-4E24-A6D1-D00B8A973968}">
      <dgm:prSet/>
      <dgm:spPr/>
      <dgm:t>
        <a:bodyPr/>
        <a:lstStyle/>
        <a:p>
          <a:endParaRPr lang="fr-FR"/>
        </a:p>
      </dgm:t>
    </dgm:pt>
    <dgm:pt modelId="{0DAEF3B3-E7DE-43B1-97EE-EAA137EB80F5}">
      <dgm:prSet phldrT="[Texte]">
        <dgm:style>
          <a:lnRef idx="3">
            <a:schemeClr val="lt1"/>
          </a:lnRef>
          <a:fillRef idx="1">
            <a:schemeClr val="accent4"/>
          </a:fillRef>
          <a:effectRef idx="1">
            <a:schemeClr val="accent4"/>
          </a:effectRef>
          <a:fontRef idx="minor">
            <a:schemeClr val="lt1"/>
          </a:fontRef>
        </dgm:style>
      </dgm:prSet>
      <dgm:spPr>
        <a:xfrm>
          <a:off x="2242723"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bilans de compétence</a:t>
          </a:r>
        </a:p>
      </dgm:t>
    </dgm:pt>
    <dgm:pt modelId="{98EF559C-3726-4BD4-89F0-510A66DA1C37}" type="parTrans" cxnId="{AA3FFA94-BBDE-4EB3-8AAB-F27C7B56F0A6}">
      <dgm:prSet/>
      <dgm:spPr>
        <a:xfrm>
          <a:off x="2088082"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D33A419C-2FA8-48BE-BDF0-76532E1E66AD}" type="sibTrans" cxnId="{AA3FFA94-BBDE-4EB3-8AAB-F27C7B56F0A6}">
      <dgm:prSet/>
      <dgm:spPr/>
      <dgm:t>
        <a:bodyPr/>
        <a:lstStyle/>
        <a:p>
          <a:endParaRPr lang="fr-FR"/>
        </a:p>
      </dgm:t>
    </dgm:pt>
    <dgm:pt modelId="{BBB1481A-E7FD-4BAE-8560-BD0754DBD34F}">
      <dgm:prSet phldrT="[Texte]">
        <dgm:style>
          <a:lnRef idx="3">
            <a:schemeClr val="lt1"/>
          </a:lnRef>
          <a:fillRef idx="1">
            <a:schemeClr val="accent4"/>
          </a:fillRef>
          <a:effectRef idx="1">
            <a:schemeClr val="accent4"/>
          </a:effectRef>
          <a:fontRef idx="minor">
            <a:schemeClr val="lt1"/>
          </a:fontRef>
        </dgm:style>
      </dgm:prSet>
      <dgm:spPr>
        <a:xfrm>
          <a:off x="2242723" y="3147258"/>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actions de Validation des Acquis de l’Expérience (VAE)</a:t>
          </a:r>
        </a:p>
      </dgm:t>
    </dgm:pt>
    <dgm:pt modelId="{63BDDFE3-415D-4F8E-AA80-EC4CFFC41484}" type="parTrans" cxnId="{02C89B15-726A-4FF9-865F-6B2618AB7918}">
      <dgm:prSet/>
      <dgm:spPr>
        <a:xfrm>
          <a:off x="2088082" y="1020940"/>
          <a:ext cx="154641" cy="2512921"/>
        </a:xfrm>
        <a:custGeom>
          <a:avLst/>
          <a:gdLst/>
          <a:ahLst/>
          <a:cxnLst/>
          <a:rect l="0" t="0" r="0" b="0"/>
          <a:pathLst>
            <a:path>
              <a:moveTo>
                <a:pt x="0" y="0"/>
              </a:moveTo>
              <a:lnTo>
                <a:pt x="0" y="2512921"/>
              </a:lnTo>
              <a:lnTo>
                <a:pt x="154641" y="2512921"/>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249B3146-5E6C-446C-926D-AAC463D95231}" type="sibTrans" cxnId="{02C89B15-726A-4FF9-865F-6B2618AB7918}">
      <dgm:prSet/>
      <dgm:spPr/>
      <dgm:t>
        <a:bodyPr/>
        <a:lstStyle/>
        <a:p>
          <a:endParaRPr lang="fr-FR"/>
        </a:p>
      </dgm:t>
    </dgm:pt>
    <dgm:pt modelId="{4212693A-9733-43E8-BE58-0F022D19B8AE}">
      <dgm:prSet phldrT="[Texte]">
        <dgm:style>
          <a:lnRef idx="3">
            <a:schemeClr val="lt1"/>
          </a:lnRef>
          <a:fillRef idx="1">
            <a:schemeClr val="accent4"/>
          </a:fillRef>
          <a:effectRef idx="1">
            <a:schemeClr val="accent4"/>
          </a:effectRef>
          <a:fontRef idx="minor">
            <a:schemeClr val="lt1"/>
          </a:fontRef>
        </dgm:style>
      </dgm:prSet>
      <dgm:spPr>
        <a:xfrm>
          <a:off x="2242723" y="4113766"/>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actions de formation par apprentissage</a:t>
          </a:r>
        </a:p>
      </dgm:t>
    </dgm:pt>
    <dgm:pt modelId="{3EC2BE4B-BF22-4C26-9F29-F26DA15E0A40}" type="parTrans" cxnId="{62CEB7DE-CD63-4871-9648-163D6B8A6165}">
      <dgm:prSet/>
      <dgm:spPr>
        <a:xfrm>
          <a:off x="2088082" y="1020940"/>
          <a:ext cx="154641" cy="3479429"/>
        </a:xfrm>
        <a:custGeom>
          <a:avLst/>
          <a:gdLst/>
          <a:ahLst/>
          <a:cxnLst/>
          <a:rect l="0" t="0" r="0" b="0"/>
          <a:pathLst>
            <a:path>
              <a:moveTo>
                <a:pt x="0" y="0"/>
              </a:moveTo>
              <a:lnTo>
                <a:pt x="0" y="3479429"/>
              </a:lnTo>
              <a:lnTo>
                <a:pt x="154641" y="3479429"/>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10639FBB-9CA5-4E4A-AE20-70EED9893A0D}" type="sibTrans" cxnId="{62CEB7DE-CD63-4871-9648-163D6B8A6165}">
      <dgm:prSet/>
      <dgm:spPr/>
      <dgm:t>
        <a:bodyPr/>
        <a:lstStyle/>
        <a:p>
          <a:endParaRPr lang="fr-FR"/>
        </a:p>
      </dgm:t>
    </dgm:pt>
    <dgm:pt modelId="{2BAE0A52-E95F-4AD2-9D57-7581B8989E53}" type="pres">
      <dgm:prSet presAssocID="{0F7B0371-BB0A-4214-A60D-90620B063743}" presName="diagram" presStyleCnt="0">
        <dgm:presLayoutVars>
          <dgm:chPref val="1"/>
          <dgm:dir/>
          <dgm:animOne val="branch"/>
          <dgm:animLvl val="lvl"/>
          <dgm:resizeHandles/>
        </dgm:presLayoutVars>
      </dgm:prSet>
      <dgm:spPr/>
    </dgm:pt>
    <dgm:pt modelId="{C37136C7-BD83-4C72-AFA2-509E84DD05AA}" type="pres">
      <dgm:prSet presAssocID="{4EFEFA5D-FD46-4F8A-A901-7C7A689C78F0}" presName="root" presStyleCnt="0"/>
      <dgm:spPr/>
    </dgm:pt>
    <dgm:pt modelId="{21F251D5-61F9-46E2-B4C8-F406481C092B}" type="pres">
      <dgm:prSet presAssocID="{4EFEFA5D-FD46-4F8A-A901-7C7A689C78F0}" presName="rootComposite" presStyleCnt="0"/>
      <dgm:spPr/>
    </dgm:pt>
    <dgm:pt modelId="{1A8E5EA9-8512-4A7E-9AA2-FC10E2230770}" type="pres">
      <dgm:prSet presAssocID="{4EFEFA5D-FD46-4F8A-A901-7C7A689C78F0}" presName="rootText" presStyleLbl="node1" presStyleIdx="0" presStyleCnt="2"/>
      <dgm:spPr/>
    </dgm:pt>
    <dgm:pt modelId="{33C8CA3E-F9AE-4516-9FD3-14D4068F98C3}" type="pres">
      <dgm:prSet presAssocID="{4EFEFA5D-FD46-4F8A-A901-7C7A689C78F0}" presName="rootConnector" presStyleLbl="node1" presStyleIdx="0" presStyleCnt="2"/>
      <dgm:spPr/>
    </dgm:pt>
    <dgm:pt modelId="{DB21271F-8656-4F26-B17D-5FD3FF0C08A2}" type="pres">
      <dgm:prSet presAssocID="{4EFEFA5D-FD46-4F8A-A901-7C7A689C78F0}" presName="childShape" presStyleCnt="0"/>
      <dgm:spPr/>
    </dgm:pt>
    <dgm:pt modelId="{9E7B7ADE-C493-424F-BBE7-AD2E3B4EC6E8}" type="pres">
      <dgm:prSet presAssocID="{00099A6D-26BC-4DBA-86AE-F4CE95933E7E}" presName="Name13" presStyleLbl="parChTrans1D2" presStyleIdx="0" presStyleCnt="6"/>
      <dgm:spPr/>
    </dgm:pt>
    <dgm:pt modelId="{CC1C1E81-0D68-46B9-ADD3-67EF4FF7F551}" type="pres">
      <dgm:prSet presAssocID="{8F54932E-ED20-4099-BEDF-444B0824E734}" presName="childText" presStyleLbl="bgAcc1" presStyleIdx="0" presStyleCnt="6">
        <dgm:presLayoutVars>
          <dgm:bulletEnabled val="1"/>
        </dgm:presLayoutVars>
      </dgm:prSet>
      <dgm:spPr/>
    </dgm:pt>
    <dgm:pt modelId="{1A4FED99-BF99-41B0-A81C-2431C2C45DA3}" type="pres">
      <dgm:prSet presAssocID="{18C679DB-2631-48DE-B10B-F32C2AA81BF4}" presName="Name13" presStyleLbl="parChTrans1D2" presStyleIdx="1" presStyleCnt="6"/>
      <dgm:spPr/>
    </dgm:pt>
    <dgm:pt modelId="{8C16C02D-473A-4D3A-97EE-573311A37259}" type="pres">
      <dgm:prSet presAssocID="{968DCA5D-F6AE-46A5-A245-A1D311AE9F39}" presName="childText" presStyleLbl="bgAcc1" presStyleIdx="1" presStyleCnt="6">
        <dgm:presLayoutVars>
          <dgm:bulletEnabled val="1"/>
        </dgm:presLayoutVars>
      </dgm:prSet>
      <dgm:spPr/>
    </dgm:pt>
    <dgm:pt modelId="{C6B86791-275E-4620-A96D-2C2EE2CE9997}" type="pres">
      <dgm:prSet presAssocID="{11CF9DD6-1BED-46F7-91B6-2E202A19E816}" presName="root" presStyleCnt="0"/>
      <dgm:spPr/>
    </dgm:pt>
    <dgm:pt modelId="{17C00918-ADFD-44FC-834A-E425F500B2C9}" type="pres">
      <dgm:prSet presAssocID="{11CF9DD6-1BED-46F7-91B6-2E202A19E816}" presName="rootComposite" presStyleCnt="0"/>
      <dgm:spPr/>
    </dgm:pt>
    <dgm:pt modelId="{3E787B62-9ECC-4E4E-803B-7E9D814F19F3}" type="pres">
      <dgm:prSet presAssocID="{11CF9DD6-1BED-46F7-91B6-2E202A19E816}" presName="rootText" presStyleLbl="node1" presStyleIdx="1" presStyleCnt="2"/>
      <dgm:spPr/>
    </dgm:pt>
    <dgm:pt modelId="{5DD0FA75-91B3-4EEE-94A4-E84005B907E1}" type="pres">
      <dgm:prSet presAssocID="{11CF9DD6-1BED-46F7-91B6-2E202A19E816}" presName="rootConnector" presStyleLbl="node1" presStyleIdx="1" presStyleCnt="2"/>
      <dgm:spPr/>
    </dgm:pt>
    <dgm:pt modelId="{D344BE81-E45B-49BE-AB00-9B53A4E807EF}" type="pres">
      <dgm:prSet presAssocID="{11CF9DD6-1BED-46F7-91B6-2E202A19E816}" presName="childShape" presStyleCnt="0"/>
      <dgm:spPr/>
    </dgm:pt>
    <dgm:pt modelId="{0A5B4789-725A-46A3-AD7C-C190DA3EB065}" type="pres">
      <dgm:prSet presAssocID="{A59E7055-B2A8-444E-84CE-9EA659F0433C}" presName="Name13" presStyleLbl="parChTrans1D2" presStyleIdx="2" presStyleCnt="6"/>
      <dgm:spPr/>
    </dgm:pt>
    <dgm:pt modelId="{9FCFBE2D-57A3-4F40-9A11-11A448F38A69}" type="pres">
      <dgm:prSet presAssocID="{92893262-CFA6-4FC7-8CEC-13EB9B43BE37}" presName="childText" presStyleLbl="bgAcc1" presStyleIdx="2" presStyleCnt="6">
        <dgm:presLayoutVars>
          <dgm:bulletEnabled val="1"/>
        </dgm:presLayoutVars>
      </dgm:prSet>
      <dgm:spPr/>
    </dgm:pt>
    <dgm:pt modelId="{AC97853A-0D6B-4764-9565-7B56B3B16162}" type="pres">
      <dgm:prSet presAssocID="{98EF559C-3726-4BD4-89F0-510A66DA1C37}" presName="Name13" presStyleLbl="parChTrans1D2" presStyleIdx="3" presStyleCnt="6"/>
      <dgm:spPr/>
    </dgm:pt>
    <dgm:pt modelId="{25FBB35A-3BEE-4AFB-9D00-C3AA55940BEC}" type="pres">
      <dgm:prSet presAssocID="{0DAEF3B3-E7DE-43B1-97EE-EAA137EB80F5}" presName="childText" presStyleLbl="bgAcc1" presStyleIdx="3" presStyleCnt="6">
        <dgm:presLayoutVars>
          <dgm:bulletEnabled val="1"/>
        </dgm:presLayoutVars>
      </dgm:prSet>
      <dgm:spPr/>
    </dgm:pt>
    <dgm:pt modelId="{12E03671-56D4-4FB0-993D-8B8677874008}" type="pres">
      <dgm:prSet presAssocID="{63BDDFE3-415D-4F8E-AA80-EC4CFFC41484}" presName="Name13" presStyleLbl="parChTrans1D2" presStyleIdx="4" presStyleCnt="6"/>
      <dgm:spPr/>
    </dgm:pt>
    <dgm:pt modelId="{BC6ED2B8-11EA-4429-AA16-F421FA191076}" type="pres">
      <dgm:prSet presAssocID="{BBB1481A-E7FD-4BAE-8560-BD0754DBD34F}" presName="childText" presStyleLbl="bgAcc1" presStyleIdx="4" presStyleCnt="6">
        <dgm:presLayoutVars>
          <dgm:bulletEnabled val="1"/>
        </dgm:presLayoutVars>
      </dgm:prSet>
      <dgm:spPr/>
    </dgm:pt>
    <dgm:pt modelId="{4E282BF8-9524-4FCA-A36C-134BABFFEF10}" type="pres">
      <dgm:prSet presAssocID="{3EC2BE4B-BF22-4C26-9F29-F26DA15E0A40}" presName="Name13" presStyleLbl="parChTrans1D2" presStyleIdx="5" presStyleCnt="6"/>
      <dgm:spPr/>
    </dgm:pt>
    <dgm:pt modelId="{77140473-3FFE-4B71-8410-7CEE9EC95834}" type="pres">
      <dgm:prSet presAssocID="{4212693A-9733-43E8-BE58-0F022D19B8AE}" presName="childText" presStyleLbl="bgAcc1" presStyleIdx="5" presStyleCnt="6">
        <dgm:presLayoutVars>
          <dgm:bulletEnabled val="1"/>
        </dgm:presLayoutVars>
      </dgm:prSet>
      <dgm:spPr/>
    </dgm:pt>
  </dgm:ptLst>
  <dgm:cxnLst>
    <dgm:cxn modelId="{A1A27703-7C7A-4181-8FA6-00CB2ECAB9D2}" type="presOf" srcId="{4212693A-9733-43E8-BE58-0F022D19B8AE}" destId="{77140473-3FFE-4B71-8410-7CEE9EC95834}" srcOrd="0" destOrd="0" presId="urn:microsoft.com/office/officeart/2005/8/layout/hierarchy3"/>
    <dgm:cxn modelId="{0DFEA00C-B879-47CA-862A-34EDCBA5C8F1}" type="presOf" srcId="{98EF559C-3726-4BD4-89F0-510A66DA1C37}" destId="{AC97853A-0D6B-4764-9565-7B56B3B16162}" srcOrd="0" destOrd="0" presId="urn:microsoft.com/office/officeart/2005/8/layout/hierarchy3"/>
    <dgm:cxn modelId="{82C0B211-1841-4C89-93EE-D9BAB1DCB177}" type="presOf" srcId="{0F7B0371-BB0A-4214-A60D-90620B063743}" destId="{2BAE0A52-E95F-4AD2-9D57-7581B8989E53}" srcOrd="0" destOrd="0" presId="urn:microsoft.com/office/officeart/2005/8/layout/hierarchy3"/>
    <dgm:cxn modelId="{02C89B15-726A-4FF9-865F-6B2618AB7918}" srcId="{11CF9DD6-1BED-46F7-91B6-2E202A19E816}" destId="{BBB1481A-E7FD-4BAE-8560-BD0754DBD34F}" srcOrd="2" destOrd="0" parTransId="{63BDDFE3-415D-4F8E-AA80-EC4CFFC41484}" sibTransId="{249B3146-5E6C-446C-926D-AAC463D95231}"/>
    <dgm:cxn modelId="{EAA17D1E-F1FC-4B2B-9160-2E72305C0981}" type="presOf" srcId="{00099A6D-26BC-4DBA-86AE-F4CE95933E7E}" destId="{9E7B7ADE-C493-424F-BBE7-AD2E3B4EC6E8}" srcOrd="0" destOrd="0" presId="urn:microsoft.com/office/officeart/2005/8/layout/hierarchy3"/>
    <dgm:cxn modelId="{111C5126-3B0B-4AF6-B657-579CF52F491D}" type="presOf" srcId="{3EC2BE4B-BF22-4C26-9F29-F26DA15E0A40}" destId="{4E282BF8-9524-4FCA-A36C-134BABFFEF10}" srcOrd="0" destOrd="0" presId="urn:microsoft.com/office/officeart/2005/8/layout/hierarchy3"/>
    <dgm:cxn modelId="{8203A129-2BEC-4E24-A6D1-D00B8A973968}" srcId="{11CF9DD6-1BED-46F7-91B6-2E202A19E816}" destId="{92893262-CFA6-4FC7-8CEC-13EB9B43BE37}" srcOrd="0" destOrd="0" parTransId="{A59E7055-B2A8-444E-84CE-9EA659F0433C}" sibTransId="{F7DA0DB0-C79C-4791-AE5D-1BB22F1E7ED5}"/>
    <dgm:cxn modelId="{24647939-4130-4172-B04A-DB21C3D352E3}" type="presOf" srcId="{A59E7055-B2A8-444E-84CE-9EA659F0433C}" destId="{0A5B4789-725A-46A3-AD7C-C190DA3EB065}" srcOrd="0" destOrd="0" presId="urn:microsoft.com/office/officeart/2005/8/layout/hierarchy3"/>
    <dgm:cxn modelId="{E2F64E53-A20F-4410-A44C-FC6D7965F694}" type="presOf" srcId="{0DAEF3B3-E7DE-43B1-97EE-EAA137EB80F5}" destId="{25FBB35A-3BEE-4AFB-9D00-C3AA55940BEC}" srcOrd="0" destOrd="0" presId="urn:microsoft.com/office/officeart/2005/8/layout/hierarchy3"/>
    <dgm:cxn modelId="{EF6BE867-0746-4A62-AF65-BCEFAE4A1378}" srcId="{4EFEFA5D-FD46-4F8A-A901-7C7A689C78F0}" destId="{968DCA5D-F6AE-46A5-A245-A1D311AE9F39}" srcOrd="1" destOrd="0" parTransId="{18C679DB-2631-48DE-B10B-F32C2AA81BF4}" sibTransId="{775EE8E7-53C1-4A89-BB6E-F9B22626EF4B}"/>
    <dgm:cxn modelId="{157A946E-533D-42BE-AF3E-0175EC23901B}" type="presOf" srcId="{4EFEFA5D-FD46-4F8A-A901-7C7A689C78F0}" destId="{33C8CA3E-F9AE-4516-9FD3-14D4068F98C3}" srcOrd="1" destOrd="0" presId="urn:microsoft.com/office/officeart/2005/8/layout/hierarchy3"/>
    <dgm:cxn modelId="{62485977-553C-4A2E-87AC-82799FFFA6D7}" type="presOf" srcId="{8F54932E-ED20-4099-BEDF-444B0824E734}" destId="{CC1C1E81-0D68-46B9-ADD3-67EF4FF7F551}" srcOrd="0" destOrd="0" presId="urn:microsoft.com/office/officeart/2005/8/layout/hierarchy3"/>
    <dgm:cxn modelId="{87142D80-30A2-4262-B0D0-177E0DB9A005}" srcId="{4EFEFA5D-FD46-4F8A-A901-7C7A689C78F0}" destId="{8F54932E-ED20-4099-BEDF-444B0824E734}" srcOrd="0" destOrd="0" parTransId="{00099A6D-26BC-4DBA-86AE-F4CE95933E7E}" sibTransId="{CE037697-469B-49A6-998C-0C21069CE263}"/>
    <dgm:cxn modelId="{715A218C-38C7-48D5-88C5-9513D8337193}" type="presOf" srcId="{11CF9DD6-1BED-46F7-91B6-2E202A19E816}" destId="{3E787B62-9ECC-4E4E-803B-7E9D814F19F3}" srcOrd="0" destOrd="0" presId="urn:microsoft.com/office/officeart/2005/8/layout/hierarchy3"/>
    <dgm:cxn modelId="{AA3FFA94-BBDE-4EB3-8AAB-F27C7B56F0A6}" srcId="{11CF9DD6-1BED-46F7-91B6-2E202A19E816}" destId="{0DAEF3B3-E7DE-43B1-97EE-EAA137EB80F5}" srcOrd="1" destOrd="0" parTransId="{98EF559C-3726-4BD4-89F0-510A66DA1C37}" sibTransId="{D33A419C-2FA8-48BE-BDF0-76532E1E66AD}"/>
    <dgm:cxn modelId="{08C77496-78C5-4B5E-8593-48ABA5E458D2}" type="presOf" srcId="{968DCA5D-F6AE-46A5-A245-A1D311AE9F39}" destId="{8C16C02D-473A-4D3A-97EE-573311A37259}" srcOrd="0" destOrd="0" presId="urn:microsoft.com/office/officeart/2005/8/layout/hierarchy3"/>
    <dgm:cxn modelId="{EBB596A6-2A74-4E06-BF1C-27AD88EFCC10}" type="presOf" srcId="{11CF9DD6-1BED-46F7-91B6-2E202A19E816}" destId="{5DD0FA75-91B3-4EEE-94A4-E84005B907E1}" srcOrd="1" destOrd="0" presId="urn:microsoft.com/office/officeart/2005/8/layout/hierarchy3"/>
    <dgm:cxn modelId="{B4FA32B6-F16A-48DE-B18B-25AA2264191E}" type="presOf" srcId="{BBB1481A-E7FD-4BAE-8560-BD0754DBD34F}" destId="{BC6ED2B8-11EA-4429-AA16-F421FA191076}" srcOrd="0" destOrd="0" presId="urn:microsoft.com/office/officeart/2005/8/layout/hierarchy3"/>
    <dgm:cxn modelId="{898DA0C3-466C-45EC-9CF1-5A4F4BAC27DA}" type="presOf" srcId="{63BDDFE3-415D-4F8E-AA80-EC4CFFC41484}" destId="{12E03671-56D4-4FB0-993D-8B8677874008}" srcOrd="0" destOrd="0" presId="urn:microsoft.com/office/officeart/2005/8/layout/hierarchy3"/>
    <dgm:cxn modelId="{179A65CC-4177-4C35-AA3E-687A3635CB68}" srcId="{0F7B0371-BB0A-4214-A60D-90620B063743}" destId="{4EFEFA5D-FD46-4F8A-A901-7C7A689C78F0}" srcOrd="0" destOrd="0" parTransId="{30E8D2A6-468F-420C-97FF-EDB5B2F14905}" sibTransId="{F3938976-2271-4DE4-8B91-D9D312E8D04D}"/>
    <dgm:cxn modelId="{5EB35DD9-1441-4F86-A792-E076F9AAB056}" type="presOf" srcId="{4EFEFA5D-FD46-4F8A-A901-7C7A689C78F0}" destId="{1A8E5EA9-8512-4A7E-9AA2-FC10E2230770}" srcOrd="0" destOrd="0" presId="urn:microsoft.com/office/officeart/2005/8/layout/hierarchy3"/>
    <dgm:cxn modelId="{39BFB8DC-8354-4DA1-8D23-54D88C6E6A61}" type="presOf" srcId="{18C679DB-2631-48DE-B10B-F32C2AA81BF4}" destId="{1A4FED99-BF99-41B0-A81C-2431C2C45DA3}" srcOrd="0" destOrd="0" presId="urn:microsoft.com/office/officeart/2005/8/layout/hierarchy3"/>
    <dgm:cxn modelId="{62CEB7DE-CD63-4871-9648-163D6B8A6165}" srcId="{11CF9DD6-1BED-46F7-91B6-2E202A19E816}" destId="{4212693A-9733-43E8-BE58-0F022D19B8AE}" srcOrd="3" destOrd="0" parTransId="{3EC2BE4B-BF22-4C26-9F29-F26DA15E0A40}" sibTransId="{10639FBB-9CA5-4E4A-AE20-70EED9893A0D}"/>
    <dgm:cxn modelId="{905687E4-2E41-46B4-9B9A-F25B0878AF81}" srcId="{0F7B0371-BB0A-4214-A60D-90620B063743}" destId="{11CF9DD6-1BED-46F7-91B6-2E202A19E816}" srcOrd="1" destOrd="0" parTransId="{A6E7E9FB-EE16-4A42-9C9D-C4CA0E4E418C}" sibTransId="{966A25A4-22E5-4039-817C-B1657ED01119}"/>
    <dgm:cxn modelId="{1F5BD9EE-5372-49FD-BFE3-137C673C16ED}" type="presOf" srcId="{92893262-CFA6-4FC7-8CEC-13EB9B43BE37}" destId="{9FCFBE2D-57A3-4F40-9A11-11A448F38A69}" srcOrd="0" destOrd="0" presId="urn:microsoft.com/office/officeart/2005/8/layout/hierarchy3"/>
    <dgm:cxn modelId="{A73E5129-6CB5-4CC2-874A-151FCDFD28F0}" type="presParOf" srcId="{2BAE0A52-E95F-4AD2-9D57-7581B8989E53}" destId="{C37136C7-BD83-4C72-AFA2-509E84DD05AA}" srcOrd="0" destOrd="0" presId="urn:microsoft.com/office/officeart/2005/8/layout/hierarchy3"/>
    <dgm:cxn modelId="{E87BA3FD-CEED-4AC7-8F21-DED96106129D}" type="presParOf" srcId="{C37136C7-BD83-4C72-AFA2-509E84DD05AA}" destId="{21F251D5-61F9-46E2-B4C8-F406481C092B}" srcOrd="0" destOrd="0" presId="urn:microsoft.com/office/officeart/2005/8/layout/hierarchy3"/>
    <dgm:cxn modelId="{F70975AF-C344-4D1C-899E-25796D0538F5}" type="presParOf" srcId="{21F251D5-61F9-46E2-B4C8-F406481C092B}" destId="{1A8E5EA9-8512-4A7E-9AA2-FC10E2230770}" srcOrd="0" destOrd="0" presId="urn:microsoft.com/office/officeart/2005/8/layout/hierarchy3"/>
    <dgm:cxn modelId="{8B83DCFA-8CD6-4554-84EC-1147EDD1216B}" type="presParOf" srcId="{21F251D5-61F9-46E2-B4C8-F406481C092B}" destId="{33C8CA3E-F9AE-4516-9FD3-14D4068F98C3}" srcOrd="1" destOrd="0" presId="urn:microsoft.com/office/officeart/2005/8/layout/hierarchy3"/>
    <dgm:cxn modelId="{44BF554C-C5A7-4A40-8695-76F54212011A}" type="presParOf" srcId="{C37136C7-BD83-4C72-AFA2-509E84DD05AA}" destId="{DB21271F-8656-4F26-B17D-5FD3FF0C08A2}" srcOrd="1" destOrd="0" presId="urn:microsoft.com/office/officeart/2005/8/layout/hierarchy3"/>
    <dgm:cxn modelId="{1630474B-B6B9-426C-9CEC-F4DB4E9A5441}" type="presParOf" srcId="{DB21271F-8656-4F26-B17D-5FD3FF0C08A2}" destId="{9E7B7ADE-C493-424F-BBE7-AD2E3B4EC6E8}" srcOrd="0" destOrd="0" presId="urn:microsoft.com/office/officeart/2005/8/layout/hierarchy3"/>
    <dgm:cxn modelId="{ED4CE350-8F61-4D27-96A6-8A6BF31BD49F}" type="presParOf" srcId="{DB21271F-8656-4F26-B17D-5FD3FF0C08A2}" destId="{CC1C1E81-0D68-46B9-ADD3-67EF4FF7F551}" srcOrd="1" destOrd="0" presId="urn:microsoft.com/office/officeart/2005/8/layout/hierarchy3"/>
    <dgm:cxn modelId="{18953449-C6C7-4938-94B7-3A3DBEAF8D17}" type="presParOf" srcId="{DB21271F-8656-4F26-B17D-5FD3FF0C08A2}" destId="{1A4FED99-BF99-41B0-A81C-2431C2C45DA3}" srcOrd="2" destOrd="0" presId="urn:microsoft.com/office/officeart/2005/8/layout/hierarchy3"/>
    <dgm:cxn modelId="{DD60799F-B006-4E42-8C31-D133CF22D448}" type="presParOf" srcId="{DB21271F-8656-4F26-B17D-5FD3FF0C08A2}" destId="{8C16C02D-473A-4D3A-97EE-573311A37259}" srcOrd="3" destOrd="0" presId="urn:microsoft.com/office/officeart/2005/8/layout/hierarchy3"/>
    <dgm:cxn modelId="{E69B670F-8A56-4FF9-B6FD-85110D6F1752}" type="presParOf" srcId="{2BAE0A52-E95F-4AD2-9D57-7581B8989E53}" destId="{C6B86791-275E-4620-A96D-2C2EE2CE9997}" srcOrd="1" destOrd="0" presId="urn:microsoft.com/office/officeart/2005/8/layout/hierarchy3"/>
    <dgm:cxn modelId="{66B54E47-A381-4918-92BC-96B9F23AED28}" type="presParOf" srcId="{C6B86791-275E-4620-A96D-2C2EE2CE9997}" destId="{17C00918-ADFD-44FC-834A-E425F500B2C9}" srcOrd="0" destOrd="0" presId="urn:microsoft.com/office/officeart/2005/8/layout/hierarchy3"/>
    <dgm:cxn modelId="{7FE9959B-A8DF-4EA4-9A14-EED4745B5C19}" type="presParOf" srcId="{17C00918-ADFD-44FC-834A-E425F500B2C9}" destId="{3E787B62-9ECC-4E4E-803B-7E9D814F19F3}" srcOrd="0" destOrd="0" presId="urn:microsoft.com/office/officeart/2005/8/layout/hierarchy3"/>
    <dgm:cxn modelId="{4183B34C-4128-428B-BE0F-DC8B3B6CF46D}" type="presParOf" srcId="{17C00918-ADFD-44FC-834A-E425F500B2C9}" destId="{5DD0FA75-91B3-4EEE-94A4-E84005B907E1}" srcOrd="1" destOrd="0" presId="urn:microsoft.com/office/officeart/2005/8/layout/hierarchy3"/>
    <dgm:cxn modelId="{DD88DC68-26AB-419B-8176-0DE0EAE4D512}" type="presParOf" srcId="{C6B86791-275E-4620-A96D-2C2EE2CE9997}" destId="{D344BE81-E45B-49BE-AB00-9B53A4E807EF}" srcOrd="1" destOrd="0" presId="urn:microsoft.com/office/officeart/2005/8/layout/hierarchy3"/>
    <dgm:cxn modelId="{71079CE2-AD49-44B1-93B0-3AD7CBD66699}" type="presParOf" srcId="{D344BE81-E45B-49BE-AB00-9B53A4E807EF}" destId="{0A5B4789-725A-46A3-AD7C-C190DA3EB065}" srcOrd="0" destOrd="0" presId="urn:microsoft.com/office/officeart/2005/8/layout/hierarchy3"/>
    <dgm:cxn modelId="{538A8F66-D35E-4B62-82EA-29E1079A0651}" type="presParOf" srcId="{D344BE81-E45B-49BE-AB00-9B53A4E807EF}" destId="{9FCFBE2D-57A3-4F40-9A11-11A448F38A69}" srcOrd="1" destOrd="0" presId="urn:microsoft.com/office/officeart/2005/8/layout/hierarchy3"/>
    <dgm:cxn modelId="{BD916319-1A7D-44FA-8F1C-5D90E253C981}" type="presParOf" srcId="{D344BE81-E45B-49BE-AB00-9B53A4E807EF}" destId="{AC97853A-0D6B-4764-9565-7B56B3B16162}" srcOrd="2" destOrd="0" presId="urn:microsoft.com/office/officeart/2005/8/layout/hierarchy3"/>
    <dgm:cxn modelId="{5409279C-6A01-4D09-8F9B-9C960CC8DB10}" type="presParOf" srcId="{D344BE81-E45B-49BE-AB00-9B53A4E807EF}" destId="{25FBB35A-3BEE-4AFB-9D00-C3AA55940BEC}" srcOrd="3" destOrd="0" presId="urn:microsoft.com/office/officeart/2005/8/layout/hierarchy3"/>
    <dgm:cxn modelId="{14280479-22AB-443A-9DFE-117B8FA56BBA}" type="presParOf" srcId="{D344BE81-E45B-49BE-AB00-9B53A4E807EF}" destId="{12E03671-56D4-4FB0-993D-8B8677874008}" srcOrd="4" destOrd="0" presId="urn:microsoft.com/office/officeart/2005/8/layout/hierarchy3"/>
    <dgm:cxn modelId="{24640404-9F96-49D1-993F-1B9A4346302D}" type="presParOf" srcId="{D344BE81-E45B-49BE-AB00-9B53A4E807EF}" destId="{BC6ED2B8-11EA-4429-AA16-F421FA191076}" srcOrd="5" destOrd="0" presId="urn:microsoft.com/office/officeart/2005/8/layout/hierarchy3"/>
    <dgm:cxn modelId="{F83F72A7-0535-4294-8CC0-0ABD86EE682A}" type="presParOf" srcId="{D344BE81-E45B-49BE-AB00-9B53A4E807EF}" destId="{4E282BF8-9524-4FCA-A36C-134BABFFEF10}" srcOrd="6" destOrd="0" presId="urn:microsoft.com/office/officeart/2005/8/layout/hierarchy3"/>
    <dgm:cxn modelId="{E27409F7-3AD0-4208-9205-E7679D2A8339}" type="presParOf" srcId="{D344BE81-E45B-49BE-AB00-9B53A4E807EF}" destId="{77140473-3FFE-4B71-8410-7CEE9EC9583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7B0371-BB0A-4214-A60D-90620B06374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fr-FR"/>
        </a:p>
      </dgm:t>
    </dgm:pt>
    <dgm:pt modelId="{4EFEFA5D-FD46-4F8A-A901-7C7A689C78F0}">
      <dgm:prSet phldrT="[Texte]"/>
      <dgm:spPr>
        <a:xfrm>
          <a:off x="424"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Formation professionnelle tout au long de la vie</a:t>
          </a:r>
        </a:p>
      </dgm:t>
    </dgm:pt>
    <dgm:pt modelId="{30E8D2A6-468F-420C-97FF-EDB5B2F14905}" type="parTrans" cxnId="{179A65CC-4177-4C35-AA3E-687A3635CB68}">
      <dgm:prSet/>
      <dgm:spPr/>
      <dgm:t>
        <a:bodyPr/>
        <a:lstStyle/>
        <a:p>
          <a:endParaRPr lang="fr-FR"/>
        </a:p>
      </dgm:t>
    </dgm:pt>
    <dgm:pt modelId="{F3938976-2271-4DE4-8B91-D9D312E8D04D}" type="sibTrans" cxnId="{179A65CC-4177-4C35-AA3E-687A3635CB68}">
      <dgm:prSet/>
      <dgm:spPr/>
      <dgm:t>
        <a:bodyPr/>
        <a:lstStyle/>
        <a:p>
          <a:endParaRPr lang="fr-FR"/>
        </a:p>
      </dgm:t>
    </dgm:pt>
    <dgm:pt modelId="{8F54932E-ED20-4099-BEDF-444B0824E734}">
      <dgm:prSet phldrT="[Texte]"/>
      <dgm:spPr>
        <a:xfrm>
          <a:off x="309707" y="1214242"/>
          <a:ext cx="1237130" cy="77320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fr-FR" dirty="0">
              <a:solidFill>
                <a:srgbClr val="002060"/>
              </a:solidFill>
              <a:latin typeface="Calibri" panose="020F0502020204030204"/>
              <a:ea typeface="+mn-ea"/>
              <a:cs typeface="+mn-cs"/>
            </a:rPr>
            <a:t>Formation initiale : apprentissage</a:t>
          </a:r>
        </a:p>
      </dgm:t>
    </dgm:pt>
    <dgm:pt modelId="{00099A6D-26BC-4DBA-86AE-F4CE95933E7E}" type="parTrans" cxnId="{87142D80-30A2-4262-B0D0-177E0DB9A005}">
      <dgm:prSet/>
      <dgm:spPr>
        <a:xfrm>
          <a:off x="155066"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CE037697-469B-49A6-998C-0C21069CE263}" type="sibTrans" cxnId="{87142D80-30A2-4262-B0D0-177E0DB9A005}">
      <dgm:prSet/>
      <dgm:spPr/>
      <dgm:t>
        <a:bodyPr/>
        <a:lstStyle/>
        <a:p>
          <a:endParaRPr lang="fr-FR"/>
        </a:p>
      </dgm:t>
    </dgm:pt>
    <dgm:pt modelId="{968DCA5D-F6AE-46A5-A245-A1D311AE9F39}">
      <dgm:prSet phldrT="[Texte]">
        <dgm:style>
          <a:lnRef idx="3">
            <a:schemeClr val="lt1"/>
          </a:lnRef>
          <a:fillRef idx="1">
            <a:schemeClr val="accent4"/>
          </a:fillRef>
          <a:effectRef idx="1">
            <a:schemeClr val="accent4"/>
          </a:effectRef>
          <a:fontRef idx="minor">
            <a:schemeClr val="lt1"/>
          </a:fontRef>
        </dgm:style>
      </dgm:prSet>
      <dgm:spPr>
        <a:xfrm>
          <a:off x="309707"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Formation continue : 14 types d’actions de formation</a:t>
          </a:r>
        </a:p>
      </dgm:t>
    </dgm:pt>
    <dgm:pt modelId="{18C679DB-2631-48DE-B10B-F32C2AA81BF4}" type="parTrans" cxnId="{EF6BE867-0746-4A62-AF65-BCEFAE4A1378}">
      <dgm:prSet/>
      <dgm:spPr>
        <a:xfrm>
          <a:off x="155066"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775EE8E7-53C1-4A89-BB6E-F9B22626EF4B}" type="sibTrans" cxnId="{EF6BE867-0746-4A62-AF65-BCEFAE4A1378}">
      <dgm:prSet/>
      <dgm:spPr/>
      <dgm:t>
        <a:bodyPr/>
        <a:lstStyle/>
        <a:p>
          <a:endParaRPr lang="fr-FR"/>
        </a:p>
      </dgm:t>
    </dgm:pt>
    <dgm:pt modelId="{11CF9DD6-1BED-46F7-91B6-2E202A19E816}">
      <dgm:prSet phldrT="[Texte]"/>
      <dgm:spPr>
        <a:xfrm>
          <a:off x="1933441"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Formation professionnelle</a:t>
          </a:r>
        </a:p>
      </dgm:t>
    </dgm:pt>
    <dgm:pt modelId="{A6E7E9FB-EE16-4A42-9C9D-C4CA0E4E418C}" type="parTrans" cxnId="{905687E4-2E41-46B4-9B9A-F25B0878AF81}">
      <dgm:prSet/>
      <dgm:spPr/>
      <dgm:t>
        <a:bodyPr/>
        <a:lstStyle/>
        <a:p>
          <a:endParaRPr lang="fr-FR"/>
        </a:p>
      </dgm:t>
    </dgm:pt>
    <dgm:pt modelId="{966A25A4-22E5-4039-817C-B1657ED01119}" type="sibTrans" cxnId="{905687E4-2E41-46B4-9B9A-F25B0878AF81}">
      <dgm:prSet/>
      <dgm:spPr/>
      <dgm:t>
        <a:bodyPr/>
        <a:lstStyle/>
        <a:p>
          <a:endParaRPr lang="fr-FR"/>
        </a:p>
      </dgm:t>
    </dgm:pt>
    <dgm:pt modelId="{92893262-CFA6-4FC7-8CEC-13EB9B43BE37}">
      <dgm:prSet phldrT="[Texte]">
        <dgm:style>
          <a:lnRef idx="3">
            <a:schemeClr val="lt1"/>
          </a:lnRef>
          <a:fillRef idx="1">
            <a:schemeClr val="accent4"/>
          </a:fillRef>
          <a:effectRef idx="1">
            <a:schemeClr val="accent4"/>
          </a:effectRef>
          <a:fontRef idx="minor">
            <a:schemeClr val="lt1"/>
          </a:fontRef>
        </dgm:style>
      </dgm:prSet>
      <dgm:spPr>
        <a:xfrm>
          <a:off x="2242723" y="1214242"/>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action de formation</a:t>
          </a:r>
        </a:p>
      </dgm:t>
    </dgm:pt>
    <dgm:pt modelId="{A59E7055-B2A8-444E-84CE-9EA659F0433C}" type="parTrans" cxnId="{8203A129-2BEC-4E24-A6D1-D00B8A973968}">
      <dgm:prSet/>
      <dgm:spPr>
        <a:xfrm>
          <a:off x="2088082"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F7DA0DB0-C79C-4791-AE5D-1BB22F1E7ED5}" type="sibTrans" cxnId="{8203A129-2BEC-4E24-A6D1-D00B8A973968}">
      <dgm:prSet/>
      <dgm:spPr/>
      <dgm:t>
        <a:bodyPr/>
        <a:lstStyle/>
        <a:p>
          <a:endParaRPr lang="fr-FR"/>
        </a:p>
      </dgm:t>
    </dgm:pt>
    <dgm:pt modelId="{0DAEF3B3-E7DE-43B1-97EE-EAA137EB80F5}">
      <dgm:prSet phldrT="[Texte]">
        <dgm:style>
          <a:lnRef idx="3">
            <a:schemeClr val="lt1"/>
          </a:lnRef>
          <a:fillRef idx="1">
            <a:schemeClr val="accent4"/>
          </a:fillRef>
          <a:effectRef idx="1">
            <a:schemeClr val="accent4"/>
          </a:effectRef>
          <a:fontRef idx="minor">
            <a:schemeClr val="lt1"/>
          </a:fontRef>
        </dgm:style>
      </dgm:prSet>
      <dgm:spPr>
        <a:xfrm>
          <a:off x="2242723"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bilans de compétence</a:t>
          </a:r>
        </a:p>
      </dgm:t>
    </dgm:pt>
    <dgm:pt modelId="{98EF559C-3726-4BD4-89F0-510A66DA1C37}" type="parTrans" cxnId="{AA3FFA94-BBDE-4EB3-8AAB-F27C7B56F0A6}">
      <dgm:prSet/>
      <dgm:spPr>
        <a:xfrm>
          <a:off x="2088082"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D33A419C-2FA8-48BE-BDF0-76532E1E66AD}" type="sibTrans" cxnId="{AA3FFA94-BBDE-4EB3-8AAB-F27C7B56F0A6}">
      <dgm:prSet/>
      <dgm:spPr/>
      <dgm:t>
        <a:bodyPr/>
        <a:lstStyle/>
        <a:p>
          <a:endParaRPr lang="fr-FR"/>
        </a:p>
      </dgm:t>
    </dgm:pt>
    <dgm:pt modelId="{BBB1481A-E7FD-4BAE-8560-BD0754DBD34F}">
      <dgm:prSet phldrT="[Texte]">
        <dgm:style>
          <a:lnRef idx="3">
            <a:schemeClr val="lt1"/>
          </a:lnRef>
          <a:fillRef idx="1">
            <a:schemeClr val="accent4"/>
          </a:fillRef>
          <a:effectRef idx="1">
            <a:schemeClr val="accent4"/>
          </a:effectRef>
          <a:fontRef idx="minor">
            <a:schemeClr val="lt1"/>
          </a:fontRef>
        </dgm:style>
      </dgm:prSet>
      <dgm:spPr>
        <a:xfrm>
          <a:off x="2242723" y="3147258"/>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actions de Validation des Acquis de l’Expérience (VAE)</a:t>
          </a:r>
        </a:p>
      </dgm:t>
    </dgm:pt>
    <dgm:pt modelId="{63BDDFE3-415D-4F8E-AA80-EC4CFFC41484}" type="parTrans" cxnId="{02C89B15-726A-4FF9-865F-6B2618AB7918}">
      <dgm:prSet/>
      <dgm:spPr>
        <a:xfrm>
          <a:off x="2088082" y="1020940"/>
          <a:ext cx="154641" cy="2512921"/>
        </a:xfrm>
        <a:custGeom>
          <a:avLst/>
          <a:gdLst/>
          <a:ahLst/>
          <a:cxnLst/>
          <a:rect l="0" t="0" r="0" b="0"/>
          <a:pathLst>
            <a:path>
              <a:moveTo>
                <a:pt x="0" y="0"/>
              </a:moveTo>
              <a:lnTo>
                <a:pt x="0" y="2512921"/>
              </a:lnTo>
              <a:lnTo>
                <a:pt x="154641" y="2512921"/>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249B3146-5E6C-446C-926D-AAC463D95231}" type="sibTrans" cxnId="{02C89B15-726A-4FF9-865F-6B2618AB7918}">
      <dgm:prSet/>
      <dgm:spPr/>
      <dgm:t>
        <a:bodyPr/>
        <a:lstStyle/>
        <a:p>
          <a:endParaRPr lang="fr-FR"/>
        </a:p>
      </dgm:t>
    </dgm:pt>
    <dgm:pt modelId="{4212693A-9733-43E8-BE58-0F022D19B8AE}">
      <dgm:prSet phldrT="[Texte]">
        <dgm:style>
          <a:lnRef idx="3">
            <a:schemeClr val="lt1"/>
          </a:lnRef>
          <a:fillRef idx="1">
            <a:schemeClr val="accent4"/>
          </a:fillRef>
          <a:effectRef idx="1">
            <a:schemeClr val="accent4"/>
          </a:effectRef>
          <a:fontRef idx="minor">
            <a:schemeClr val="lt1"/>
          </a:fontRef>
        </dgm:style>
      </dgm:prSet>
      <dgm:spPr>
        <a:xfrm>
          <a:off x="2242723" y="4113766"/>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gm:spPr>
      <dgm:t>
        <a:bodyPr/>
        <a:lstStyle/>
        <a:p>
          <a:pPr>
            <a:buNone/>
          </a:pPr>
          <a:r>
            <a:rPr lang="fr-FR" dirty="0">
              <a:solidFill>
                <a:srgbClr val="002060"/>
              </a:solidFill>
              <a:latin typeface="Calibri" panose="020F0502020204030204"/>
              <a:ea typeface="+mn-ea"/>
              <a:cs typeface="+mn-cs"/>
            </a:rPr>
            <a:t>Les actions de formation par apprentissage</a:t>
          </a:r>
        </a:p>
      </dgm:t>
    </dgm:pt>
    <dgm:pt modelId="{3EC2BE4B-BF22-4C26-9F29-F26DA15E0A40}" type="parTrans" cxnId="{62CEB7DE-CD63-4871-9648-163D6B8A6165}">
      <dgm:prSet/>
      <dgm:spPr>
        <a:xfrm>
          <a:off x="2088082" y="1020940"/>
          <a:ext cx="154641" cy="3479429"/>
        </a:xfrm>
        <a:custGeom>
          <a:avLst/>
          <a:gdLst/>
          <a:ahLst/>
          <a:cxnLst/>
          <a:rect l="0" t="0" r="0" b="0"/>
          <a:pathLst>
            <a:path>
              <a:moveTo>
                <a:pt x="0" y="0"/>
              </a:moveTo>
              <a:lnTo>
                <a:pt x="0" y="3479429"/>
              </a:lnTo>
              <a:lnTo>
                <a:pt x="154641" y="3479429"/>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fr-FR"/>
        </a:p>
      </dgm:t>
    </dgm:pt>
    <dgm:pt modelId="{10639FBB-9CA5-4E4A-AE20-70EED9893A0D}" type="sibTrans" cxnId="{62CEB7DE-CD63-4871-9648-163D6B8A6165}">
      <dgm:prSet/>
      <dgm:spPr/>
      <dgm:t>
        <a:bodyPr/>
        <a:lstStyle/>
        <a:p>
          <a:endParaRPr lang="fr-FR"/>
        </a:p>
      </dgm:t>
    </dgm:pt>
    <dgm:pt modelId="{2BAE0A52-E95F-4AD2-9D57-7581B8989E53}" type="pres">
      <dgm:prSet presAssocID="{0F7B0371-BB0A-4214-A60D-90620B063743}" presName="diagram" presStyleCnt="0">
        <dgm:presLayoutVars>
          <dgm:chPref val="1"/>
          <dgm:dir/>
          <dgm:animOne val="branch"/>
          <dgm:animLvl val="lvl"/>
          <dgm:resizeHandles/>
        </dgm:presLayoutVars>
      </dgm:prSet>
      <dgm:spPr/>
    </dgm:pt>
    <dgm:pt modelId="{C37136C7-BD83-4C72-AFA2-509E84DD05AA}" type="pres">
      <dgm:prSet presAssocID="{4EFEFA5D-FD46-4F8A-A901-7C7A689C78F0}" presName="root" presStyleCnt="0"/>
      <dgm:spPr/>
    </dgm:pt>
    <dgm:pt modelId="{21F251D5-61F9-46E2-B4C8-F406481C092B}" type="pres">
      <dgm:prSet presAssocID="{4EFEFA5D-FD46-4F8A-A901-7C7A689C78F0}" presName="rootComposite" presStyleCnt="0"/>
      <dgm:spPr/>
    </dgm:pt>
    <dgm:pt modelId="{1A8E5EA9-8512-4A7E-9AA2-FC10E2230770}" type="pres">
      <dgm:prSet presAssocID="{4EFEFA5D-FD46-4F8A-A901-7C7A689C78F0}" presName="rootText" presStyleLbl="node1" presStyleIdx="0" presStyleCnt="2"/>
      <dgm:spPr/>
    </dgm:pt>
    <dgm:pt modelId="{33C8CA3E-F9AE-4516-9FD3-14D4068F98C3}" type="pres">
      <dgm:prSet presAssocID="{4EFEFA5D-FD46-4F8A-A901-7C7A689C78F0}" presName="rootConnector" presStyleLbl="node1" presStyleIdx="0" presStyleCnt="2"/>
      <dgm:spPr/>
    </dgm:pt>
    <dgm:pt modelId="{DB21271F-8656-4F26-B17D-5FD3FF0C08A2}" type="pres">
      <dgm:prSet presAssocID="{4EFEFA5D-FD46-4F8A-A901-7C7A689C78F0}" presName="childShape" presStyleCnt="0"/>
      <dgm:spPr/>
    </dgm:pt>
    <dgm:pt modelId="{9E7B7ADE-C493-424F-BBE7-AD2E3B4EC6E8}" type="pres">
      <dgm:prSet presAssocID="{00099A6D-26BC-4DBA-86AE-F4CE95933E7E}" presName="Name13" presStyleLbl="parChTrans1D2" presStyleIdx="0" presStyleCnt="6"/>
      <dgm:spPr/>
    </dgm:pt>
    <dgm:pt modelId="{CC1C1E81-0D68-46B9-ADD3-67EF4FF7F551}" type="pres">
      <dgm:prSet presAssocID="{8F54932E-ED20-4099-BEDF-444B0824E734}" presName="childText" presStyleLbl="bgAcc1" presStyleIdx="0" presStyleCnt="6">
        <dgm:presLayoutVars>
          <dgm:bulletEnabled val="1"/>
        </dgm:presLayoutVars>
      </dgm:prSet>
      <dgm:spPr/>
    </dgm:pt>
    <dgm:pt modelId="{1A4FED99-BF99-41B0-A81C-2431C2C45DA3}" type="pres">
      <dgm:prSet presAssocID="{18C679DB-2631-48DE-B10B-F32C2AA81BF4}" presName="Name13" presStyleLbl="parChTrans1D2" presStyleIdx="1" presStyleCnt="6"/>
      <dgm:spPr/>
    </dgm:pt>
    <dgm:pt modelId="{8C16C02D-473A-4D3A-97EE-573311A37259}" type="pres">
      <dgm:prSet presAssocID="{968DCA5D-F6AE-46A5-A245-A1D311AE9F39}" presName="childText" presStyleLbl="bgAcc1" presStyleIdx="1" presStyleCnt="6">
        <dgm:presLayoutVars>
          <dgm:bulletEnabled val="1"/>
        </dgm:presLayoutVars>
      </dgm:prSet>
      <dgm:spPr/>
    </dgm:pt>
    <dgm:pt modelId="{C6B86791-275E-4620-A96D-2C2EE2CE9997}" type="pres">
      <dgm:prSet presAssocID="{11CF9DD6-1BED-46F7-91B6-2E202A19E816}" presName="root" presStyleCnt="0"/>
      <dgm:spPr/>
    </dgm:pt>
    <dgm:pt modelId="{17C00918-ADFD-44FC-834A-E425F500B2C9}" type="pres">
      <dgm:prSet presAssocID="{11CF9DD6-1BED-46F7-91B6-2E202A19E816}" presName="rootComposite" presStyleCnt="0"/>
      <dgm:spPr/>
    </dgm:pt>
    <dgm:pt modelId="{3E787B62-9ECC-4E4E-803B-7E9D814F19F3}" type="pres">
      <dgm:prSet presAssocID="{11CF9DD6-1BED-46F7-91B6-2E202A19E816}" presName="rootText" presStyleLbl="node1" presStyleIdx="1" presStyleCnt="2"/>
      <dgm:spPr/>
    </dgm:pt>
    <dgm:pt modelId="{5DD0FA75-91B3-4EEE-94A4-E84005B907E1}" type="pres">
      <dgm:prSet presAssocID="{11CF9DD6-1BED-46F7-91B6-2E202A19E816}" presName="rootConnector" presStyleLbl="node1" presStyleIdx="1" presStyleCnt="2"/>
      <dgm:spPr/>
    </dgm:pt>
    <dgm:pt modelId="{D344BE81-E45B-49BE-AB00-9B53A4E807EF}" type="pres">
      <dgm:prSet presAssocID="{11CF9DD6-1BED-46F7-91B6-2E202A19E816}" presName="childShape" presStyleCnt="0"/>
      <dgm:spPr/>
    </dgm:pt>
    <dgm:pt modelId="{0A5B4789-725A-46A3-AD7C-C190DA3EB065}" type="pres">
      <dgm:prSet presAssocID="{A59E7055-B2A8-444E-84CE-9EA659F0433C}" presName="Name13" presStyleLbl="parChTrans1D2" presStyleIdx="2" presStyleCnt="6"/>
      <dgm:spPr/>
    </dgm:pt>
    <dgm:pt modelId="{9FCFBE2D-57A3-4F40-9A11-11A448F38A69}" type="pres">
      <dgm:prSet presAssocID="{92893262-CFA6-4FC7-8CEC-13EB9B43BE37}" presName="childText" presStyleLbl="bgAcc1" presStyleIdx="2" presStyleCnt="6">
        <dgm:presLayoutVars>
          <dgm:bulletEnabled val="1"/>
        </dgm:presLayoutVars>
      </dgm:prSet>
      <dgm:spPr/>
    </dgm:pt>
    <dgm:pt modelId="{AC97853A-0D6B-4764-9565-7B56B3B16162}" type="pres">
      <dgm:prSet presAssocID="{98EF559C-3726-4BD4-89F0-510A66DA1C37}" presName="Name13" presStyleLbl="parChTrans1D2" presStyleIdx="3" presStyleCnt="6"/>
      <dgm:spPr/>
    </dgm:pt>
    <dgm:pt modelId="{25FBB35A-3BEE-4AFB-9D00-C3AA55940BEC}" type="pres">
      <dgm:prSet presAssocID="{0DAEF3B3-E7DE-43B1-97EE-EAA137EB80F5}" presName="childText" presStyleLbl="bgAcc1" presStyleIdx="3" presStyleCnt="6">
        <dgm:presLayoutVars>
          <dgm:bulletEnabled val="1"/>
        </dgm:presLayoutVars>
      </dgm:prSet>
      <dgm:spPr/>
    </dgm:pt>
    <dgm:pt modelId="{12E03671-56D4-4FB0-993D-8B8677874008}" type="pres">
      <dgm:prSet presAssocID="{63BDDFE3-415D-4F8E-AA80-EC4CFFC41484}" presName="Name13" presStyleLbl="parChTrans1D2" presStyleIdx="4" presStyleCnt="6"/>
      <dgm:spPr/>
    </dgm:pt>
    <dgm:pt modelId="{BC6ED2B8-11EA-4429-AA16-F421FA191076}" type="pres">
      <dgm:prSet presAssocID="{BBB1481A-E7FD-4BAE-8560-BD0754DBD34F}" presName="childText" presStyleLbl="bgAcc1" presStyleIdx="4" presStyleCnt="6">
        <dgm:presLayoutVars>
          <dgm:bulletEnabled val="1"/>
        </dgm:presLayoutVars>
      </dgm:prSet>
      <dgm:spPr/>
    </dgm:pt>
    <dgm:pt modelId="{4E282BF8-9524-4FCA-A36C-134BABFFEF10}" type="pres">
      <dgm:prSet presAssocID="{3EC2BE4B-BF22-4C26-9F29-F26DA15E0A40}" presName="Name13" presStyleLbl="parChTrans1D2" presStyleIdx="5" presStyleCnt="6"/>
      <dgm:spPr/>
    </dgm:pt>
    <dgm:pt modelId="{77140473-3FFE-4B71-8410-7CEE9EC95834}" type="pres">
      <dgm:prSet presAssocID="{4212693A-9733-43E8-BE58-0F022D19B8AE}" presName="childText" presStyleLbl="bgAcc1" presStyleIdx="5" presStyleCnt="6">
        <dgm:presLayoutVars>
          <dgm:bulletEnabled val="1"/>
        </dgm:presLayoutVars>
      </dgm:prSet>
      <dgm:spPr/>
    </dgm:pt>
  </dgm:ptLst>
  <dgm:cxnLst>
    <dgm:cxn modelId="{A1A27703-7C7A-4181-8FA6-00CB2ECAB9D2}" type="presOf" srcId="{4212693A-9733-43E8-BE58-0F022D19B8AE}" destId="{77140473-3FFE-4B71-8410-7CEE9EC95834}" srcOrd="0" destOrd="0" presId="urn:microsoft.com/office/officeart/2005/8/layout/hierarchy3"/>
    <dgm:cxn modelId="{0DFEA00C-B879-47CA-862A-34EDCBA5C8F1}" type="presOf" srcId="{98EF559C-3726-4BD4-89F0-510A66DA1C37}" destId="{AC97853A-0D6B-4764-9565-7B56B3B16162}" srcOrd="0" destOrd="0" presId="urn:microsoft.com/office/officeart/2005/8/layout/hierarchy3"/>
    <dgm:cxn modelId="{82C0B211-1841-4C89-93EE-D9BAB1DCB177}" type="presOf" srcId="{0F7B0371-BB0A-4214-A60D-90620B063743}" destId="{2BAE0A52-E95F-4AD2-9D57-7581B8989E53}" srcOrd="0" destOrd="0" presId="urn:microsoft.com/office/officeart/2005/8/layout/hierarchy3"/>
    <dgm:cxn modelId="{02C89B15-726A-4FF9-865F-6B2618AB7918}" srcId="{11CF9DD6-1BED-46F7-91B6-2E202A19E816}" destId="{BBB1481A-E7FD-4BAE-8560-BD0754DBD34F}" srcOrd="2" destOrd="0" parTransId="{63BDDFE3-415D-4F8E-AA80-EC4CFFC41484}" sibTransId="{249B3146-5E6C-446C-926D-AAC463D95231}"/>
    <dgm:cxn modelId="{EAA17D1E-F1FC-4B2B-9160-2E72305C0981}" type="presOf" srcId="{00099A6D-26BC-4DBA-86AE-F4CE95933E7E}" destId="{9E7B7ADE-C493-424F-BBE7-AD2E3B4EC6E8}" srcOrd="0" destOrd="0" presId="urn:microsoft.com/office/officeart/2005/8/layout/hierarchy3"/>
    <dgm:cxn modelId="{111C5126-3B0B-4AF6-B657-579CF52F491D}" type="presOf" srcId="{3EC2BE4B-BF22-4C26-9F29-F26DA15E0A40}" destId="{4E282BF8-9524-4FCA-A36C-134BABFFEF10}" srcOrd="0" destOrd="0" presId="urn:microsoft.com/office/officeart/2005/8/layout/hierarchy3"/>
    <dgm:cxn modelId="{8203A129-2BEC-4E24-A6D1-D00B8A973968}" srcId="{11CF9DD6-1BED-46F7-91B6-2E202A19E816}" destId="{92893262-CFA6-4FC7-8CEC-13EB9B43BE37}" srcOrd="0" destOrd="0" parTransId="{A59E7055-B2A8-444E-84CE-9EA659F0433C}" sibTransId="{F7DA0DB0-C79C-4791-AE5D-1BB22F1E7ED5}"/>
    <dgm:cxn modelId="{24647939-4130-4172-B04A-DB21C3D352E3}" type="presOf" srcId="{A59E7055-B2A8-444E-84CE-9EA659F0433C}" destId="{0A5B4789-725A-46A3-AD7C-C190DA3EB065}" srcOrd="0" destOrd="0" presId="urn:microsoft.com/office/officeart/2005/8/layout/hierarchy3"/>
    <dgm:cxn modelId="{E2F64E53-A20F-4410-A44C-FC6D7965F694}" type="presOf" srcId="{0DAEF3B3-E7DE-43B1-97EE-EAA137EB80F5}" destId="{25FBB35A-3BEE-4AFB-9D00-C3AA55940BEC}" srcOrd="0" destOrd="0" presId="urn:microsoft.com/office/officeart/2005/8/layout/hierarchy3"/>
    <dgm:cxn modelId="{EF6BE867-0746-4A62-AF65-BCEFAE4A1378}" srcId="{4EFEFA5D-FD46-4F8A-A901-7C7A689C78F0}" destId="{968DCA5D-F6AE-46A5-A245-A1D311AE9F39}" srcOrd="1" destOrd="0" parTransId="{18C679DB-2631-48DE-B10B-F32C2AA81BF4}" sibTransId="{775EE8E7-53C1-4A89-BB6E-F9B22626EF4B}"/>
    <dgm:cxn modelId="{157A946E-533D-42BE-AF3E-0175EC23901B}" type="presOf" srcId="{4EFEFA5D-FD46-4F8A-A901-7C7A689C78F0}" destId="{33C8CA3E-F9AE-4516-9FD3-14D4068F98C3}" srcOrd="1" destOrd="0" presId="urn:microsoft.com/office/officeart/2005/8/layout/hierarchy3"/>
    <dgm:cxn modelId="{62485977-553C-4A2E-87AC-82799FFFA6D7}" type="presOf" srcId="{8F54932E-ED20-4099-BEDF-444B0824E734}" destId="{CC1C1E81-0D68-46B9-ADD3-67EF4FF7F551}" srcOrd="0" destOrd="0" presId="urn:microsoft.com/office/officeart/2005/8/layout/hierarchy3"/>
    <dgm:cxn modelId="{87142D80-30A2-4262-B0D0-177E0DB9A005}" srcId="{4EFEFA5D-FD46-4F8A-A901-7C7A689C78F0}" destId="{8F54932E-ED20-4099-BEDF-444B0824E734}" srcOrd="0" destOrd="0" parTransId="{00099A6D-26BC-4DBA-86AE-F4CE95933E7E}" sibTransId="{CE037697-469B-49A6-998C-0C21069CE263}"/>
    <dgm:cxn modelId="{715A218C-38C7-48D5-88C5-9513D8337193}" type="presOf" srcId="{11CF9DD6-1BED-46F7-91B6-2E202A19E816}" destId="{3E787B62-9ECC-4E4E-803B-7E9D814F19F3}" srcOrd="0" destOrd="0" presId="urn:microsoft.com/office/officeart/2005/8/layout/hierarchy3"/>
    <dgm:cxn modelId="{AA3FFA94-BBDE-4EB3-8AAB-F27C7B56F0A6}" srcId="{11CF9DD6-1BED-46F7-91B6-2E202A19E816}" destId="{0DAEF3B3-E7DE-43B1-97EE-EAA137EB80F5}" srcOrd="1" destOrd="0" parTransId="{98EF559C-3726-4BD4-89F0-510A66DA1C37}" sibTransId="{D33A419C-2FA8-48BE-BDF0-76532E1E66AD}"/>
    <dgm:cxn modelId="{08C77496-78C5-4B5E-8593-48ABA5E458D2}" type="presOf" srcId="{968DCA5D-F6AE-46A5-A245-A1D311AE9F39}" destId="{8C16C02D-473A-4D3A-97EE-573311A37259}" srcOrd="0" destOrd="0" presId="urn:microsoft.com/office/officeart/2005/8/layout/hierarchy3"/>
    <dgm:cxn modelId="{EBB596A6-2A74-4E06-BF1C-27AD88EFCC10}" type="presOf" srcId="{11CF9DD6-1BED-46F7-91B6-2E202A19E816}" destId="{5DD0FA75-91B3-4EEE-94A4-E84005B907E1}" srcOrd="1" destOrd="0" presId="urn:microsoft.com/office/officeart/2005/8/layout/hierarchy3"/>
    <dgm:cxn modelId="{B4FA32B6-F16A-48DE-B18B-25AA2264191E}" type="presOf" srcId="{BBB1481A-E7FD-4BAE-8560-BD0754DBD34F}" destId="{BC6ED2B8-11EA-4429-AA16-F421FA191076}" srcOrd="0" destOrd="0" presId="urn:microsoft.com/office/officeart/2005/8/layout/hierarchy3"/>
    <dgm:cxn modelId="{898DA0C3-466C-45EC-9CF1-5A4F4BAC27DA}" type="presOf" srcId="{63BDDFE3-415D-4F8E-AA80-EC4CFFC41484}" destId="{12E03671-56D4-4FB0-993D-8B8677874008}" srcOrd="0" destOrd="0" presId="urn:microsoft.com/office/officeart/2005/8/layout/hierarchy3"/>
    <dgm:cxn modelId="{179A65CC-4177-4C35-AA3E-687A3635CB68}" srcId="{0F7B0371-BB0A-4214-A60D-90620B063743}" destId="{4EFEFA5D-FD46-4F8A-A901-7C7A689C78F0}" srcOrd="0" destOrd="0" parTransId="{30E8D2A6-468F-420C-97FF-EDB5B2F14905}" sibTransId="{F3938976-2271-4DE4-8B91-D9D312E8D04D}"/>
    <dgm:cxn modelId="{5EB35DD9-1441-4F86-A792-E076F9AAB056}" type="presOf" srcId="{4EFEFA5D-FD46-4F8A-A901-7C7A689C78F0}" destId="{1A8E5EA9-8512-4A7E-9AA2-FC10E2230770}" srcOrd="0" destOrd="0" presId="urn:microsoft.com/office/officeart/2005/8/layout/hierarchy3"/>
    <dgm:cxn modelId="{39BFB8DC-8354-4DA1-8D23-54D88C6E6A61}" type="presOf" srcId="{18C679DB-2631-48DE-B10B-F32C2AA81BF4}" destId="{1A4FED99-BF99-41B0-A81C-2431C2C45DA3}" srcOrd="0" destOrd="0" presId="urn:microsoft.com/office/officeart/2005/8/layout/hierarchy3"/>
    <dgm:cxn modelId="{62CEB7DE-CD63-4871-9648-163D6B8A6165}" srcId="{11CF9DD6-1BED-46F7-91B6-2E202A19E816}" destId="{4212693A-9733-43E8-BE58-0F022D19B8AE}" srcOrd="3" destOrd="0" parTransId="{3EC2BE4B-BF22-4C26-9F29-F26DA15E0A40}" sibTransId="{10639FBB-9CA5-4E4A-AE20-70EED9893A0D}"/>
    <dgm:cxn modelId="{905687E4-2E41-46B4-9B9A-F25B0878AF81}" srcId="{0F7B0371-BB0A-4214-A60D-90620B063743}" destId="{11CF9DD6-1BED-46F7-91B6-2E202A19E816}" srcOrd="1" destOrd="0" parTransId="{A6E7E9FB-EE16-4A42-9C9D-C4CA0E4E418C}" sibTransId="{966A25A4-22E5-4039-817C-B1657ED01119}"/>
    <dgm:cxn modelId="{1F5BD9EE-5372-49FD-BFE3-137C673C16ED}" type="presOf" srcId="{92893262-CFA6-4FC7-8CEC-13EB9B43BE37}" destId="{9FCFBE2D-57A3-4F40-9A11-11A448F38A69}" srcOrd="0" destOrd="0" presId="urn:microsoft.com/office/officeart/2005/8/layout/hierarchy3"/>
    <dgm:cxn modelId="{A73E5129-6CB5-4CC2-874A-151FCDFD28F0}" type="presParOf" srcId="{2BAE0A52-E95F-4AD2-9D57-7581B8989E53}" destId="{C37136C7-BD83-4C72-AFA2-509E84DD05AA}" srcOrd="0" destOrd="0" presId="urn:microsoft.com/office/officeart/2005/8/layout/hierarchy3"/>
    <dgm:cxn modelId="{E87BA3FD-CEED-4AC7-8F21-DED96106129D}" type="presParOf" srcId="{C37136C7-BD83-4C72-AFA2-509E84DD05AA}" destId="{21F251D5-61F9-46E2-B4C8-F406481C092B}" srcOrd="0" destOrd="0" presId="urn:microsoft.com/office/officeart/2005/8/layout/hierarchy3"/>
    <dgm:cxn modelId="{F70975AF-C344-4D1C-899E-25796D0538F5}" type="presParOf" srcId="{21F251D5-61F9-46E2-B4C8-F406481C092B}" destId="{1A8E5EA9-8512-4A7E-9AA2-FC10E2230770}" srcOrd="0" destOrd="0" presId="urn:microsoft.com/office/officeart/2005/8/layout/hierarchy3"/>
    <dgm:cxn modelId="{8B83DCFA-8CD6-4554-84EC-1147EDD1216B}" type="presParOf" srcId="{21F251D5-61F9-46E2-B4C8-F406481C092B}" destId="{33C8CA3E-F9AE-4516-9FD3-14D4068F98C3}" srcOrd="1" destOrd="0" presId="urn:microsoft.com/office/officeart/2005/8/layout/hierarchy3"/>
    <dgm:cxn modelId="{44BF554C-C5A7-4A40-8695-76F54212011A}" type="presParOf" srcId="{C37136C7-BD83-4C72-AFA2-509E84DD05AA}" destId="{DB21271F-8656-4F26-B17D-5FD3FF0C08A2}" srcOrd="1" destOrd="0" presId="urn:microsoft.com/office/officeart/2005/8/layout/hierarchy3"/>
    <dgm:cxn modelId="{1630474B-B6B9-426C-9CEC-F4DB4E9A5441}" type="presParOf" srcId="{DB21271F-8656-4F26-B17D-5FD3FF0C08A2}" destId="{9E7B7ADE-C493-424F-BBE7-AD2E3B4EC6E8}" srcOrd="0" destOrd="0" presId="urn:microsoft.com/office/officeart/2005/8/layout/hierarchy3"/>
    <dgm:cxn modelId="{ED4CE350-8F61-4D27-96A6-8A6BF31BD49F}" type="presParOf" srcId="{DB21271F-8656-4F26-B17D-5FD3FF0C08A2}" destId="{CC1C1E81-0D68-46B9-ADD3-67EF4FF7F551}" srcOrd="1" destOrd="0" presId="urn:microsoft.com/office/officeart/2005/8/layout/hierarchy3"/>
    <dgm:cxn modelId="{18953449-C6C7-4938-94B7-3A3DBEAF8D17}" type="presParOf" srcId="{DB21271F-8656-4F26-B17D-5FD3FF0C08A2}" destId="{1A4FED99-BF99-41B0-A81C-2431C2C45DA3}" srcOrd="2" destOrd="0" presId="urn:microsoft.com/office/officeart/2005/8/layout/hierarchy3"/>
    <dgm:cxn modelId="{DD60799F-B006-4E42-8C31-D133CF22D448}" type="presParOf" srcId="{DB21271F-8656-4F26-B17D-5FD3FF0C08A2}" destId="{8C16C02D-473A-4D3A-97EE-573311A37259}" srcOrd="3" destOrd="0" presId="urn:microsoft.com/office/officeart/2005/8/layout/hierarchy3"/>
    <dgm:cxn modelId="{E69B670F-8A56-4FF9-B6FD-85110D6F1752}" type="presParOf" srcId="{2BAE0A52-E95F-4AD2-9D57-7581B8989E53}" destId="{C6B86791-275E-4620-A96D-2C2EE2CE9997}" srcOrd="1" destOrd="0" presId="urn:microsoft.com/office/officeart/2005/8/layout/hierarchy3"/>
    <dgm:cxn modelId="{66B54E47-A381-4918-92BC-96B9F23AED28}" type="presParOf" srcId="{C6B86791-275E-4620-A96D-2C2EE2CE9997}" destId="{17C00918-ADFD-44FC-834A-E425F500B2C9}" srcOrd="0" destOrd="0" presId="urn:microsoft.com/office/officeart/2005/8/layout/hierarchy3"/>
    <dgm:cxn modelId="{7FE9959B-A8DF-4EA4-9A14-EED4745B5C19}" type="presParOf" srcId="{17C00918-ADFD-44FC-834A-E425F500B2C9}" destId="{3E787B62-9ECC-4E4E-803B-7E9D814F19F3}" srcOrd="0" destOrd="0" presId="urn:microsoft.com/office/officeart/2005/8/layout/hierarchy3"/>
    <dgm:cxn modelId="{4183B34C-4128-428B-BE0F-DC8B3B6CF46D}" type="presParOf" srcId="{17C00918-ADFD-44FC-834A-E425F500B2C9}" destId="{5DD0FA75-91B3-4EEE-94A4-E84005B907E1}" srcOrd="1" destOrd="0" presId="urn:microsoft.com/office/officeart/2005/8/layout/hierarchy3"/>
    <dgm:cxn modelId="{DD88DC68-26AB-419B-8176-0DE0EAE4D512}" type="presParOf" srcId="{C6B86791-275E-4620-A96D-2C2EE2CE9997}" destId="{D344BE81-E45B-49BE-AB00-9B53A4E807EF}" srcOrd="1" destOrd="0" presId="urn:microsoft.com/office/officeart/2005/8/layout/hierarchy3"/>
    <dgm:cxn modelId="{71079CE2-AD49-44B1-93B0-3AD7CBD66699}" type="presParOf" srcId="{D344BE81-E45B-49BE-AB00-9B53A4E807EF}" destId="{0A5B4789-725A-46A3-AD7C-C190DA3EB065}" srcOrd="0" destOrd="0" presId="urn:microsoft.com/office/officeart/2005/8/layout/hierarchy3"/>
    <dgm:cxn modelId="{538A8F66-D35E-4B62-82EA-29E1079A0651}" type="presParOf" srcId="{D344BE81-E45B-49BE-AB00-9B53A4E807EF}" destId="{9FCFBE2D-57A3-4F40-9A11-11A448F38A69}" srcOrd="1" destOrd="0" presId="urn:microsoft.com/office/officeart/2005/8/layout/hierarchy3"/>
    <dgm:cxn modelId="{BD916319-1A7D-44FA-8F1C-5D90E253C981}" type="presParOf" srcId="{D344BE81-E45B-49BE-AB00-9B53A4E807EF}" destId="{AC97853A-0D6B-4764-9565-7B56B3B16162}" srcOrd="2" destOrd="0" presId="urn:microsoft.com/office/officeart/2005/8/layout/hierarchy3"/>
    <dgm:cxn modelId="{5409279C-6A01-4D09-8F9B-9C960CC8DB10}" type="presParOf" srcId="{D344BE81-E45B-49BE-AB00-9B53A4E807EF}" destId="{25FBB35A-3BEE-4AFB-9D00-C3AA55940BEC}" srcOrd="3" destOrd="0" presId="urn:microsoft.com/office/officeart/2005/8/layout/hierarchy3"/>
    <dgm:cxn modelId="{14280479-22AB-443A-9DFE-117B8FA56BBA}" type="presParOf" srcId="{D344BE81-E45B-49BE-AB00-9B53A4E807EF}" destId="{12E03671-56D4-4FB0-993D-8B8677874008}" srcOrd="4" destOrd="0" presId="urn:microsoft.com/office/officeart/2005/8/layout/hierarchy3"/>
    <dgm:cxn modelId="{24640404-9F96-49D1-993F-1B9A4346302D}" type="presParOf" srcId="{D344BE81-E45B-49BE-AB00-9B53A4E807EF}" destId="{BC6ED2B8-11EA-4429-AA16-F421FA191076}" srcOrd="5" destOrd="0" presId="urn:microsoft.com/office/officeart/2005/8/layout/hierarchy3"/>
    <dgm:cxn modelId="{F83F72A7-0535-4294-8CC0-0ABD86EE682A}" type="presParOf" srcId="{D344BE81-E45B-49BE-AB00-9B53A4E807EF}" destId="{4E282BF8-9524-4FCA-A36C-134BABFFEF10}" srcOrd="6" destOrd="0" presId="urn:microsoft.com/office/officeart/2005/8/layout/hierarchy3"/>
    <dgm:cxn modelId="{E27409F7-3AD0-4208-9205-E7679D2A8339}" type="presParOf" srcId="{D344BE81-E45B-49BE-AB00-9B53A4E807EF}" destId="{77140473-3FFE-4B71-8410-7CEE9EC9583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7BFF3-9661-4C6B-A0E8-091DA426B5DE}"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fr-FR"/>
        </a:p>
      </dgm:t>
    </dgm:pt>
    <dgm:pt modelId="{DA017B66-969D-499E-9F85-E9F9CBFCF2A9}">
      <dgm:prSet phldrT="[Texte]"/>
      <dgm:spPr>
        <a:solidFill>
          <a:schemeClr val="accent3"/>
        </a:solidFill>
      </dgm:spPr>
      <dgm:t>
        <a:bodyPr/>
        <a:lstStyle/>
        <a:p>
          <a:r>
            <a:rPr lang="fr-FR" b="1" dirty="0"/>
            <a:t>AEUIC</a:t>
          </a:r>
        </a:p>
      </dgm:t>
    </dgm:pt>
    <dgm:pt modelId="{AB7D3348-2BCC-4CFD-A5ED-7D69168E0F8B}" type="parTrans" cxnId="{8F51A686-B286-48A2-BAAA-EABFAD17A224}">
      <dgm:prSet/>
      <dgm:spPr/>
      <dgm:t>
        <a:bodyPr/>
        <a:lstStyle/>
        <a:p>
          <a:endParaRPr lang="fr-FR"/>
        </a:p>
      </dgm:t>
    </dgm:pt>
    <dgm:pt modelId="{4605EAC2-0E6B-4052-AE30-252B706CB978}" type="sibTrans" cxnId="{8F51A686-B286-48A2-BAAA-EABFAD17A224}">
      <dgm:prSet/>
      <dgm:spPr/>
      <dgm:t>
        <a:bodyPr/>
        <a:lstStyle/>
        <a:p>
          <a:endParaRPr lang="fr-FR"/>
        </a:p>
      </dgm:t>
    </dgm:pt>
    <dgm:pt modelId="{7EF78FE9-5A6A-42F6-B012-6663CFC6F48B}">
      <dgm:prSet/>
      <dgm:spPr>
        <a:solidFill>
          <a:srgbClr val="C00000"/>
        </a:solidFill>
      </dgm:spPr>
      <dgm:t>
        <a:bodyPr/>
        <a:lstStyle/>
        <a:p>
          <a:r>
            <a:rPr lang="fr-FR" b="1" dirty="0"/>
            <a:t>CC SEP 2015</a:t>
          </a:r>
        </a:p>
      </dgm:t>
    </dgm:pt>
    <dgm:pt modelId="{4113B0FF-72D8-4200-9772-63F0639FC414}" type="parTrans" cxnId="{AB9B3E27-6A92-4242-B411-457357311D97}">
      <dgm:prSet/>
      <dgm:spPr/>
      <dgm:t>
        <a:bodyPr/>
        <a:lstStyle/>
        <a:p>
          <a:endParaRPr lang="fr-FR"/>
        </a:p>
      </dgm:t>
    </dgm:pt>
    <dgm:pt modelId="{77599E5D-69C4-4F2E-BE61-70F880EE3B8F}" type="sibTrans" cxnId="{AB9B3E27-6A92-4242-B411-457357311D97}">
      <dgm:prSet/>
      <dgm:spPr/>
      <dgm:t>
        <a:bodyPr/>
        <a:lstStyle/>
        <a:p>
          <a:endParaRPr lang="fr-FR"/>
        </a:p>
      </dgm:t>
    </dgm:pt>
    <dgm:pt modelId="{086B8E91-B9FE-421C-8D95-E316794E055C}">
      <dgm:prSet phldrT="[Texte]"/>
      <dgm:spPr>
        <a:solidFill>
          <a:srgbClr val="0070C0"/>
        </a:solidFill>
      </dgm:spPr>
      <dgm:t>
        <a:bodyPr/>
        <a:lstStyle/>
        <a:p>
          <a:r>
            <a:rPr lang="fr-FR" b="1" dirty="0"/>
            <a:t>FESIC</a:t>
          </a:r>
        </a:p>
      </dgm:t>
    </dgm:pt>
    <dgm:pt modelId="{3E27A0AF-9CFB-4287-9D9A-EE93B2E216F6}" type="parTrans" cxnId="{356D5569-1568-4685-8F19-E390B6A3CB12}">
      <dgm:prSet/>
      <dgm:spPr/>
      <dgm:t>
        <a:bodyPr/>
        <a:lstStyle/>
        <a:p>
          <a:endParaRPr lang="fr-FR"/>
        </a:p>
      </dgm:t>
    </dgm:pt>
    <dgm:pt modelId="{865EA374-AEF7-48D6-AEBB-F35AF0EC6D05}" type="sibTrans" cxnId="{356D5569-1568-4685-8F19-E390B6A3CB12}">
      <dgm:prSet/>
      <dgm:spPr/>
      <dgm:t>
        <a:bodyPr/>
        <a:lstStyle/>
        <a:p>
          <a:endParaRPr lang="fr-FR"/>
        </a:p>
      </dgm:t>
    </dgm:pt>
    <dgm:pt modelId="{7D7BA46D-E1C8-4F70-AB8B-8C7695D31BB6}">
      <dgm:prSet phldrT="[Texte]"/>
      <dgm:spPr>
        <a:solidFill>
          <a:srgbClr val="7030A0"/>
        </a:solidFill>
      </dgm:spPr>
      <dgm:t>
        <a:bodyPr/>
        <a:lstStyle/>
        <a:p>
          <a:r>
            <a:rPr lang="fr-FR" b="1" dirty="0"/>
            <a:t>CFA/CFC, HC du technique (chefs de travaux)</a:t>
          </a:r>
        </a:p>
      </dgm:t>
    </dgm:pt>
    <dgm:pt modelId="{F54ACE48-599F-4C5D-8E60-7EDD7C55BDD2}" type="sibTrans" cxnId="{83F39A97-341C-4B22-BC53-405FBC8F8020}">
      <dgm:prSet/>
      <dgm:spPr/>
      <dgm:t>
        <a:bodyPr/>
        <a:lstStyle/>
        <a:p>
          <a:endParaRPr lang="fr-FR"/>
        </a:p>
      </dgm:t>
    </dgm:pt>
    <dgm:pt modelId="{C6084066-EA6C-43E4-8646-18BDEC21F24C}" type="parTrans" cxnId="{83F39A97-341C-4B22-BC53-405FBC8F8020}">
      <dgm:prSet/>
      <dgm:spPr/>
      <dgm:t>
        <a:bodyPr/>
        <a:lstStyle/>
        <a:p>
          <a:endParaRPr lang="fr-FR"/>
        </a:p>
      </dgm:t>
    </dgm:pt>
    <dgm:pt modelId="{6C5FC368-CB5E-46A3-A26B-351B91799675}">
      <dgm:prSet phldrT="[Texte]"/>
      <dgm:spPr>
        <a:solidFill>
          <a:srgbClr val="FFC000"/>
        </a:solidFill>
      </dgm:spPr>
      <dgm:t>
        <a:bodyPr/>
        <a:lstStyle/>
        <a:p>
          <a:r>
            <a:rPr lang="fr-FR" b="1" dirty="0"/>
            <a:t>Champ d’application </a:t>
          </a:r>
        </a:p>
        <a:p>
          <a:r>
            <a:rPr lang="fr-FR" b="1" dirty="0"/>
            <a:t>+ OPCA</a:t>
          </a:r>
        </a:p>
        <a:p>
          <a:r>
            <a:rPr lang="fr-FR" b="1" dirty="0"/>
            <a:t>+Vie paritaire</a:t>
          </a:r>
        </a:p>
      </dgm:t>
    </dgm:pt>
    <dgm:pt modelId="{0D702C19-2B62-4BAC-A2CA-7AE329C14B31}" type="sibTrans" cxnId="{F18D1025-7723-48C0-B5D4-2BD5B340DE28}">
      <dgm:prSet/>
      <dgm:spPr/>
      <dgm:t>
        <a:bodyPr/>
        <a:lstStyle/>
        <a:p>
          <a:endParaRPr lang="fr-FR"/>
        </a:p>
      </dgm:t>
    </dgm:pt>
    <dgm:pt modelId="{0291C3A4-C064-4FA6-BD50-7C9B05C5E104}" type="parTrans" cxnId="{F18D1025-7723-48C0-B5D4-2BD5B340DE28}">
      <dgm:prSet/>
      <dgm:spPr/>
      <dgm:t>
        <a:bodyPr/>
        <a:lstStyle/>
        <a:p>
          <a:endParaRPr lang="fr-FR"/>
        </a:p>
      </dgm:t>
    </dgm:pt>
    <dgm:pt modelId="{66CD1DF3-718A-476A-A94B-AE2CFB977427}">
      <dgm:prSet/>
      <dgm:spPr/>
      <dgm:t>
        <a:bodyPr/>
        <a:lstStyle/>
        <a:p>
          <a:r>
            <a:rPr lang="fr-FR" dirty="0"/>
            <a:t>Prof. HC Cathos primaire, Prof HC secondaires, Prof HC primaire non cathos</a:t>
          </a:r>
        </a:p>
      </dgm:t>
    </dgm:pt>
    <dgm:pt modelId="{E3DA4EFD-30EE-4E66-9FD9-E8E0126F6325}" type="parTrans" cxnId="{243B452D-40CF-4FC7-B4AA-F9A9ABC715B2}">
      <dgm:prSet/>
      <dgm:spPr/>
      <dgm:t>
        <a:bodyPr/>
        <a:lstStyle/>
        <a:p>
          <a:endParaRPr lang="fr-FR"/>
        </a:p>
      </dgm:t>
    </dgm:pt>
    <dgm:pt modelId="{E2402442-F91E-4FCC-A8AF-FFDC6F195531}" type="sibTrans" cxnId="{243B452D-40CF-4FC7-B4AA-F9A9ABC715B2}">
      <dgm:prSet/>
      <dgm:spPr/>
      <dgm:t>
        <a:bodyPr/>
        <a:lstStyle/>
        <a:p>
          <a:endParaRPr lang="fr-FR"/>
        </a:p>
      </dgm:t>
    </dgm:pt>
    <dgm:pt modelId="{95895763-02B0-4196-B488-DE42489000C8}">
      <dgm:prSet/>
      <dgm:spPr>
        <a:solidFill>
          <a:srgbClr val="0070C0"/>
        </a:solidFill>
      </dgm:spPr>
      <dgm:t>
        <a:bodyPr/>
        <a:lstStyle/>
        <a:p>
          <a:r>
            <a:rPr lang="fr-FR" b="1" dirty="0"/>
            <a:t>PSY</a:t>
          </a:r>
          <a:endParaRPr lang="fr-FR" dirty="0"/>
        </a:p>
      </dgm:t>
    </dgm:pt>
    <dgm:pt modelId="{4AA251A6-6417-4D94-8D2F-080DFB327D1D}" type="parTrans" cxnId="{FE663990-AA37-467E-AAC9-A4E738DBF64A}">
      <dgm:prSet/>
      <dgm:spPr/>
      <dgm:t>
        <a:bodyPr/>
        <a:lstStyle/>
        <a:p>
          <a:endParaRPr lang="fr-FR"/>
        </a:p>
      </dgm:t>
    </dgm:pt>
    <dgm:pt modelId="{E2AA3D3D-888D-413E-905D-0EBA1C1FE684}" type="sibTrans" cxnId="{FE663990-AA37-467E-AAC9-A4E738DBF64A}">
      <dgm:prSet/>
      <dgm:spPr/>
      <dgm:t>
        <a:bodyPr/>
        <a:lstStyle/>
        <a:p>
          <a:endParaRPr lang="fr-FR"/>
        </a:p>
      </dgm:t>
    </dgm:pt>
    <dgm:pt modelId="{FC87AE6A-68DE-4B0F-B878-5A9CBB8362E7}" type="pres">
      <dgm:prSet presAssocID="{CB47BFF3-9661-4C6B-A0E8-091DA426B5DE}" presName="Name0" presStyleCnt="0">
        <dgm:presLayoutVars>
          <dgm:chPref val="1"/>
          <dgm:dir/>
          <dgm:animOne val="branch"/>
          <dgm:animLvl val="lvl"/>
          <dgm:resizeHandles/>
        </dgm:presLayoutVars>
      </dgm:prSet>
      <dgm:spPr/>
    </dgm:pt>
    <dgm:pt modelId="{AF124B32-7745-4C1D-A864-D1DFF1806C24}" type="pres">
      <dgm:prSet presAssocID="{6C5FC368-CB5E-46A3-A26B-351B91799675}" presName="vertOne" presStyleCnt="0"/>
      <dgm:spPr/>
    </dgm:pt>
    <dgm:pt modelId="{23F1A2D4-4F00-46EA-B92E-F4D2F7B13B82}" type="pres">
      <dgm:prSet presAssocID="{6C5FC368-CB5E-46A3-A26B-351B91799675}" presName="txOne" presStyleLbl="node0" presStyleIdx="0" presStyleCnt="1" custScaleY="53062">
        <dgm:presLayoutVars>
          <dgm:chPref val="3"/>
        </dgm:presLayoutVars>
      </dgm:prSet>
      <dgm:spPr/>
    </dgm:pt>
    <dgm:pt modelId="{D83B9ECB-ADB4-4BC4-B4FD-8E8DB4662549}" type="pres">
      <dgm:prSet presAssocID="{6C5FC368-CB5E-46A3-A26B-351B91799675}" presName="parTransOne" presStyleCnt="0"/>
      <dgm:spPr/>
    </dgm:pt>
    <dgm:pt modelId="{D9561A3F-2924-41EE-AF84-AB5E0DDE1BB0}" type="pres">
      <dgm:prSet presAssocID="{6C5FC368-CB5E-46A3-A26B-351B91799675}" presName="horzOne" presStyleCnt="0"/>
      <dgm:spPr/>
    </dgm:pt>
    <dgm:pt modelId="{03B04A71-67DC-4468-B928-13FC4E685CBE}" type="pres">
      <dgm:prSet presAssocID="{7EF78FE9-5A6A-42F6-B012-6663CFC6F48B}" presName="vertTwo" presStyleCnt="0"/>
      <dgm:spPr/>
    </dgm:pt>
    <dgm:pt modelId="{AF524238-0F64-4CB6-9A39-6C01442FC9E1}" type="pres">
      <dgm:prSet presAssocID="{7EF78FE9-5A6A-42F6-B012-6663CFC6F48B}" presName="txTwo" presStyleLbl="node2" presStyleIdx="0" presStyleCnt="6">
        <dgm:presLayoutVars>
          <dgm:chPref val="3"/>
        </dgm:presLayoutVars>
      </dgm:prSet>
      <dgm:spPr/>
    </dgm:pt>
    <dgm:pt modelId="{A3DBA7A1-0A8D-48FF-840E-7331E5653135}" type="pres">
      <dgm:prSet presAssocID="{7EF78FE9-5A6A-42F6-B012-6663CFC6F48B}" presName="horzTwo" presStyleCnt="0"/>
      <dgm:spPr/>
    </dgm:pt>
    <dgm:pt modelId="{0A4A9C6C-D2DB-437D-BA49-669E7F6EECB2}" type="pres">
      <dgm:prSet presAssocID="{77599E5D-69C4-4F2E-BE61-70F880EE3B8F}" presName="sibSpaceTwo" presStyleCnt="0"/>
      <dgm:spPr/>
    </dgm:pt>
    <dgm:pt modelId="{85C45077-D75A-4373-9591-CA0A76B4B8CE}" type="pres">
      <dgm:prSet presAssocID="{086B8E91-B9FE-421C-8D95-E316794E055C}" presName="vertTwo" presStyleCnt="0"/>
      <dgm:spPr/>
    </dgm:pt>
    <dgm:pt modelId="{DA74F10A-0FDD-416C-9E49-83465415800E}" type="pres">
      <dgm:prSet presAssocID="{086B8E91-B9FE-421C-8D95-E316794E055C}" presName="txTwo" presStyleLbl="node2" presStyleIdx="1" presStyleCnt="6">
        <dgm:presLayoutVars>
          <dgm:chPref val="3"/>
        </dgm:presLayoutVars>
      </dgm:prSet>
      <dgm:spPr/>
    </dgm:pt>
    <dgm:pt modelId="{F66BD947-8EB8-40E0-A5FF-5B7F7FD6A1F7}" type="pres">
      <dgm:prSet presAssocID="{086B8E91-B9FE-421C-8D95-E316794E055C}" presName="horzTwo" presStyleCnt="0"/>
      <dgm:spPr/>
    </dgm:pt>
    <dgm:pt modelId="{BAF24F3A-ED7B-49E4-B756-B033768646FB}" type="pres">
      <dgm:prSet presAssocID="{865EA374-AEF7-48D6-AEBB-F35AF0EC6D05}" presName="sibSpaceTwo" presStyleCnt="0"/>
      <dgm:spPr/>
    </dgm:pt>
    <dgm:pt modelId="{96DD072E-55B0-4D4C-A127-1230E08966AC}" type="pres">
      <dgm:prSet presAssocID="{DA017B66-969D-499E-9F85-E9F9CBFCF2A9}" presName="vertTwo" presStyleCnt="0"/>
      <dgm:spPr/>
    </dgm:pt>
    <dgm:pt modelId="{F20A4F97-1CEB-4379-ADC9-263AD4B5D78B}" type="pres">
      <dgm:prSet presAssocID="{DA017B66-969D-499E-9F85-E9F9CBFCF2A9}" presName="txTwo" presStyleLbl="node2" presStyleIdx="2" presStyleCnt="6">
        <dgm:presLayoutVars>
          <dgm:chPref val="3"/>
        </dgm:presLayoutVars>
      </dgm:prSet>
      <dgm:spPr/>
    </dgm:pt>
    <dgm:pt modelId="{44CD0A99-EA6D-45D7-80AC-8DD85F39AE36}" type="pres">
      <dgm:prSet presAssocID="{DA017B66-969D-499E-9F85-E9F9CBFCF2A9}" presName="horzTwo" presStyleCnt="0"/>
      <dgm:spPr/>
    </dgm:pt>
    <dgm:pt modelId="{E6179F7A-91F4-4D8A-84E4-75630C323C20}" type="pres">
      <dgm:prSet presAssocID="{4605EAC2-0E6B-4052-AE30-252B706CB978}" presName="sibSpaceTwo" presStyleCnt="0"/>
      <dgm:spPr/>
    </dgm:pt>
    <dgm:pt modelId="{70362552-5363-4D8F-A424-21A718E478B8}" type="pres">
      <dgm:prSet presAssocID="{7D7BA46D-E1C8-4F70-AB8B-8C7695D31BB6}" presName="vertTwo" presStyleCnt="0"/>
      <dgm:spPr/>
    </dgm:pt>
    <dgm:pt modelId="{933B140C-D2EF-4600-8FED-3D4610DE7995}" type="pres">
      <dgm:prSet presAssocID="{7D7BA46D-E1C8-4F70-AB8B-8C7695D31BB6}" presName="txTwo" presStyleLbl="node2" presStyleIdx="3" presStyleCnt="6">
        <dgm:presLayoutVars>
          <dgm:chPref val="3"/>
        </dgm:presLayoutVars>
      </dgm:prSet>
      <dgm:spPr/>
    </dgm:pt>
    <dgm:pt modelId="{F2A0B106-FBE8-4401-ADF7-E87DF6155D77}" type="pres">
      <dgm:prSet presAssocID="{7D7BA46D-E1C8-4F70-AB8B-8C7695D31BB6}" presName="horzTwo" presStyleCnt="0"/>
      <dgm:spPr/>
    </dgm:pt>
    <dgm:pt modelId="{B6531B58-DED9-472F-A669-4809D9E6D178}" type="pres">
      <dgm:prSet presAssocID="{F54ACE48-599F-4C5D-8E60-7EDD7C55BDD2}" presName="sibSpaceTwo" presStyleCnt="0"/>
      <dgm:spPr/>
    </dgm:pt>
    <dgm:pt modelId="{922A2831-7F87-4AB2-A93C-F5F675FC5A3F}" type="pres">
      <dgm:prSet presAssocID="{66CD1DF3-718A-476A-A94B-AE2CFB977427}" presName="vertTwo" presStyleCnt="0"/>
      <dgm:spPr/>
    </dgm:pt>
    <dgm:pt modelId="{44FDC643-D73F-4208-B06B-37A8EE5B611B}" type="pres">
      <dgm:prSet presAssocID="{66CD1DF3-718A-476A-A94B-AE2CFB977427}" presName="txTwo" presStyleLbl="node2" presStyleIdx="4" presStyleCnt="6" custLinFactNeighborX="581">
        <dgm:presLayoutVars>
          <dgm:chPref val="3"/>
        </dgm:presLayoutVars>
      </dgm:prSet>
      <dgm:spPr/>
    </dgm:pt>
    <dgm:pt modelId="{F9FE46A9-C22B-4799-90B1-C35B280626E6}" type="pres">
      <dgm:prSet presAssocID="{66CD1DF3-718A-476A-A94B-AE2CFB977427}" presName="horzTwo" presStyleCnt="0"/>
      <dgm:spPr/>
    </dgm:pt>
    <dgm:pt modelId="{FACDFBE3-4663-4176-8279-26769A7F234A}" type="pres">
      <dgm:prSet presAssocID="{E2402442-F91E-4FCC-A8AF-FFDC6F195531}" presName="sibSpaceTwo" presStyleCnt="0"/>
      <dgm:spPr/>
    </dgm:pt>
    <dgm:pt modelId="{2928603F-0FBB-4730-BB70-6C5521082E19}" type="pres">
      <dgm:prSet presAssocID="{95895763-02B0-4196-B488-DE42489000C8}" presName="vertTwo" presStyleCnt="0"/>
      <dgm:spPr/>
    </dgm:pt>
    <dgm:pt modelId="{507B4037-76E6-4EA9-98D2-F4C0EEACD314}" type="pres">
      <dgm:prSet presAssocID="{95895763-02B0-4196-B488-DE42489000C8}" presName="txTwo" presStyleLbl="node2" presStyleIdx="5" presStyleCnt="6">
        <dgm:presLayoutVars>
          <dgm:chPref val="3"/>
        </dgm:presLayoutVars>
      </dgm:prSet>
      <dgm:spPr/>
    </dgm:pt>
    <dgm:pt modelId="{4FA253E4-BB04-4F6F-B8DE-ED4C2842E657}" type="pres">
      <dgm:prSet presAssocID="{95895763-02B0-4196-B488-DE42489000C8}" presName="horzTwo" presStyleCnt="0"/>
      <dgm:spPr/>
    </dgm:pt>
  </dgm:ptLst>
  <dgm:cxnLst>
    <dgm:cxn modelId="{F2A78418-C98C-4F12-B30B-0F880889631A}" type="presOf" srcId="{7EF78FE9-5A6A-42F6-B012-6663CFC6F48B}" destId="{AF524238-0F64-4CB6-9A39-6C01442FC9E1}" srcOrd="0" destOrd="0" presId="urn:microsoft.com/office/officeart/2005/8/layout/hierarchy4"/>
    <dgm:cxn modelId="{F18D1025-7723-48C0-B5D4-2BD5B340DE28}" srcId="{CB47BFF3-9661-4C6B-A0E8-091DA426B5DE}" destId="{6C5FC368-CB5E-46A3-A26B-351B91799675}" srcOrd="0" destOrd="0" parTransId="{0291C3A4-C064-4FA6-BD50-7C9B05C5E104}" sibTransId="{0D702C19-2B62-4BAC-A2CA-7AE329C14B31}"/>
    <dgm:cxn modelId="{AB9B3E27-6A92-4242-B411-457357311D97}" srcId="{6C5FC368-CB5E-46A3-A26B-351B91799675}" destId="{7EF78FE9-5A6A-42F6-B012-6663CFC6F48B}" srcOrd="0" destOrd="0" parTransId="{4113B0FF-72D8-4200-9772-63F0639FC414}" sibTransId="{77599E5D-69C4-4F2E-BE61-70F880EE3B8F}"/>
    <dgm:cxn modelId="{243B452D-40CF-4FC7-B4AA-F9A9ABC715B2}" srcId="{6C5FC368-CB5E-46A3-A26B-351B91799675}" destId="{66CD1DF3-718A-476A-A94B-AE2CFB977427}" srcOrd="4" destOrd="0" parTransId="{E3DA4EFD-30EE-4E66-9FD9-E8E0126F6325}" sibTransId="{E2402442-F91E-4FCC-A8AF-FFDC6F195531}"/>
    <dgm:cxn modelId="{356D5569-1568-4685-8F19-E390B6A3CB12}" srcId="{6C5FC368-CB5E-46A3-A26B-351B91799675}" destId="{086B8E91-B9FE-421C-8D95-E316794E055C}" srcOrd="1" destOrd="0" parTransId="{3E27A0AF-9CFB-4287-9D9A-EE93B2E216F6}" sibTransId="{865EA374-AEF7-48D6-AEBB-F35AF0EC6D05}"/>
    <dgm:cxn modelId="{8446A27D-0F46-4F66-91B7-A464F322E6CD}" type="presOf" srcId="{95895763-02B0-4196-B488-DE42489000C8}" destId="{507B4037-76E6-4EA9-98D2-F4C0EEACD314}" srcOrd="0" destOrd="0" presId="urn:microsoft.com/office/officeart/2005/8/layout/hierarchy4"/>
    <dgm:cxn modelId="{8F51A686-B286-48A2-BAAA-EABFAD17A224}" srcId="{6C5FC368-CB5E-46A3-A26B-351B91799675}" destId="{DA017B66-969D-499E-9F85-E9F9CBFCF2A9}" srcOrd="2" destOrd="0" parTransId="{AB7D3348-2BCC-4CFD-A5ED-7D69168E0F8B}" sibTransId="{4605EAC2-0E6B-4052-AE30-252B706CB978}"/>
    <dgm:cxn modelId="{FE663990-AA37-467E-AAC9-A4E738DBF64A}" srcId="{6C5FC368-CB5E-46A3-A26B-351B91799675}" destId="{95895763-02B0-4196-B488-DE42489000C8}" srcOrd="5" destOrd="0" parTransId="{4AA251A6-6417-4D94-8D2F-080DFB327D1D}" sibTransId="{E2AA3D3D-888D-413E-905D-0EBA1C1FE684}"/>
    <dgm:cxn modelId="{0823C296-492A-4AA1-8607-48E919BB912E}" type="presOf" srcId="{6C5FC368-CB5E-46A3-A26B-351B91799675}" destId="{23F1A2D4-4F00-46EA-B92E-F4D2F7B13B82}" srcOrd="0" destOrd="0" presId="urn:microsoft.com/office/officeart/2005/8/layout/hierarchy4"/>
    <dgm:cxn modelId="{83F39A97-341C-4B22-BC53-405FBC8F8020}" srcId="{6C5FC368-CB5E-46A3-A26B-351B91799675}" destId="{7D7BA46D-E1C8-4F70-AB8B-8C7695D31BB6}" srcOrd="3" destOrd="0" parTransId="{C6084066-EA6C-43E4-8646-18BDEC21F24C}" sibTransId="{F54ACE48-599F-4C5D-8E60-7EDD7C55BDD2}"/>
    <dgm:cxn modelId="{B6D9EE97-D50D-4606-9ABB-14BA2EF93310}" type="presOf" srcId="{CB47BFF3-9661-4C6B-A0E8-091DA426B5DE}" destId="{FC87AE6A-68DE-4B0F-B878-5A9CBB8362E7}" srcOrd="0" destOrd="0" presId="urn:microsoft.com/office/officeart/2005/8/layout/hierarchy4"/>
    <dgm:cxn modelId="{DD419D99-EF5E-4B36-8E96-9A91E2B70373}" type="presOf" srcId="{DA017B66-969D-499E-9F85-E9F9CBFCF2A9}" destId="{F20A4F97-1CEB-4379-ADC9-263AD4B5D78B}" srcOrd="0" destOrd="0" presId="urn:microsoft.com/office/officeart/2005/8/layout/hierarchy4"/>
    <dgm:cxn modelId="{1D62DCA4-E8F8-4C28-A0CF-69A6246860EB}" type="presOf" srcId="{7D7BA46D-E1C8-4F70-AB8B-8C7695D31BB6}" destId="{933B140C-D2EF-4600-8FED-3D4610DE7995}" srcOrd="0" destOrd="0" presId="urn:microsoft.com/office/officeart/2005/8/layout/hierarchy4"/>
    <dgm:cxn modelId="{F7E2D2BB-AB9A-467B-9D9C-594ED64412E3}" type="presOf" srcId="{086B8E91-B9FE-421C-8D95-E316794E055C}" destId="{DA74F10A-0FDD-416C-9E49-83465415800E}" srcOrd="0" destOrd="0" presId="urn:microsoft.com/office/officeart/2005/8/layout/hierarchy4"/>
    <dgm:cxn modelId="{5395A1BF-2011-4441-A1A1-A89728E12D94}" type="presOf" srcId="{66CD1DF3-718A-476A-A94B-AE2CFB977427}" destId="{44FDC643-D73F-4208-B06B-37A8EE5B611B}" srcOrd="0" destOrd="0" presId="urn:microsoft.com/office/officeart/2005/8/layout/hierarchy4"/>
    <dgm:cxn modelId="{32AC1895-E034-4CAF-A658-4FF89A054EAF}" type="presParOf" srcId="{FC87AE6A-68DE-4B0F-B878-5A9CBB8362E7}" destId="{AF124B32-7745-4C1D-A864-D1DFF1806C24}" srcOrd="0" destOrd="0" presId="urn:microsoft.com/office/officeart/2005/8/layout/hierarchy4"/>
    <dgm:cxn modelId="{9BE9B854-3FB8-4CD8-A59C-166044C8DF09}" type="presParOf" srcId="{AF124B32-7745-4C1D-A864-D1DFF1806C24}" destId="{23F1A2D4-4F00-46EA-B92E-F4D2F7B13B82}" srcOrd="0" destOrd="0" presId="urn:microsoft.com/office/officeart/2005/8/layout/hierarchy4"/>
    <dgm:cxn modelId="{A32EB3DD-6FA2-4F7C-AA84-3827AD9601C8}" type="presParOf" srcId="{AF124B32-7745-4C1D-A864-D1DFF1806C24}" destId="{D83B9ECB-ADB4-4BC4-B4FD-8E8DB4662549}" srcOrd="1" destOrd="0" presId="urn:microsoft.com/office/officeart/2005/8/layout/hierarchy4"/>
    <dgm:cxn modelId="{32D81E7A-8FF0-4FF2-8E17-428278C89DB3}" type="presParOf" srcId="{AF124B32-7745-4C1D-A864-D1DFF1806C24}" destId="{D9561A3F-2924-41EE-AF84-AB5E0DDE1BB0}" srcOrd="2" destOrd="0" presId="urn:microsoft.com/office/officeart/2005/8/layout/hierarchy4"/>
    <dgm:cxn modelId="{C802AE8C-A535-42D2-8A8E-203C69E5155B}" type="presParOf" srcId="{D9561A3F-2924-41EE-AF84-AB5E0DDE1BB0}" destId="{03B04A71-67DC-4468-B928-13FC4E685CBE}" srcOrd="0" destOrd="0" presId="urn:microsoft.com/office/officeart/2005/8/layout/hierarchy4"/>
    <dgm:cxn modelId="{5067FCE8-643A-433E-82BD-250AE4158276}" type="presParOf" srcId="{03B04A71-67DC-4468-B928-13FC4E685CBE}" destId="{AF524238-0F64-4CB6-9A39-6C01442FC9E1}" srcOrd="0" destOrd="0" presId="urn:microsoft.com/office/officeart/2005/8/layout/hierarchy4"/>
    <dgm:cxn modelId="{85F6266F-8BE1-4C4A-B0D5-717298112126}" type="presParOf" srcId="{03B04A71-67DC-4468-B928-13FC4E685CBE}" destId="{A3DBA7A1-0A8D-48FF-840E-7331E5653135}" srcOrd="1" destOrd="0" presId="urn:microsoft.com/office/officeart/2005/8/layout/hierarchy4"/>
    <dgm:cxn modelId="{0497A021-8270-4BEB-BA17-684988455259}" type="presParOf" srcId="{D9561A3F-2924-41EE-AF84-AB5E0DDE1BB0}" destId="{0A4A9C6C-D2DB-437D-BA49-669E7F6EECB2}" srcOrd="1" destOrd="0" presId="urn:microsoft.com/office/officeart/2005/8/layout/hierarchy4"/>
    <dgm:cxn modelId="{71F8CA80-C5B5-425C-A963-3CE003E4A507}" type="presParOf" srcId="{D9561A3F-2924-41EE-AF84-AB5E0DDE1BB0}" destId="{85C45077-D75A-4373-9591-CA0A76B4B8CE}" srcOrd="2" destOrd="0" presId="urn:microsoft.com/office/officeart/2005/8/layout/hierarchy4"/>
    <dgm:cxn modelId="{CC594908-126E-4834-B5C2-6FCB6735C770}" type="presParOf" srcId="{85C45077-D75A-4373-9591-CA0A76B4B8CE}" destId="{DA74F10A-0FDD-416C-9E49-83465415800E}" srcOrd="0" destOrd="0" presId="urn:microsoft.com/office/officeart/2005/8/layout/hierarchy4"/>
    <dgm:cxn modelId="{18C06AD8-10C2-4A03-BE83-7C7E7122DF0B}" type="presParOf" srcId="{85C45077-D75A-4373-9591-CA0A76B4B8CE}" destId="{F66BD947-8EB8-40E0-A5FF-5B7F7FD6A1F7}" srcOrd="1" destOrd="0" presId="urn:microsoft.com/office/officeart/2005/8/layout/hierarchy4"/>
    <dgm:cxn modelId="{FF6B85C2-3D21-4A1C-8E41-DB556CCA56B9}" type="presParOf" srcId="{D9561A3F-2924-41EE-AF84-AB5E0DDE1BB0}" destId="{BAF24F3A-ED7B-49E4-B756-B033768646FB}" srcOrd="3" destOrd="0" presId="urn:microsoft.com/office/officeart/2005/8/layout/hierarchy4"/>
    <dgm:cxn modelId="{09588540-D14B-400C-80D6-13CFBB186E8C}" type="presParOf" srcId="{D9561A3F-2924-41EE-AF84-AB5E0DDE1BB0}" destId="{96DD072E-55B0-4D4C-A127-1230E08966AC}" srcOrd="4" destOrd="0" presId="urn:microsoft.com/office/officeart/2005/8/layout/hierarchy4"/>
    <dgm:cxn modelId="{4847EDCD-101C-4CC8-A6FE-ECB8D2685EEE}" type="presParOf" srcId="{96DD072E-55B0-4D4C-A127-1230E08966AC}" destId="{F20A4F97-1CEB-4379-ADC9-263AD4B5D78B}" srcOrd="0" destOrd="0" presId="urn:microsoft.com/office/officeart/2005/8/layout/hierarchy4"/>
    <dgm:cxn modelId="{9EBB8B08-8157-4F7A-8CAC-C9976A8483DC}" type="presParOf" srcId="{96DD072E-55B0-4D4C-A127-1230E08966AC}" destId="{44CD0A99-EA6D-45D7-80AC-8DD85F39AE36}" srcOrd="1" destOrd="0" presId="urn:microsoft.com/office/officeart/2005/8/layout/hierarchy4"/>
    <dgm:cxn modelId="{52C97F69-8496-47F5-BBE3-FF3229728EEF}" type="presParOf" srcId="{D9561A3F-2924-41EE-AF84-AB5E0DDE1BB0}" destId="{E6179F7A-91F4-4D8A-84E4-75630C323C20}" srcOrd="5" destOrd="0" presId="urn:microsoft.com/office/officeart/2005/8/layout/hierarchy4"/>
    <dgm:cxn modelId="{45A86296-ECE9-413B-B52D-271AAF0B2223}" type="presParOf" srcId="{D9561A3F-2924-41EE-AF84-AB5E0DDE1BB0}" destId="{70362552-5363-4D8F-A424-21A718E478B8}" srcOrd="6" destOrd="0" presId="urn:microsoft.com/office/officeart/2005/8/layout/hierarchy4"/>
    <dgm:cxn modelId="{3537064A-05B2-45C7-B28F-E1AF4BF664FA}" type="presParOf" srcId="{70362552-5363-4D8F-A424-21A718E478B8}" destId="{933B140C-D2EF-4600-8FED-3D4610DE7995}" srcOrd="0" destOrd="0" presId="urn:microsoft.com/office/officeart/2005/8/layout/hierarchy4"/>
    <dgm:cxn modelId="{69A09E76-BBA1-4667-96A7-044707D51E23}" type="presParOf" srcId="{70362552-5363-4D8F-A424-21A718E478B8}" destId="{F2A0B106-FBE8-4401-ADF7-E87DF6155D77}" srcOrd="1" destOrd="0" presId="urn:microsoft.com/office/officeart/2005/8/layout/hierarchy4"/>
    <dgm:cxn modelId="{7F252F4C-FD99-4FF6-BD10-F882E1560FBC}" type="presParOf" srcId="{D9561A3F-2924-41EE-AF84-AB5E0DDE1BB0}" destId="{B6531B58-DED9-472F-A669-4809D9E6D178}" srcOrd="7" destOrd="0" presId="urn:microsoft.com/office/officeart/2005/8/layout/hierarchy4"/>
    <dgm:cxn modelId="{B835C205-9E68-40DD-B328-F5C63ACCCCCF}" type="presParOf" srcId="{D9561A3F-2924-41EE-AF84-AB5E0DDE1BB0}" destId="{922A2831-7F87-4AB2-A93C-F5F675FC5A3F}" srcOrd="8" destOrd="0" presId="urn:microsoft.com/office/officeart/2005/8/layout/hierarchy4"/>
    <dgm:cxn modelId="{80A2F225-66E1-4062-9A1E-935EE957553D}" type="presParOf" srcId="{922A2831-7F87-4AB2-A93C-F5F675FC5A3F}" destId="{44FDC643-D73F-4208-B06B-37A8EE5B611B}" srcOrd="0" destOrd="0" presId="urn:microsoft.com/office/officeart/2005/8/layout/hierarchy4"/>
    <dgm:cxn modelId="{778432BC-0D48-4313-B5F5-3676B3DDD433}" type="presParOf" srcId="{922A2831-7F87-4AB2-A93C-F5F675FC5A3F}" destId="{F9FE46A9-C22B-4799-90B1-C35B280626E6}" srcOrd="1" destOrd="0" presId="urn:microsoft.com/office/officeart/2005/8/layout/hierarchy4"/>
    <dgm:cxn modelId="{94EBAFE3-FEC5-4246-8A53-469D6E3698C5}" type="presParOf" srcId="{D9561A3F-2924-41EE-AF84-AB5E0DDE1BB0}" destId="{FACDFBE3-4663-4176-8279-26769A7F234A}" srcOrd="9" destOrd="0" presId="urn:microsoft.com/office/officeart/2005/8/layout/hierarchy4"/>
    <dgm:cxn modelId="{50080367-44E6-48DD-AAC3-137A0879D742}" type="presParOf" srcId="{D9561A3F-2924-41EE-AF84-AB5E0DDE1BB0}" destId="{2928603F-0FBB-4730-BB70-6C5521082E19}" srcOrd="10" destOrd="0" presId="urn:microsoft.com/office/officeart/2005/8/layout/hierarchy4"/>
    <dgm:cxn modelId="{CDA60F7B-C5D5-4806-98F3-4A6DD7CE395D}" type="presParOf" srcId="{2928603F-0FBB-4730-BB70-6C5521082E19}" destId="{507B4037-76E6-4EA9-98D2-F4C0EEACD314}" srcOrd="0" destOrd="0" presId="urn:microsoft.com/office/officeart/2005/8/layout/hierarchy4"/>
    <dgm:cxn modelId="{36C698DE-14E4-46ED-9E9F-8D67091F5D85}" type="presParOf" srcId="{2928603F-0FBB-4730-BB70-6C5521082E19}" destId="{4FA253E4-BB04-4F6F-B8DE-ED4C2842E65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060F7B-9920-4F24-BE71-F0E4E3B7B934}"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fr-FR"/>
        </a:p>
      </dgm:t>
    </dgm:pt>
    <dgm:pt modelId="{50789F86-D3CE-4C0B-B830-60161BD38E85}">
      <dgm:prSet phldrT="[Texte]" custT="1"/>
      <dgm:spPr>
        <a:xfrm>
          <a:off x="3980486" y="-149572"/>
          <a:ext cx="1994693" cy="1596181"/>
        </a:xfrm>
        <a:prstGeom prst="ellipse">
          <a:avLst/>
        </a:prstGeom>
        <a:solidFill>
          <a:srgbClr val="8BCB30">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fr-FR" sz="1800" kern="1200" noProof="0" dirty="0">
              <a:solidFill>
                <a:prstClr val="white"/>
              </a:solidFill>
              <a:latin typeface="Franklin Gothic Medium"/>
              <a:ea typeface="+mn-ea"/>
              <a:cs typeface="+mn-cs"/>
            </a:rPr>
            <a:t>Tutelle</a:t>
          </a:r>
        </a:p>
      </dgm:t>
    </dgm:pt>
    <dgm:pt modelId="{6D6B568F-9C4B-44DB-A886-035491FEC9C2}" type="parTrans" cxnId="{1593062C-A63F-4042-94C9-FF0880BD82E8}">
      <dgm:prSet/>
      <dgm:spPr/>
      <dgm:t>
        <a:bodyPr/>
        <a:lstStyle/>
        <a:p>
          <a:endParaRPr lang="fr-FR"/>
        </a:p>
      </dgm:t>
    </dgm:pt>
    <dgm:pt modelId="{775D1C29-7B88-46A3-9FAD-95EFDC006E81}" type="sibTrans" cxnId="{1593062C-A63F-4042-94C9-FF0880BD82E8}">
      <dgm:prSet/>
      <dgm:spPr>
        <a:xfrm>
          <a:off x="2400157" y="609088"/>
          <a:ext cx="5155351" cy="5155351"/>
        </a:xfrm>
        <a:prstGeom prst="blockArc">
          <a:avLst>
            <a:gd name="adj1" fmla="val 16200000"/>
            <a:gd name="adj2" fmla="val 18600000"/>
            <a:gd name="adj3" fmla="val 3059"/>
          </a:avLst>
        </a:prstGeom>
        <a:solidFill>
          <a:srgbClr val="EA428A">
            <a:hueOff val="0"/>
            <a:satOff val="0"/>
            <a:lumOff val="0"/>
            <a:alphaOff val="0"/>
          </a:srgbClr>
        </a:solidFill>
        <a:ln>
          <a:noFill/>
        </a:ln>
        <a:effectLst/>
      </dgm:spPr>
      <dgm:t>
        <a:bodyPr/>
        <a:lstStyle/>
        <a:p>
          <a:endParaRPr lang="fr-FR" noProof="0" dirty="0"/>
        </a:p>
      </dgm:t>
    </dgm:pt>
    <dgm:pt modelId="{AA38CBC9-AC6B-457D-9F63-4D1AB8E7793E}">
      <dgm:prSet phldrT="[Texte]" custT="1"/>
      <dgm:spPr>
        <a:xfrm>
          <a:off x="3796731" y="2387003"/>
          <a:ext cx="2362203" cy="1599519"/>
        </a:xfrm>
        <a:prstGeom prst="ellipse">
          <a:avLst/>
        </a:prstGeom>
        <a:solidFill>
          <a:srgbClr val="00AEE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dirty="0">
              <a:solidFill>
                <a:sysClr val="window" lastClr="FFFFFF"/>
              </a:solidFill>
              <a:latin typeface="Franklin Gothic Medium"/>
              <a:ea typeface="+mn-ea"/>
              <a:cs typeface="+mn-cs"/>
            </a:rPr>
            <a:t>Chef d’établissement</a:t>
          </a:r>
        </a:p>
        <a:p>
          <a:pPr>
            <a:buNone/>
          </a:pPr>
          <a:endParaRPr lang="fr-FR" sz="1800" dirty="0">
            <a:solidFill>
              <a:sysClr val="window" lastClr="FFFFFF"/>
            </a:solidFill>
            <a:latin typeface="Franklin Gothic Medium"/>
            <a:ea typeface="+mn-ea"/>
            <a:cs typeface="+mn-cs"/>
          </a:endParaRPr>
        </a:p>
      </dgm:t>
    </dgm:pt>
    <dgm:pt modelId="{7ACF197E-8A7D-4D14-A941-EE15BE87306C}" type="sibTrans" cxnId="{F68BA8B4-E5E5-4A12-9338-5CF5693ADCA2}">
      <dgm:prSet/>
      <dgm:spPr/>
      <dgm:t>
        <a:bodyPr/>
        <a:lstStyle/>
        <a:p>
          <a:endParaRPr lang="fr-FR"/>
        </a:p>
      </dgm:t>
    </dgm:pt>
    <dgm:pt modelId="{02DFC051-974F-4AF1-85DB-FFF5F1CCD57A}" type="parTrans" cxnId="{F68BA8B4-E5E5-4A12-9338-5CF5693ADCA2}">
      <dgm:prSet/>
      <dgm:spPr/>
      <dgm:t>
        <a:bodyPr/>
        <a:lstStyle/>
        <a:p>
          <a:endParaRPr lang="fr-FR"/>
        </a:p>
      </dgm:t>
    </dgm:pt>
    <dgm:pt modelId="{C8D00D4D-6BC8-4EA1-9608-29C585E26117}">
      <dgm:prSet custT="1"/>
      <dgm:spPr>
        <a:xfrm>
          <a:off x="5674968" y="444264"/>
          <a:ext cx="1868832" cy="1596181"/>
        </a:xfrm>
        <a:prstGeom prst="ellipse">
          <a:avLst/>
        </a:prstGeom>
        <a:solidFill>
          <a:srgbClr val="8BCB30">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fr-FR" sz="1600" kern="1200" noProof="0" dirty="0">
              <a:solidFill>
                <a:prstClr val="white"/>
              </a:solidFill>
              <a:latin typeface="Franklin Gothic Medium"/>
              <a:ea typeface="+mn-ea"/>
              <a:cs typeface="+mn-cs"/>
            </a:rPr>
            <a:t>UD(R)OGEC</a:t>
          </a:r>
        </a:p>
      </dgm:t>
    </dgm:pt>
    <dgm:pt modelId="{E23B0ED6-679B-414A-916E-FA4073C6E67B}" type="parTrans" cxnId="{56CBDA9A-4A44-4104-A62D-1B64A0720B00}">
      <dgm:prSet/>
      <dgm:spPr/>
      <dgm:t>
        <a:bodyPr/>
        <a:lstStyle/>
        <a:p>
          <a:endParaRPr lang="fr-FR"/>
        </a:p>
      </dgm:t>
    </dgm:pt>
    <dgm:pt modelId="{F68DC8D4-4869-4B06-9416-F2AE1A9FFE67}" type="sibTrans" cxnId="{56CBDA9A-4A44-4104-A62D-1B64A0720B00}">
      <dgm:prSet/>
      <dgm:spPr>
        <a:xfrm>
          <a:off x="2400157" y="609088"/>
          <a:ext cx="5155351" cy="5155351"/>
        </a:xfrm>
        <a:prstGeom prst="blockArc">
          <a:avLst>
            <a:gd name="adj1" fmla="val 18600000"/>
            <a:gd name="adj2" fmla="val 21000000"/>
            <a:gd name="adj3" fmla="val 3059"/>
          </a:avLst>
        </a:prstGeom>
        <a:solidFill>
          <a:srgbClr val="EED500">
            <a:hueOff val="0"/>
            <a:satOff val="0"/>
            <a:lumOff val="0"/>
            <a:alphaOff val="0"/>
          </a:srgbClr>
        </a:solidFill>
        <a:ln>
          <a:noFill/>
        </a:ln>
        <a:effectLst/>
      </dgm:spPr>
      <dgm:t>
        <a:bodyPr/>
        <a:lstStyle/>
        <a:p>
          <a:endParaRPr lang="fr-FR"/>
        </a:p>
      </dgm:t>
    </dgm:pt>
    <dgm:pt modelId="{D4102CF7-40DD-4AAE-940A-5AF3835E0ACE}">
      <dgm:prSet custT="1"/>
      <dgm:spPr>
        <a:xfrm>
          <a:off x="6665799" y="2148563"/>
          <a:ext cx="1623432" cy="1194877"/>
        </a:xfrm>
        <a:prstGeom prst="ellipse">
          <a:avLst/>
        </a:prstGeom>
        <a:solidFill>
          <a:srgbClr val="8BCB30">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a:buNone/>
          </a:pPr>
          <a:r>
            <a:rPr lang="fr-FR" sz="1800" kern="1200" noProof="0" dirty="0">
              <a:solidFill>
                <a:prstClr val="white"/>
              </a:solidFill>
              <a:latin typeface="Franklin Gothic Medium"/>
              <a:ea typeface="+mn-ea"/>
              <a:cs typeface="+mn-cs"/>
            </a:rPr>
            <a:t>Conseils</a:t>
          </a:r>
          <a:r>
            <a:rPr lang="fr-FR" sz="1800" kern="1200" noProof="0" dirty="0">
              <a:solidFill>
                <a:sysClr val="window" lastClr="FFFFFF"/>
              </a:solidFill>
              <a:latin typeface="Franklin Gothic Medium"/>
              <a:ea typeface="+mn-ea"/>
              <a:cs typeface="+mn-cs"/>
            </a:rPr>
            <a:t> externes</a:t>
          </a:r>
        </a:p>
      </dgm:t>
    </dgm:pt>
    <dgm:pt modelId="{AE5511D1-C839-4B6B-A4AA-C4B759645F7B}" type="parTrans" cxnId="{B22F23A8-F010-4E4C-B5B5-418EF6F7EA63}">
      <dgm:prSet/>
      <dgm:spPr/>
      <dgm:t>
        <a:bodyPr/>
        <a:lstStyle/>
        <a:p>
          <a:endParaRPr lang="fr-FR"/>
        </a:p>
      </dgm:t>
    </dgm:pt>
    <dgm:pt modelId="{0FDA51B9-3957-4CE3-91D8-2A09505860A2}" type="sibTrans" cxnId="{B22F23A8-F010-4E4C-B5B5-418EF6F7EA63}">
      <dgm:prSet/>
      <dgm:spPr>
        <a:xfrm>
          <a:off x="2400157" y="609088"/>
          <a:ext cx="5155351" cy="5155351"/>
        </a:xfrm>
        <a:prstGeom prst="blockArc">
          <a:avLst>
            <a:gd name="adj1" fmla="val 21000000"/>
            <a:gd name="adj2" fmla="val 1800000"/>
            <a:gd name="adj3" fmla="val 3059"/>
          </a:avLst>
        </a:prstGeom>
        <a:solidFill>
          <a:srgbClr val="F5A70D">
            <a:hueOff val="0"/>
            <a:satOff val="0"/>
            <a:lumOff val="0"/>
            <a:alphaOff val="0"/>
          </a:srgbClr>
        </a:solidFill>
        <a:ln>
          <a:noFill/>
        </a:ln>
        <a:effectLst/>
      </dgm:spPr>
      <dgm:t>
        <a:bodyPr/>
        <a:lstStyle/>
        <a:p>
          <a:endParaRPr lang="fr-FR"/>
        </a:p>
      </dgm:t>
    </dgm:pt>
    <dgm:pt modelId="{7ADB8AA2-38DF-43F6-99B9-669480A1D4E1}">
      <dgm:prSet custT="1"/>
      <dgm:spPr>
        <a:xfrm>
          <a:off x="6364301" y="3858447"/>
          <a:ext cx="1623432" cy="1194877"/>
        </a:xfrm>
        <a:prstGeom prst="ellipse">
          <a:avLst/>
        </a:prstGeom>
        <a:solidFill>
          <a:srgbClr val="8BCB3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noProof="0" dirty="0">
              <a:solidFill>
                <a:sysClr val="window" lastClr="FFFFFF"/>
              </a:solidFill>
              <a:latin typeface="Franklin Gothic Medium"/>
              <a:ea typeface="+mn-ea"/>
              <a:cs typeface="+mn-cs"/>
            </a:rPr>
            <a:t>CODIR</a:t>
          </a:r>
        </a:p>
      </dgm:t>
    </dgm:pt>
    <dgm:pt modelId="{E76734E5-E63C-49C6-85DB-1B98ACFA7A5D}" type="parTrans" cxnId="{EFFC430C-BE29-453F-8A17-866C156C3D2D}">
      <dgm:prSet/>
      <dgm:spPr/>
      <dgm:t>
        <a:bodyPr/>
        <a:lstStyle/>
        <a:p>
          <a:endParaRPr lang="fr-FR"/>
        </a:p>
      </dgm:t>
    </dgm:pt>
    <dgm:pt modelId="{C1921AEB-2FCD-4847-A179-EE107170953D}" type="sibTrans" cxnId="{EFFC430C-BE29-453F-8A17-866C156C3D2D}">
      <dgm:prSet/>
      <dgm:spPr>
        <a:xfrm>
          <a:off x="2400157" y="609088"/>
          <a:ext cx="5155351" cy="5155351"/>
        </a:xfrm>
        <a:prstGeom prst="blockArc">
          <a:avLst>
            <a:gd name="adj1" fmla="val 1800000"/>
            <a:gd name="adj2" fmla="val 4200000"/>
            <a:gd name="adj3" fmla="val 3059"/>
          </a:avLst>
        </a:prstGeom>
        <a:solidFill>
          <a:srgbClr val="8BCB30">
            <a:hueOff val="0"/>
            <a:satOff val="0"/>
            <a:lumOff val="0"/>
            <a:alphaOff val="0"/>
          </a:srgbClr>
        </a:solidFill>
        <a:ln>
          <a:noFill/>
        </a:ln>
        <a:effectLst/>
      </dgm:spPr>
      <dgm:t>
        <a:bodyPr/>
        <a:lstStyle/>
        <a:p>
          <a:endParaRPr lang="fr-FR"/>
        </a:p>
      </dgm:t>
    </dgm:pt>
    <dgm:pt modelId="{FC670956-D414-41D0-9F5D-D91EE8141E7F}">
      <dgm:prSet custT="1"/>
      <dgm:spPr>
        <a:xfrm>
          <a:off x="5034247" y="4974495"/>
          <a:ext cx="1623432" cy="1194877"/>
        </a:xfrm>
        <a:prstGeom prst="ellipse">
          <a:avLst/>
        </a:prstGeom>
        <a:solidFill>
          <a:srgbClr val="EA428A">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fr-FR" sz="1800" kern="1200" noProof="0" dirty="0">
              <a:solidFill>
                <a:prstClr val="white"/>
              </a:solidFill>
              <a:latin typeface="Franklin Gothic Medium"/>
              <a:ea typeface="+mn-ea"/>
              <a:cs typeface="+mn-cs"/>
            </a:rPr>
            <a:t>I.R.P.</a:t>
          </a:r>
        </a:p>
      </dgm:t>
    </dgm:pt>
    <dgm:pt modelId="{F305079F-7AA6-434B-86E8-FB8FCC4BA982}" type="parTrans" cxnId="{92870678-99B9-4DDE-81DF-C20C82A8051E}">
      <dgm:prSet/>
      <dgm:spPr/>
      <dgm:t>
        <a:bodyPr/>
        <a:lstStyle/>
        <a:p>
          <a:endParaRPr lang="fr-FR"/>
        </a:p>
      </dgm:t>
    </dgm:pt>
    <dgm:pt modelId="{14FF9710-5F0B-445F-BBC4-D78AFCB84229}" type="sibTrans" cxnId="{92870678-99B9-4DDE-81DF-C20C82A8051E}">
      <dgm:prSet/>
      <dgm:spPr>
        <a:xfrm>
          <a:off x="2400157" y="609088"/>
          <a:ext cx="5155351" cy="5155351"/>
        </a:xfrm>
        <a:prstGeom prst="blockArc">
          <a:avLst>
            <a:gd name="adj1" fmla="val 4200000"/>
            <a:gd name="adj2" fmla="val 6600000"/>
            <a:gd name="adj3" fmla="val 3059"/>
          </a:avLst>
        </a:prstGeom>
        <a:solidFill>
          <a:srgbClr val="9962C1">
            <a:hueOff val="0"/>
            <a:satOff val="0"/>
            <a:lumOff val="0"/>
            <a:alphaOff val="0"/>
          </a:srgbClr>
        </a:solidFill>
        <a:ln>
          <a:noFill/>
        </a:ln>
        <a:effectLst/>
      </dgm:spPr>
      <dgm:t>
        <a:bodyPr/>
        <a:lstStyle/>
        <a:p>
          <a:endParaRPr lang="fr-FR"/>
        </a:p>
      </dgm:t>
    </dgm:pt>
    <dgm:pt modelId="{FCA9986F-9153-4E9E-A4A0-6F3C18079780}">
      <dgm:prSet custT="1"/>
      <dgm:spPr>
        <a:xfrm>
          <a:off x="3297985" y="4974495"/>
          <a:ext cx="1623432" cy="1194877"/>
        </a:xfrm>
        <a:prstGeom prst="ellipse">
          <a:avLst/>
        </a:prstGeom>
        <a:solidFill>
          <a:srgbClr val="EA428A">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noProof="0" dirty="0">
              <a:solidFill>
                <a:sysClr val="window" lastClr="FFFFFF"/>
              </a:solidFill>
              <a:latin typeface="Franklin Gothic Medium"/>
              <a:ea typeface="+mn-ea"/>
              <a:cs typeface="+mn-cs"/>
            </a:rPr>
            <a:t>Personnel</a:t>
          </a:r>
        </a:p>
      </dgm:t>
    </dgm:pt>
    <dgm:pt modelId="{12271BC3-A1FA-4BC7-9309-2A386F6AB3AB}" type="parTrans" cxnId="{378C12DB-AB22-407B-98FD-D6B251A10730}">
      <dgm:prSet/>
      <dgm:spPr/>
      <dgm:t>
        <a:bodyPr/>
        <a:lstStyle/>
        <a:p>
          <a:endParaRPr lang="fr-FR"/>
        </a:p>
      </dgm:t>
    </dgm:pt>
    <dgm:pt modelId="{C7933E6C-5F5E-4E0C-BF3E-CE08A9820FC8}" type="sibTrans" cxnId="{378C12DB-AB22-407B-98FD-D6B251A10730}">
      <dgm:prSet/>
      <dgm:spPr>
        <a:xfrm>
          <a:off x="2400157" y="609088"/>
          <a:ext cx="5155351" cy="5155351"/>
        </a:xfrm>
        <a:prstGeom prst="blockArc">
          <a:avLst>
            <a:gd name="adj1" fmla="val 6600000"/>
            <a:gd name="adj2" fmla="val 9000000"/>
            <a:gd name="adj3" fmla="val 3059"/>
          </a:avLst>
        </a:prstGeom>
        <a:solidFill>
          <a:srgbClr val="EA428A">
            <a:hueOff val="0"/>
            <a:satOff val="0"/>
            <a:lumOff val="0"/>
            <a:alphaOff val="0"/>
          </a:srgbClr>
        </a:solidFill>
        <a:ln>
          <a:noFill/>
        </a:ln>
        <a:effectLst/>
      </dgm:spPr>
      <dgm:t>
        <a:bodyPr/>
        <a:lstStyle/>
        <a:p>
          <a:endParaRPr lang="fr-FR"/>
        </a:p>
      </dgm:t>
    </dgm:pt>
    <dgm:pt modelId="{2CE672B1-D788-4A1C-B352-41E9E53C73EE}">
      <dgm:prSet custT="1"/>
      <dgm:spPr>
        <a:xfrm>
          <a:off x="1967931" y="3858447"/>
          <a:ext cx="1623432" cy="1194877"/>
        </a:xfrm>
        <a:prstGeom prst="ellipse">
          <a:avLst/>
        </a:prstGeom>
        <a:solidFill>
          <a:srgbClr val="EA428A">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a:buNone/>
          </a:pPr>
          <a:r>
            <a:rPr lang="fr-FR" sz="1600" kern="1200" noProof="0" dirty="0">
              <a:solidFill>
                <a:prstClr val="white"/>
              </a:solidFill>
              <a:latin typeface="Franklin Gothic Medium"/>
              <a:ea typeface="+mn-ea"/>
              <a:cs typeface="+mn-cs"/>
            </a:rPr>
            <a:t>Enseignants</a:t>
          </a:r>
        </a:p>
      </dgm:t>
    </dgm:pt>
    <dgm:pt modelId="{5D0147EB-B8D0-4A17-9612-9DC540AC2174}" type="parTrans" cxnId="{7FF14762-F187-4356-937B-531AB2C4AA30}">
      <dgm:prSet/>
      <dgm:spPr/>
      <dgm:t>
        <a:bodyPr/>
        <a:lstStyle/>
        <a:p>
          <a:endParaRPr lang="fr-FR"/>
        </a:p>
      </dgm:t>
    </dgm:pt>
    <dgm:pt modelId="{D65B1B52-7491-4E8C-9FEC-EBE60709178F}" type="sibTrans" cxnId="{7FF14762-F187-4356-937B-531AB2C4AA30}">
      <dgm:prSet/>
      <dgm:spPr>
        <a:xfrm>
          <a:off x="2400157" y="609088"/>
          <a:ext cx="5155351" cy="5155351"/>
        </a:xfrm>
        <a:prstGeom prst="blockArc">
          <a:avLst>
            <a:gd name="adj1" fmla="val 9000000"/>
            <a:gd name="adj2" fmla="val 11400000"/>
            <a:gd name="adj3" fmla="val 3059"/>
          </a:avLst>
        </a:prstGeom>
        <a:solidFill>
          <a:srgbClr val="EED500">
            <a:hueOff val="0"/>
            <a:satOff val="0"/>
            <a:lumOff val="0"/>
            <a:alphaOff val="0"/>
          </a:srgbClr>
        </a:solidFill>
        <a:ln>
          <a:noFill/>
        </a:ln>
        <a:effectLst/>
      </dgm:spPr>
      <dgm:t>
        <a:bodyPr/>
        <a:lstStyle/>
        <a:p>
          <a:endParaRPr lang="fr-FR"/>
        </a:p>
      </dgm:t>
    </dgm:pt>
    <dgm:pt modelId="{7E89CE0A-3BC3-4E11-9BDE-F3DC0BA7C35F}">
      <dgm:prSet custT="1"/>
      <dgm:spPr>
        <a:xfrm>
          <a:off x="1540567" y="1847341"/>
          <a:ext cx="1875163" cy="1797321"/>
        </a:xfrm>
        <a:prstGeom prst="ellipse">
          <a:avLst/>
        </a:prstGeom>
        <a:solidFill>
          <a:srgbClr val="F5A70D">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600" dirty="0">
              <a:solidFill>
                <a:sysClr val="window" lastClr="FFFFFF"/>
              </a:solidFill>
              <a:latin typeface="Franklin Gothic Medium"/>
              <a:ea typeface="+mn-ea"/>
              <a:cs typeface="+mn-cs"/>
            </a:rPr>
            <a:t>APEL</a:t>
          </a:r>
        </a:p>
        <a:p>
          <a:pPr>
            <a:buNone/>
          </a:pPr>
          <a:r>
            <a:rPr lang="fr-FR" sz="1600" dirty="0">
              <a:solidFill>
                <a:sysClr val="window" lastClr="FFFFFF"/>
              </a:solidFill>
              <a:latin typeface="Franklin Gothic Medium"/>
              <a:ea typeface="+mn-ea"/>
              <a:cs typeface="+mn-cs"/>
            </a:rPr>
            <a:t>Familles </a:t>
          </a:r>
          <a:endParaRPr lang="fr-FR" sz="1600" noProof="0" dirty="0">
            <a:solidFill>
              <a:sysClr val="window" lastClr="FFFFFF"/>
            </a:solidFill>
            <a:latin typeface="Franklin Gothic Medium"/>
            <a:ea typeface="+mn-ea"/>
            <a:cs typeface="+mn-cs"/>
          </a:endParaRPr>
        </a:p>
      </dgm:t>
    </dgm:pt>
    <dgm:pt modelId="{E6EDD677-003B-4C8F-9DD2-154EC0543BBF}" type="parTrans" cxnId="{7CF30759-CAE1-4452-8428-A8C07B4E56D2}">
      <dgm:prSet/>
      <dgm:spPr/>
      <dgm:t>
        <a:bodyPr/>
        <a:lstStyle/>
        <a:p>
          <a:endParaRPr lang="fr-FR"/>
        </a:p>
      </dgm:t>
    </dgm:pt>
    <dgm:pt modelId="{0B12F714-C9A4-48FF-9CC8-51A357E1B859}" type="sibTrans" cxnId="{7CF30759-CAE1-4452-8428-A8C07B4E56D2}">
      <dgm:prSet/>
      <dgm:spPr>
        <a:xfrm>
          <a:off x="2400157" y="609088"/>
          <a:ext cx="5155351" cy="5155351"/>
        </a:xfrm>
        <a:prstGeom prst="blockArc">
          <a:avLst>
            <a:gd name="adj1" fmla="val 11400000"/>
            <a:gd name="adj2" fmla="val 13800000"/>
            <a:gd name="adj3" fmla="val 3059"/>
          </a:avLst>
        </a:prstGeom>
        <a:solidFill>
          <a:srgbClr val="F5A70D">
            <a:hueOff val="0"/>
            <a:satOff val="0"/>
            <a:lumOff val="0"/>
            <a:alphaOff val="0"/>
          </a:srgbClr>
        </a:solidFill>
        <a:ln>
          <a:noFill/>
        </a:ln>
        <a:effectLst/>
      </dgm:spPr>
      <dgm:t>
        <a:bodyPr/>
        <a:lstStyle/>
        <a:p>
          <a:endParaRPr lang="fr-FR"/>
        </a:p>
      </dgm:t>
    </dgm:pt>
    <dgm:pt modelId="{2CEF2D7E-CF53-4E93-BE71-75D3EB8EB221}">
      <dgm:prSet custT="1"/>
      <dgm:spPr>
        <a:xfrm>
          <a:off x="2348933" y="444264"/>
          <a:ext cx="1994693" cy="1596181"/>
        </a:xfrm>
        <a:prstGeom prst="ellipse">
          <a:avLst/>
        </a:prstGeom>
        <a:solidFill>
          <a:srgbClr val="00AEEF"/>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noProof="0" dirty="0">
              <a:solidFill>
                <a:sysClr val="window" lastClr="FFFFFF"/>
              </a:solidFill>
              <a:latin typeface="Franklin Gothic Medium"/>
              <a:ea typeface="+mn-ea"/>
              <a:cs typeface="+mn-cs"/>
            </a:rPr>
            <a:t>OGEC</a:t>
          </a:r>
        </a:p>
      </dgm:t>
    </dgm:pt>
    <dgm:pt modelId="{D61BA6E5-DF91-41AF-BED7-82E0933A60A3}" type="parTrans" cxnId="{2A438334-1615-4451-8A97-8AD45A16A545}">
      <dgm:prSet/>
      <dgm:spPr/>
      <dgm:t>
        <a:bodyPr/>
        <a:lstStyle/>
        <a:p>
          <a:endParaRPr lang="fr-FR"/>
        </a:p>
      </dgm:t>
    </dgm:pt>
    <dgm:pt modelId="{F3FD498C-93E2-4B1E-980E-890F6F5755D0}" type="sibTrans" cxnId="{2A438334-1615-4451-8A97-8AD45A16A545}">
      <dgm:prSet/>
      <dgm:spPr>
        <a:xfrm>
          <a:off x="2400157" y="609088"/>
          <a:ext cx="5155351" cy="5155351"/>
        </a:xfrm>
        <a:prstGeom prst="blockArc">
          <a:avLst>
            <a:gd name="adj1" fmla="val 13800000"/>
            <a:gd name="adj2" fmla="val 16200000"/>
            <a:gd name="adj3" fmla="val 3059"/>
          </a:avLst>
        </a:prstGeom>
        <a:solidFill>
          <a:srgbClr val="8BCB30">
            <a:hueOff val="0"/>
            <a:satOff val="0"/>
            <a:lumOff val="0"/>
            <a:alphaOff val="0"/>
          </a:srgbClr>
        </a:solidFill>
        <a:ln>
          <a:noFill/>
        </a:ln>
        <a:effectLst/>
      </dgm:spPr>
      <dgm:t>
        <a:bodyPr/>
        <a:lstStyle/>
        <a:p>
          <a:endParaRPr lang="fr-FR"/>
        </a:p>
      </dgm:t>
    </dgm:pt>
    <dgm:pt modelId="{B0C37B97-914B-49F2-84E5-94B39EF2352F}" type="pres">
      <dgm:prSet presAssocID="{B8060F7B-9920-4F24-BE71-F0E4E3B7B934}" presName="Name0" presStyleCnt="0">
        <dgm:presLayoutVars>
          <dgm:chMax val="1"/>
          <dgm:dir/>
          <dgm:animLvl val="ctr"/>
          <dgm:resizeHandles val="exact"/>
        </dgm:presLayoutVars>
      </dgm:prSet>
      <dgm:spPr/>
    </dgm:pt>
    <dgm:pt modelId="{D2BB9C9C-582A-4226-99A2-A6A4B7AD887A}" type="pres">
      <dgm:prSet presAssocID="{AA38CBC9-AC6B-457D-9F63-4D1AB8E7793E}" presName="centerShape" presStyleLbl="node0" presStyleIdx="0" presStyleCnt="1" custScaleX="150968" custScaleY="102225"/>
      <dgm:spPr/>
    </dgm:pt>
    <dgm:pt modelId="{0B9D5D8D-AE9B-4E3C-8081-7E5A4C702F02}" type="pres">
      <dgm:prSet presAssocID="{50789F86-D3CE-4C0B-B830-60161BD38E85}" presName="node" presStyleLbl="node1" presStyleIdx="0" presStyleCnt="9" custScaleX="182115" custScaleY="145731">
        <dgm:presLayoutVars>
          <dgm:bulletEnabled val="1"/>
        </dgm:presLayoutVars>
      </dgm:prSet>
      <dgm:spPr>
        <a:xfrm>
          <a:off x="4038114" y="1615"/>
          <a:ext cx="1143971" cy="1143971"/>
        </a:xfrm>
        <a:prstGeom prst="ellipse">
          <a:avLst/>
        </a:prstGeom>
      </dgm:spPr>
    </dgm:pt>
    <dgm:pt modelId="{E8755371-EE00-4D9C-9546-B5D2DEB3691D}" type="pres">
      <dgm:prSet presAssocID="{50789F86-D3CE-4C0B-B830-60161BD38E85}" presName="dummy" presStyleCnt="0"/>
      <dgm:spPr/>
    </dgm:pt>
    <dgm:pt modelId="{65DE7562-7D1C-4B0F-8927-12F8E6C5F5AF}" type="pres">
      <dgm:prSet presAssocID="{775D1C29-7B88-46A3-9FAD-95EFDC006E81}" presName="sibTrans" presStyleLbl="sibTrans2D1" presStyleIdx="0" presStyleCnt="9"/>
      <dgm:spPr/>
    </dgm:pt>
    <dgm:pt modelId="{CA1B44F2-E07E-44A1-AE63-F1E6BA596092}" type="pres">
      <dgm:prSet presAssocID="{C8D00D4D-6BC8-4EA1-9608-29C585E26117}" presName="node" presStyleLbl="node1" presStyleIdx="1" presStyleCnt="9" custScaleX="170624" custScaleY="145731">
        <dgm:presLayoutVars>
          <dgm:bulletEnabled val="1"/>
        </dgm:presLayoutVars>
      </dgm:prSet>
      <dgm:spPr>
        <a:xfrm>
          <a:off x="5706956" y="692872"/>
          <a:ext cx="1143971" cy="1143971"/>
        </a:xfrm>
        <a:prstGeom prst="ellipse">
          <a:avLst/>
        </a:prstGeom>
      </dgm:spPr>
    </dgm:pt>
    <dgm:pt modelId="{68ED2DFC-B1CC-4F8C-8ADA-BE71AD6545DF}" type="pres">
      <dgm:prSet presAssocID="{C8D00D4D-6BC8-4EA1-9608-29C585E26117}" presName="dummy" presStyleCnt="0"/>
      <dgm:spPr/>
    </dgm:pt>
    <dgm:pt modelId="{87EE3530-A36B-4C64-9338-DC88BC78E81C}" type="pres">
      <dgm:prSet presAssocID="{F68DC8D4-4869-4B06-9416-F2AE1A9FFE67}" presName="sibTrans" presStyleLbl="sibTrans2D1" presStyleIdx="1" presStyleCnt="9"/>
      <dgm:spPr/>
    </dgm:pt>
    <dgm:pt modelId="{2B9A7613-892E-4C8B-8EEF-BEED0C96E1BF}" type="pres">
      <dgm:prSet presAssocID="{D4102CF7-40DD-4AAE-940A-5AF3835E0ACE}" presName="node" presStyleLbl="node1" presStyleIdx="2" presStyleCnt="9" custScaleX="148219" custScaleY="109092">
        <dgm:presLayoutVars>
          <dgm:bulletEnabled val="1"/>
        </dgm:presLayoutVars>
      </dgm:prSet>
      <dgm:spPr>
        <a:xfrm>
          <a:off x="6398213" y="2361714"/>
          <a:ext cx="1143971" cy="1143971"/>
        </a:xfrm>
        <a:prstGeom prst="ellipse">
          <a:avLst/>
        </a:prstGeom>
      </dgm:spPr>
    </dgm:pt>
    <dgm:pt modelId="{F0BF44BC-E46E-4E90-AC5E-E369EAE35E39}" type="pres">
      <dgm:prSet presAssocID="{D4102CF7-40DD-4AAE-940A-5AF3835E0ACE}" presName="dummy" presStyleCnt="0"/>
      <dgm:spPr/>
    </dgm:pt>
    <dgm:pt modelId="{70D92F2B-ED1C-49AE-82EB-5DD0C3E67E06}" type="pres">
      <dgm:prSet presAssocID="{0FDA51B9-3957-4CE3-91D8-2A09505860A2}" presName="sibTrans" presStyleLbl="sibTrans2D1" presStyleIdx="2" presStyleCnt="9"/>
      <dgm:spPr/>
    </dgm:pt>
    <dgm:pt modelId="{E5CB6E5A-284F-4B3F-B779-DDC2B067C25C}" type="pres">
      <dgm:prSet presAssocID="{7ADB8AA2-38DF-43F6-99B9-669480A1D4E1}" presName="node" presStyleLbl="node1" presStyleIdx="3" presStyleCnt="9" custScaleX="148219" custScaleY="109092">
        <dgm:presLayoutVars>
          <dgm:bulletEnabled val="1"/>
        </dgm:presLayoutVars>
      </dgm:prSet>
      <dgm:spPr/>
    </dgm:pt>
    <dgm:pt modelId="{E5E16A04-9686-4E40-86EF-FB80A645BA47}" type="pres">
      <dgm:prSet presAssocID="{7ADB8AA2-38DF-43F6-99B9-669480A1D4E1}" presName="dummy" presStyleCnt="0"/>
      <dgm:spPr/>
    </dgm:pt>
    <dgm:pt modelId="{5872B9E1-DA86-4C39-8D91-5BE27C4C13E1}" type="pres">
      <dgm:prSet presAssocID="{C1921AEB-2FCD-4847-A179-EE107170953D}" presName="sibTrans" presStyleLbl="sibTrans2D1" presStyleIdx="3" presStyleCnt="9"/>
      <dgm:spPr/>
    </dgm:pt>
    <dgm:pt modelId="{DE5BB529-51A7-4711-B52F-51CDDE045D3A}" type="pres">
      <dgm:prSet presAssocID="{FC670956-D414-41D0-9F5D-D91EE8141E7F}" presName="node" presStyleLbl="node1" presStyleIdx="4" presStyleCnt="9" custScaleX="148219" custScaleY="109092">
        <dgm:presLayoutVars>
          <dgm:bulletEnabled val="1"/>
        </dgm:presLayoutVars>
      </dgm:prSet>
      <dgm:spPr>
        <a:xfrm>
          <a:off x="4038114" y="4721813"/>
          <a:ext cx="1143971" cy="1143971"/>
        </a:xfrm>
        <a:prstGeom prst="ellipse">
          <a:avLst/>
        </a:prstGeom>
      </dgm:spPr>
    </dgm:pt>
    <dgm:pt modelId="{C8F89F1B-9966-468B-8E33-ED6753E94A32}" type="pres">
      <dgm:prSet presAssocID="{FC670956-D414-41D0-9F5D-D91EE8141E7F}" presName="dummy" presStyleCnt="0"/>
      <dgm:spPr/>
    </dgm:pt>
    <dgm:pt modelId="{28FFE7DC-FBE3-4B3A-81A0-EFFF5C4ABF60}" type="pres">
      <dgm:prSet presAssocID="{14FF9710-5F0B-445F-BBC4-D78AFCB84229}" presName="sibTrans" presStyleLbl="sibTrans2D1" presStyleIdx="4" presStyleCnt="9"/>
      <dgm:spPr/>
    </dgm:pt>
    <dgm:pt modelId="{78F13725-DA6F-47FB-AE46-CFCD074CC434}" type="pres">
      <dgm:prSet presAssocID="{FCA9986F-9153-4E9E-A4A0-6F3C18079780}" presName="node" presStyleLbl="node1" presStyleIdx="5" presStyleCnt="9" custScaleX="148219" custScaleY="109092">
        <dgm:presLayoutVars>
          <dgm:bulletEnabled val="1"/>
        </dgm:presLayoutVars>
      </dgm:prSet>
      <dgm:spPr/>
    </dgm:pt>
    <dgm:pt modelId="{1A50129C-8F48-4DB3-A770-62E55F095396}" type="pres">
      <dgm:prSet presAssocID="{FCA9986F-9153-4E9E-A4A0-6F3C18079780}" presName="dummy" presStyleCnt="0"/>
      <dgm:spPr/>
    </dgm:pt>
    <dgm:pt modelId="{37B24675-A421-4327-8755-6D6023F0F6AF}" type="pres">
      <dgm:prSet presAssocID="{C7933E6C-5F5E-4E0C-BF3E-CE08A9820FC8}" presName="sibTrans" presStyleLbl="sibTrans2D1" presStyleIdx="5" presStyleCnt="9"/>
      <dgm:spPr/>
    </dgm:pt>
    <dgm:pt modelId="{86BEE5EC-5D0E-42B3-A2CD-298C9920B387}" type="pres">
      <dgm:prSet presAssocID="{2CE672B1-D788-4A1C-B352-41E9E53C73EE}" presName="node" presStyleLbl="node1" presStyleIdx="6" presStyleCnt="9" custScaleX="148219" custScaleY="109092">
        <dgm:presLayoutVars>
          <dgm:bulletEnabled val="1"/>
        </dgm:presLayoutVars>
      </dgm:prSet>
      <dgm:spPr>
        <a:xfrm>
          <a:off x="1678015" y="2361714"/>
          <a:ext cx="1143971" cy="1143971"/>
        </a:xfrm>
        <a:prstGeom prst="ellipse">
          <a:avLst/>
        </a:prstGeom>
      </dgm:spPr>
    </dgm:pt>
    <dgm:pt modelId="{A5EC1E40-49D8-47B6-8C61-E37DEBBE7F71}" type="pres">
      <dgm:prSet presAssocID="{2CE672B1-D788-4A1C-B352-41E9E53C73EE}" presName="dummy" presStyleCnt="0"/>
      <dgm:spPr/>
    </dgm:pt>
    <dgm:pt modelId="{6660B294-F30F-435F-BC16-FE40F9A8BB99}" type="pres">
      <dgm:prSet presAssocID="{D65B1B52-7491-4E8C-9FEC-EBE60709178F}" presName="sibTrans" presStyleLbl="sibTrans2D1" presStyleIdx="6" presStyleCnt="9"/>
      <dgm:spPr/>
    </dgm:pt>
    <dgm:pt modelId="{787F810D-D7A8-4A19-94A3-13F0FE2FA2C0}" type="pres">
      <dgm:prSet presAssocID="{7E89CE0A-3BC3-4E11-9BDE-F3DC0BA7C35F}" presName="node" presStyleLbl="node1" presStyleIdx="7" presStyleCnt="9" custScaleX="171202" custScaleY="164095">
        <dgm:presLayoutVars>
          <dgm:bulletEnabled val="1"/>
        </dgm:presLayoutVars>
      </dgm:prSet>
      <dgm:spPr/>
    </dgm:pt>
    <dgm:pt modelId="{6B387D57-0F97-4E18-86BC-4C887F261550}" type="pres">
      <dgm:prSet presAssocID="{7E89CE0A-3BC3-4E11-9BDE-F3DC0BA7C35F}" presName="dummy" presStyleCnt="0"/>
      <dgm:spPr/>
    </dgm:pt>
    <dgm:pt modelId="{33662136-9BC6-403A-897D-FB00B8D6C4F4}" type="pres">
      <dgm:prSet presAssocID="{0B12F714-C9A4-48FF-9CC8-51A357E1B859}" presName="sibTrans" presStyleLbl="sibTrans2D1" presStyleIdx="7" presStyleCnt="9"/>
      <dgm:spPr/>
    </dgm:pt>
    <dgm:pt modelId="{A959D9EB-D81E-4B4F-90A9-90772645344E}" type="pres">
      <dgm:prSet presAssocID="{2CEF2D7E-CF53-4E93-BE71-75D3EB8EB221}" presName="node" presStyleLbl="node1" presStyleIdx="8" presStyleCnt="9" custScaleX="182115" custScaleY="145731">
        <dgm:presLayoutVars>
          <dgm:bulletEnabled val="1"/>
        </dgm:presLayoutVars>
      </dgm:prSet>
      <dgm:spPr/>
    </dgm:pt>
    <dgm:pt modelId="{C2AD2DD1-51CE-450C-82D9-F89FBF210B40}" type="pres">
      <dgm:prSet presAssocID="{2CEF2D7E-CF53-4E93-BE71-75D3EB8EB221}" presName="dummy" presStyleCnt="0"/>
      <dgm:spPr/>
    </dgm:pt>
    <dgm:pt modelId="{6B5CA57C-894A-4DE7-A46D-8324B8D81FDD}" type="pres">
      <dgm:prSet presAssocID="{F3FD498C-93E2-4B1E-980E-890F6F5755D0}" presName="sibTrans" presStyleLbl="sibTrans2D1" presStyleIdx="8" presStyleCnt="9"/>
      <dgm:spPr/>
    </dgm:pt>
  </dgm:ptLst>
  <dgm:cxnLst>
    <dgm:cxn modelId="{EFFC430C-BE29-453F-8A17-866C156C3D2D}" srcId="{AA38CBC9-AC6B-457D-9F63-4D1AB8E7793E}" destId="{7ADB8AA2-38DF-43F6-99B9-669480A1D4E1}" srcOrd="3" destOrd="0" parTransId="{E76734E5-E63C-49C6-85DB-1B98ACFA7A5D}" sibTransId="{C1921AEB-2FCD-4847-A179-EE107170953D}"/>
    <dgm:cxn modelId="{1593062C-A63F-4042-94C9-FF0880BD82E8}" srcId="{AA38CBC9-AC6B-457D-9F63-4D1AB8E7793E}" destId="{50789F86-D3CE-4C0B-B830-60161BD38E85}" srcOrd="0" destOrd="0" parTransId="{6D6B568F-9C4B-44DB-A886-035491FEC9C2}" sibTransId="{775D1C29-7B88-46A3-9FAD-95EFDC006E81}"/>
    <dgm:cxn modelId="{213B572F-3D42-4865-8468-2B23B55DDDF6}" type="presOf" srcId="{775D1C29-7B88-46A3-9FAD-95EFDC006E81}" destId="{65DE7562-7D1C-4B0F-8927-12F8E6C5F5AF}" srcOrd="0" destOrd="0" presId="urn:microsoft.com/office/officeart/2005/8/layout/radial6"/>
    <dgm:cxn modelId="{2A438334-1615-4451-8A97-8AD45A16A545}" srcId="{AA38CBC9-AC6B-457D-9F63-4D1AB8E7793E}" destId="{2CEF2D7E-CF53-4E93-BE71-75D3EB8EB221}" srcOrd="8" destOrd="0" parTransId="{D61BA6E5-DF91-41AF-BED7-82E0933A60A3}" sibTransId="{F3FD498C-93E2-4B1E-980E-890F6F5755D0}"/>
    <dgm:cxn modelId="{2D2F734F-C9C0-405F-B6C4-2666A0310C9A}" type="presOf" srcId="{F3FD498C-93E2-4B1E-980E-890F6F5755D0}" destId="{6B5CA57C-894A-4DE7-A46D-8324B8D81FDD}" srcOrd="0" destOrd="0" presId="urn:microsoft.com/office/officeart/2005/8/layout/radial6"/>
    <dgm:cxn modelId="{7CF30759-CAE1-4452-8428-A8C07B4E56D2}" srcId="{AA38CBC9-AC6B-457D-9F63-4D1AB8E7793E}" destId="{7E89CE0A-3BC3-4E11-9BDE-F3DC0BA7C35F}" srcOrd="7" destOrd="0" parTransId="{E6EDD677-003B-4C8F-9DD2-154EC0543BBF}" sibTransId="{0B12F714-C9A4-48FF-9CC8-51A357E1B859}"/>
    <dgm:cxn modelId="{D027F959-D993-4630-8067-E4FD7AE38936}" type="presOf" srcId="{D4102CF7-40DD-4AAE-940A-5AF3835E0ACE}" destId="{2B9A7613-892E-4C8B-8EEF-BEED0C96E1BF}" srcOrd="0" destOrd="0" presId="urn:microsoft.com/office/officeart/2005/8/layout/radial6"/>
    <dgm:cxn modelId="{7FF14762-F187-4356-937B-531AB2C4AA30}" srcId="{AA38CBC9-AC6B-457D-9F63-4D1AB8E7793E}" destId="{2CE672B1-D788-4A1C-B352-41E9E53C73EE}" srcOrd="6" destOrd="0" parTransId="{5D0147EB-B8D0-4A17-9612-9DC540AC2174}" sibTransId="{D65B1B52-7491-4E8C-9FEC-EBE60709178F}"/>
    <dgm:cxn modelId="{7967B463-6E04-4615-AFB2-B4EF33AE2300}" type="presOf" srcId="{C1921AEB-2FCD-4847-A179-EE107170953D}" destId="{5872B9E1-DA86-4C39-8D91-5BE27C4C13E1}" srcOrd="0" destOrd="0" presId="urn:microsoft.com/office/officeart/2005/8/layout/radial6"/>
    <dgm:cxn modelId="{DAAE3370-09F4-49FE-A2DE-9C0043192117}" type="presOf" srcId="{7ADB8AA2-38DF-43F6-99B9-669480A1D4E1}" destId="{E5CB6E5A-284F-4B3F-B779-DDC2B067C25C}" srcOrd="0" destOrd="0" presId="urn:microsoft.com/office/officeart/2005/8/layout/radial6"/>
    <dgm:cxn modelId="{3765D076-C5AB-4404-83A7-DAD66CCBC054}" type="presOf" srcId="{14FF9710-5F0B-445F-BBC4-D78AFCB84229}" destId="{28FFE7DC-FBE3-4B3A-81A0-EFFF5C4ABF60}" srcOrd="0" destOrd="0" presId="urn:microsoft.com/office/officeart/2005/8/layout/radial6"/>
    <dgm:cxn modelId="{92870678-99B9-4DDE-81DF-C20C82A8051E}" srcId="{AA38CBC9-AC6B-457D-9F63-4D1AB8E7793E}" destId="{FC670956-D414-41D0-9F5D-D91EE8141E7F}" srcOrd="4" destOrd="0" parTransId="{F305079F-7AA6-434B-86E8-FB8FCC4BA982}" sibTransId="{14FF9710-5F0B-445F-BBC4-D78AFCB84229}"/>
    <dgm:cxn modelId="{9F388E83-C391-461B-B2A7-65C0776181E9}" type="presOf" srcId="{F68DC8D4-4869-4B06-9416-F2AE1A9FFE67}" destId="{87EE3530-A36B-4C64-9338-DC88BC78E81C}" srcOrd="0" destOrd="0" presId="urn:microsoft.com/office/officeart/2005/8/layout/radial6"/>
    <dgm:cxn modelId="{66D10D89-90C6-4D3D-B022-615F34E0F6A8}" type="presOf" srcId="{B8060F7B-9920-4F24-BE71-F0E4E3B7B934}" destId="{B0C37B97-914B-49F2-84E5-94B39EF2352F}" srcOrd="0" destOrd="0" presId="urn:microsoft.com/office/officeart/2005/8/layout/radial6"/>
    <dgm:cxn modelId="{4A02D08F-FB17-4431-91D1-490D71ED7BCE}" type="presOf" srcId="{C7933E6C-5F5E-4E0C-BF3E-CE08A9820FC8}" destId="{37B24675-A421-4327-8755-6D6023F0F6AF}" srcOrd="0" destOrd="0" presId="urn:microsoft.com/office/officeart/2005/8/layout/radial6"/>
    <dgm:cxn modelId="{56CBDA9A-4A44-4104-A62D-1B64A0720B00}" srcId="{AA38CBC9-AC6B-457D-9F63-4D1AB8E7793E}" destId="{C8D00D4D-6BC8-4EA1-9608-29C585E26117}" srcOrd="1" destOrd="0" parTransId="{E23B0ED6-679B-414A-916E-FA4073C6E67B}" sibTransId="{F68DC8D4-4869-4B06-9416-F2AE1A9FFE67}"/>
    <dgm:cxn modelId="{B22F23A8-F010-4E4C-B5B5-418EF6F7EA63}" srcId="{AA38CBC9-AC6B-457D-9F63-4D1AB8E7793E}" destId="{D4102CF7-40DD-4AAE-940A-5AF3835E0ACE}" srcOrd="2" destOrd="0" parTransId="{AE5511D1-C839-4B6B-A4AA-C4B759645F7B}" sibTransId="{0FDA51B9-3957-4CE3-91D8-2A09505860A2}"/>
    <dgm:cxn modelId="{F68BA8B4-E5E5-4A12-9338-5CF5693ADCA2}" srcId="{B8060F7B-9920-4F24-BE71-F0E4E3B7B934}" destId="{AA38CBC9-AC6B-457D-9F63-4D1AB8E7793E}" srcOrd="0" destOrd="0" parTransId="{02DFC051-974F-4AF1-85DB-FFF5F1CCD57A}" sibTransId="{7ACF197E-8A7D-4D14-A941-EE15BE87306C}"/>
    <dgm:cxn modelId="{BD0248BE-8247-47DF-BFCF-0896F9ADC99F}" type="presOf" srcId="{0B12F714-C9A4-48FF-9CC8-51A357E1B859}" destId="{33662136-9BC6-403A-897D-FB00B8D6C4F4}" srcOrd="0" destOrd="0" presId="urn:microsoft.com/office/officeart/2005/8/layout/radial6"/>
    <dgm:cxn modelId="{311D81C2-4B95-467F-8791-C23358100EA6}" type="presOf" srcId="{7E89CE0A-3BC3-4E11-9BDE-F3DC0BA7C35F}" destId="{787F810D-D7A8-4A19-94A3-13F0FE2FA2C0}" srcOrd="0" destOrd="0" presId="urn:microsoft.com/office/officeart/2005/8/layout/radial6"/>
    <dgm:cxn modelId="{EC2257D0-4408-49B6-B8E8-BAFCB41E98BA}" type="presOf" srcId="{C8D00D4D-6BC8-4EA1-9608-29C585E26117}" destId="{CA1B44F2-E07E-44A1-AE63-F1E6BA596092}" srcOrd="0" destOrd="0" presId="urn:microsoft.com/office/officeart/2005/8/layout/radial6"/>
    <dgm:cxn modelId="{02A8ECD7-09B7-4777-8109-5A18B693EB58}" type="presOf" srcId="{FCA9986F-9153-4E9E-A4A0-6F3C18079780}" destId="{78F13725-DA6F-47FB-AE46-CFCD074CC434}" srcOrd="0" destOrd="0" presId="urn:microsoft.com/office/officeart/2005/8/layout/radial6"/>
    <dgm:cxn modelId="{869F62D9-CBBF-4726-8666-7DC0C90245AA}" type="presOf" srcId="{0FDA51B9-3957-4CE3-91D8-2A09505860A2}" destId="{70D92F2B-ED1C-49AE-82EB-5DD0C3E67E06}" srcOrd="0" destOrd="0" presId="urn:microsoft.com/office/officeart/2005/8/layout/radial6"/>
    <dgm:cxn modelId="{378C12DB-AB22-407B-98FD-D6B251A10730}" srcId="{AA38CBC9-AC6B-457D-9F63-4D1AB8E7793E}" destId="{FCA9986F-9153-4E9E-A4A0-6F3C18079780}" srcOrd="5" destOrd="0" parTransId="{12271BC3-A1FA-4BC7-9309-2A386F6AB3AB}" sibTransId="{C7933E6C-5F5E-4E0C-BF3E-CE08A9820FC8}"/>
    <dgm:cxn modelId="{59F601DD-B9BA-4EE3-83A9-CBD4FF1F9D06}" type="presOf" srcId="{2CE672B1-D788-4A1C-B352-41E9E53C73EE}" destId="{86BEE5EC-5D0E-42B3-A2CD-298C9920B387}" srcOrd="0" destOrd="0" presId="urn:microsoft.com/office/officeart/2005/8/layout/radial6"/>
    <dgm:cxn modelId="{9F2E5EDD-E3E4-45F7-937A-24FDB14700F0}" type="presOf" srcId="{50789F86-D3CE-4C0B-B830-60161BD38E85}" destId="{0B9D5D8D-AE9B-4E3C-8081-7E5A4C702F02}" srcOrd="0" destOrd="0" presId="urn:microsoft.com/office/officeart/2005/8/layout/radial6"/>
    <dgm:cxn modelId="{0D08F4E3-AC1F-4F90-A9F2-14E679CB427D}" type="presOf" srcId="{D65B1B52-7491-4E8C-9FEC-EBE60709178F}" destId="{6660B294-F30F-435F-BC16-FE40F9A8BB99}" srcOrd="0" destOrd="0" presId="urn:microsoft.com/office/officeart/2005/8/layout/radial6"/>
    <dgm:cxn modelId="{50E3B5F1-6595-4ED9-B849-AA5F6C21B078}" type="presOf" srcId="{AA38CBC9-AC6B-457D-9F63-4D1AB8E7793E}" destId="{D2BB9C9C-582A-4226-99A2-A6A4B7AD887A}" srcOrd="0" destOrd="0" presId="urn:microsoft.com/office/officeart/2005/8/layout/radial6"/>
    <dgm:cxn modelId="{E92FF4F1-121D-4D7C-AA1C-8F49940D6A6C}" type="presOf" srcId="{2CEF2D7E-CF53-4E93-BE71-75D3EB8EB221}" destId="{A959D9EB-D81E-4B4F-90A9-90772645344E}" srcOrd="0" destOrd="0" presId="urn:microsoft.com/office/officeart/2005/8/layout/radial6"/>
    <dgm:cxn modelId="{74CAB7F7-6D6C-47EF-9476-433966C147C7}" type="presOf" srcId="{FC670956-D414-41D0-9F5D-D91EE8141E7F}" destId="{DE5BB529-51A7-4711-B52F-51CDDE045D3A}" srcOrd="0" destOrd="0" presId="urn:microsoft.com/office/officeart/2005/8/layout/radial6"/>
    <dgm:cxn modelId="{F8374B3E-B514-46DF-94C4-AF94CDD1D72A}" type="presParOf" srcId="{B0C37B97-914B-49F2-84E5-94B39EF2352F}" destId="{D2BB9C9C-582A-4226-99A2-A6A4B7AD887A}" srcOrd="0" destOrd="0" presId="urn:microsoft.com/office/officeart/2005/8/layout/radial6"/>
    <dgm:cxn modelId="{B24EE426-834F-4DD6-9375-8641C6E734A6}" type="presParOf" srcId="{B0C37B97-914B-49F2-84E5-94B39EF2352F}" destId="{0B9D5D8D-AE9B-4E3C-8081-7E5A4C702F02}" srcOrd="1" destOrd="0" presId="urn:microsoft.com/office/officeart/2005/8/layout/radial6"/>
    <dgm:cxn modelId="{57EC5C98-3760-48A4-BD0C-E28EDE5F22FF}" type="presParOf" srcId="{B0C37B97-914B-49F2-84E5-94B39EF2352F}" destId="{E8755371-EE00-4D9C-9546-B5D2DEB3691D}" srcOrd="2" destOrd="0" presId="urn:microsoft.com/office/officeart/2005/8/layout/radial6"/>
    <dgm:cxn modelId="{DC6214C8-ADD9-43F5-A121-F80593085E69}" type="presParOf" srcId="{B0C37B97-914B-49F2-84E5-94B39EF2352F}" destId="{65DE7562-7D1C-4B0F-8927-12F8E6C5F5AF}" srcOrd="3" destOrd="0" presId="urn:microsoft.com/office/officeart/2005/8/layout/radial6"/>
    <dgm:cxn modelId="{B9F643DF-4154-420E-8154-4B17D58CF42C}" type="presParOf" srcId="{B0C37B97-914B-49F2-84E5-94B39EF2352F}" destId="{CA1B44F2-E07E-44A1-AE63-F1E6BA596092}" srcOrd="4" destOrd="0" presId="urn:microsoft.com/office/officeart/2005/8/layout/radial6"/>
    <dgm:cxn modelId="{478EC7C6-CFD6-4214-AF7A-6BAA8A323D78}" type="presParOf" srcId="{B0C37B97-914B-49F2-84E5-94B39EF2352F}" destId="{68ED2DFC-B1CC-4F8C-8ADA-BE71AD6545DF}" srcOrd="5" destOrd="0" presId="urn:microsoft.com/office/officeart/2005/8/layout/radial6"/>
    <dgm:cxn modelId="{159C090A-0D7E-435B-873E-AB7AA2FBBD84}" type="presParOf" srcId="{B0C37B97-914B-49F2-84E5-94B39EF2352F}" destId="{87EE3530-A36B-4C64-9338-DC88BC78E81C}" srcOrd="6" destOrd="0" presId="urn:microsoft.com/office/officeart/2005/8/layout/radial6"/>
    <dgm:cxn modelId="{35606FDC-4156-42B1-B434-E699C630AFAF}" type="presParOf" srcId="{B0C37B97-914B-49F2-84E5-94B39EF2352F}" destId="{2B9A7613-892E-4C8B-8EEF-BEED0C96E1BF}" srcOrd="7" destOrd="0" presId="urn:microsoft.com/office/officeart/2005/8/layout/radial6"/>
    <dgm:cxn modelId="{5F203F01-856D-4EB0-8846-D62BCD834409}" type="presParOf" srcId="{B0C37B97-914B-49F2-84E5-94B39EF2352F}" destId="{F0BF44BC-E46E-4E90-AC5E-E369EAE35E39}" srcOrd="8" destOrd="0" presId="urn:microsoft.com/office/officeart/2005/8/layout/radial6"/>
    <dgm:cxn modelId="{3B209C8E-38B5-44DE-B243-A21F44DC8B7C}" type="presParOf" srcId="{B0C37B97-914B-49F2-84E5-94B39EF2352F}" destId="{70D92F2B-ED1C-49AE-82EB-5DD0C3E67E06}" srcOrd="9" destOrd="0" presId="urn:microsoft.com/office/officeart/2005/8/layout/radial6"/>
    <dgm:cxn modelId="{8BC76530-58A7-4CF6-AA6C-41BB7C21ED4C}" type="presParOf" srcId="{B0C37B97-914B-49F2-84E5-94B39EF2352F}" destId="{E5CB6E5A-284F-4B3F-B779-DDC2B067C25C}" srcOrd="10" destOrd="0" presId="urn:microsoft.com/office/officeart/2005/8/layout/radial6"/>
    <dgm:cxn modelId="{59F72AF0-6D33-4727-8853-D543EA728A0B}" type="presParOf" srcId="{B0C37B97-914B-49F2-84E5-94B39EF2352F}" destId="{E5E16A04-9686-4E40-86EF-FB80A645BA47}" srcOrd="11" destOrd="0" presId="urn:microsoft.com/office/officeart/2005/8/layout/radial6"/>
    <dgm:cxn modelId="{59777710-786D-4948-9867-1E0AC0B76B0C}" type="presParOf" srcId="{B0C37B97-914B-49F2-84E5-94B39EF2352F}" destId="{5872B9E1-DA86-4C39-8D91-5BE27C4C13E1}" srcOrd="12" destOrd="0" presId="urn:microsoft.com/office/officeart/2005/8/layout/radial6"/>
    <dgm:cxn modelId="{3FD98799-F6C3-4D4F-90BD-5A39C1D24D15}" type="presParOf" srcId="{B0C37B97-914B-49F2-84E5-94B39EF2352F}" destId="{DE5BB529-51A7-4711-B52F-51CDDE045D3A}" srcOrd="13" destOrd="0" presId="urn:microsoft.com/office/officeart/2005/8/layout/radial6"/>
    <dgm:cxn modelId="{17D50A72-4C1F-491B-A91D-9F3330C409EE}" type="presParOf" srcId="{B0C37B97-914B-49F2-84E5-94B39EF2352F}" destId="{C8F89F1B-9966-468B-8E33-ED6753E94A32}" srcOrd="14" destOrd="0" presId="urn:microsoft.com/office/officeart/2005/8/layout/radial6"/>
    <dgm:cxn modelId="{3A999F74-F77E-427C-9008-320B5CEA7C36}" type="presParOf" srcId="{B0C37B97-914B-49F2-84E5-94B39EF2352F}" destId="{28FFE7DC-FBE3-4B3A-81A0-EFFF5C4ABF60}" srcOrd="15" destOrd="0" presId="urn:microsoft.com/office/officeart/2005/8/layout/radial6"/>
    <dgm:cxn modelId="{665A83CA-34CC-44C8-B0CB-9F87739827A7}" type="presParOf" srcId="{B0C37B97-914B-49F2-84E5-94B39EF2352F}" destId="{78F13725-DA6F-47FB-AE46-CFCD074CC434}" srcOrd="16" destOrd="0" presId="urn:microsoft.com/office/officeart/2005/8/layout/radial6"/>
    <dgm:cxn modelId="{8E19369B-C2B6-473D-BFC0-5552BE6E4F8E}" type="presParOf" srcId="{B0C37B97-914B-49F2-84E5-94B39EF2352F}" destId="{1A50129C-8F48-4DB3-A770-62E55F095396}" srcOrd="17" destOrd="0" presId="urn:microsoft.com/office/officeart/2005/8/layout/radial6"/>
    <dgm:cxn modelId="{3AA65B93-5FD4-4B5A-A3F8-E6E4F8DA9714}" type="presParOf" srcId="{B0C37B97-914B-49F2-84E5-94B39EF2352F}" destId="{37B24675-A421-4327-8755-6D6023F0F6AF}" srcOrd="18" destOrd="0" presId="urn:microsoft.com/office/officeart/2005/8/layout/radial6"/>
    <dgm:cxn modelId="{859B942B-8BFB-4638-993F-61292B3EE063}" type="presParOf" srcId="{B0C37B97-914B-49F2-84E5-94B39EF2352F}" destId="{86BEE5EC-5D0E-42B3-A2CD-298C9920B387}" srcOrd="19" destOrd="0" presId="urn:microsoft.com/office/officeart/2005/8/layout/radial6"/>
    <dgm:cxn modelId="{179D8D92-FAB8-4695-AAB4-0A59D7AE5057}" type="presParOf" srcId="{B0C37B97-914B-49F2-84E5-94B39EF2352F}" destId="{A5EC1E40-49D8-47B6-8C61-E37DEBBE7F71}" srcOrd="20" destOrd="0" presId="urn:microsoft.com/office/officeart/2005/8/layout/radial6"/>
    <dgm:cxn modelId="{680C1521-F180-4A89-BFED-87AEFA363970}" type="presParOf" srcId="{B0C37B97-914B-49F2-84E5-94B39EF2352F}" destId="{6660B294-F30F-435F-BC16-FE40F9A8BB99}" srcOrd="21" destOrd="0" presId="urn:microsoft.com/office/officeart/2005/8/layout/radial6"/>
    <dgm:cxn modelId="{AEEC8A87-5A2C-45EA-AA84-C2DC86CE2B09}" type="presParOf" srcId="{B0C37B97-914B-49F2-84E5-94B39EF2352F}" destId="{787F810D-D7A8-4A19-94A3-13F0FE2FA2C0}" srcOrd="22" destOrd="0" presId="urn:microsoft.com/office/officeart/2005/8/layout/radial6"/>
    <dgm:cxn modelId="{041E688B-E245-4215-ACB3-1D975F96B867}" type="presParOf" srcId="{B0C37B97-914B-49F2-84E5-94B39EF2352F}" destId="{6B387D57-0F97-4E18-86BC-4C887F261550}" srcOrd="23" destOrd="0" presId="urn:microsoft.com/office/officeart/2005/8/layout/radial6"/>
    <dgm:cxn modelId="{9FB6E2D2-D346-49C9-84C0-889F4E123855}" type="presParOf" srcId="{B0C37B97-914B-49F2-84E5-94B39EF2352F}" destId="{33662136-9BC6-403A-897D-FB00B8D6C4F4}" srcOrd="24" destOrd="0" presId="urn:microsoft.com/office/officeart/2005/8/layout/radial6"/>
    <dgm:cxn modelId="{7DD0978C-CF62-4D07-8B7A-6BD5C219339B}" type="presParOf" srcId="{B0C37B97-914B-49F2-84E5-94B39EF2352F}" destId="{A959D9EB-D81E-4B4F-90A9-90772645344E}" srcOrd="25" destOrd="0" presId="urn:microsoft.com/office/officeart/2005/8/layout/radial6"/>
    <dgm:cxn modelId="{E54D47EC-512E-4E20-BD17-EAAEEAB58CB7}" type="presParOf" srcId="{B0C37B97-914B-49F2-84E5-94B39EF2352F}" destId="{C2AD2DD1-51CE-450C-82D9-F89FBF210B40}" srcOrd="26" destOrd="0" presId="urn:microsoft.com/office/officeart/2005/8/layout/radial6"/>
    <dgm:cxn modelId="{B68AD2E3-3538-4D44-ADF4-8781C7EC0C99}" type="presParOf" srcId="{B0C37B97-914B-49F2-84E5-94B39EF2352F}" destId="{6B5CA57C-894A-4DE7-A46D-8324B8D81FDD}"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FCA78B-8C8C-4E22-8248-857FAA01563C}" type="doc">
      <dgm:prSet loTypeId="urn:microsoft.com/office/officeart/2005/8/layout/radial1" loCatId="cycle" qsTypeId="urn:microsoft.com/office/officeart/2005/8/quickstyle/simple1" qsCatId="simple" csTypeId="urn:microsoft.com/office/officeart/2005/8/colors/accent5_3" csCatId="accent5" phldr="1"/>
      <dgm:spPr/>
      <dgm:t>
        <a:bodyPr/>
        <a:lstStyle/>
        <a:p>
          <a:endParaRPr lang="fr-FR"/>
        </a:p>
      </dgm:t>
    </dgm:pt>
    <dgm:pt modelId="{65AA2752-8CCD-4652-9829-3BA1BC605377}">
      <dgm:prSet phldrT="[Texte]" custT="1"/>
      <dgm:spPr>
        <a:solidFill>
          <a:srgbClr val="128076"/>
        </a:solidFill>
      </dgm:spPr>
      <dgm:t>
        <a:bodyPr/>
        <a:lstStyle/>
        <a:p>
          <a:r>
            <a:rPr lang="fr-FR" sz="1600" b="1" dirty="0"/>
            <a:t>Diagnostic Stratégique</a:t>
          </a:r>
        </a:p>
      </dgm:t>
    </dgm:pt>
    <dgm:pt modelId="{BAD73F41-B8DB-4504-BFA4-8DA09D07DED2}" type="parTrans" cxnId="{63FA8766-2D65-475A-80B5-FA4E0F47D08E}">
      <dgm:prSet/>
      <dgm:spPr/>
      <dgm:t>
        <a:bodyPr/>
        <a:lstStyle/>
        <a:p>
          <a:endParaRPr lang="fr-FR"/>
        </a:p>
      </dgm:t>
    </dgm:pt>
    <dgm:pt modelId="{34BB16BF-9ABA-4F05-8CA4-016872B57596}" type="sibTrans" cxnId="{63FA8766-2D65-475A-80B5-FA4E0F47D08E}">
      <dgm:prSet/>
      <dgm:spPr/>
      <dgm:t>
        <a:bodyPr/>
        <a:lstStyle/>
        <a:p>
          <a:endParaRPr lang="fr-FR"/>
        </a:p>
      </dgm:t>
    </dgm:pt>
    <dgm:pt modelId="{84F077C9-A0B1-4249-A955-569BE280394D}">
      <dgm:prSet phldrT="[Texte]" custT="1"/>
      <dgm:spPr>
        <a:solidFill>
          <a:srgbClr val="16B1AB"/>
        </a:solidFill>
      </dgm:spPr>
      <dgm:t>
        <a:bodyPr/>
        <a:lstStyle/>
        <a:p>
          <a:r>
            <a:rPr lang="fr-FR" sz="1200" b="1" dirty="0"/>
            <a:t>Observation</a:t>
          </a:r>
        </a:p>
      </dgm:t>
    </dgm:pt>
    <dgm:pt modelId="{39CDCBFE-4E2F-48C5-8BFB-55D429369A97}" type="parTrans" cxnId="{5CFC078B-18A6-492C-8FEC-547F0B05564B}">
      <dgm:prSet/>
      <dgm:spPr/>
      <dgm:t>
        <a:bodyPr/>
        <a:lstStyle/>
        <a:p>
          <a:endParaRPr lang="fr-FR"/>
        </a:p>
      </dgm:t>
    </dgm:pt>
    <dgm:pt modelId="{5548F293-D246-4C2E-9575-F67BE7C56875}" type="sibTrans" cxnId="{5CFC078B-18A6-492C-8FEC-547F0B05564B}">
      <dgm:prSet/>
      <dgm:spPr/>
      <dgm:t>
        <a:bodyPr/>
        <a:lstStyle/>
        <a:p>
          <a:endParaRPr lang="fr-FR"/>
        </a:p>
      </dgm:t>
    </dgm:pt>
    <dgm:pt modelId="{D3BAFE39-C367-41B1-B397-44BDAF105C6A}">
      <dgm:prSet phldrT="[Texte]" custT="1"/>
      <dgm:spPr>
        <a:solidFill>
          <a:srgbClr val="16B1AB"/>
        </a:solidFill>
        <a:ln>
          <a:solidFill>
            <a:srgbClr val="16B1AB"/>
          </a:solidFill>
        </a:ln>
      </dgm:spPr>
      <dgm:t>
        <a:bodyPr/>
        <a:lstStyle/>
        <a:p>
          <a:r>
            <a:rPr lang="fr-FR" sz="1200" b="1" dirty="0"/>
            <a:t>Communication</a:t>
          </a:r>
        </a:p>
      </dgm:t>
    </dgm:pt>
    <dgm:pt modelId="{D368450C-9BD5-43F3-BC44-8739D0F3D1E2}" type="parTrans" cxnId="{C890D541-BFBC-4654-B953-0C80640EE771}">
      <dgm:prSet/>
      <dgm:spPr/>
      <dgm:t>
        <a:bodyPr/>
        <a:lstStyle/>
        <a:p>
          <a:endParaRPr lang="fr-FR"/>
        </a:p>
      </dgm:t>
    </dgm:pt>
    <dgm:pt modelId="{2E423EDE-1B60-4C18-B12F-A567A3F94B01}" type="sibTrans" cxnId="{C890D541-BFBC-4654-B953-0C80640EE771}">
      <dgm:prSet/>
      <dgm:spPr/>
      <dgm:t>
        <a:bodyPr/>
        <a:lstStyle/>
        <a:p>
          <a:endParaRPr lang="fr-FR"/>
        </a:p>
      </dgm:t>
    </dgm:pt>
    <dgm:pt modelId="{392EE148-B311-4AFA-831E-CA1E76118F4C}">
      <dgm:prSet phldrT="[Texte]" custT="1"/>
      <dgm:spPr>
        <a:solidFill>
          <a:srgbClr val="16B1AB"/>
        </a:solidFill>
      </dgm:spPr>
      <dgm:t>
        <a:bodyPr/>
        <a:lstStyle/>
        <a:p>
          <a:r>
            <a:rPr lang="fr-FR" sz="1200" b="1" dirty="0"/>
            <a:t>Analyse</a:t>
          </a:r>
        </a:p>
      </dgm:t>
    </dgm:pt>
    <dgm:pt modelId="{12647C50-2F16-499E-B365-D46164331299}" type="parTrans" cxnId="{1691427A-5A92-4EBC-9982-FF2C9ABA349B}">
      <dgm:prSet/>
      <dgm:spPr/>
      <dgm:t>
        <a:bodyPr/>
        <a:lstStyle/>
        <a:p>
          <a:endParaRPr lang="fr-FR"/>
        </a:p>
      </dgm:t>
    </dgm:pt>
    <dgm:pt modelId="{24192384-7F98-415C-B19D-F13A8B6E0FAD}" type="sibTrans" cxnId="{1691427A-5A92-4EBC-9982-FF2C9ABA349B}">
      <dgm:prSet/>
      <dgm:spPr/>
      <dgm:t>
        <a:bodyPr/>
        <a:lstStyle/>
        <a:p>
          <a:endParaRPr lang="fr-FR"/>
        </a:p>
      </dgm:t>
    </dgm:pt>
    <dgm:pt modelId="{59749A18-5CF2-47C1-8030-6C12AB1860F9}" type="pres">
      <dgm:prSet presAssocID="{24FCA78B-8C8C-4E22-8248-857FAA01563C}" presName="cycle" presStyleCnt="0">
        <dgm:presLayoutVars>
          <dgm:chMax val="1"/>
          <dgm:dir/>
          <dgm:animLvl val="ctr"/>
          <dgm:resizeHandles val="exact"/>
        </dgm:presLayoutVars>
      </dgm:prSet>
      <dgm:spPr/>
    </dgm:pt>
    <dgm:pt modelId="{61801C31-7CDB-4169-B8C9-6A3E198676F6}" type="pres">
      <dgm:prSet presAssocID="{65AA2752-8CCD-4652-9829-3BA1BC605377}" presName="centerShape" presStyleLbl="node0" presStyleIdx="0" presStyleCnt="1" custScaleX="155347" custScaleY="85501" custLinFactNeighborX="2171" custLinFactNeighborY="-6264"/>
      <dgm:spPr/>
    </dgm:pt>
    <dgm:pt modelId="{C35FD5F7-FBE0-47C9-82A1-12579E1FA054}" type="pres">
      <dgm:prSet presAssocID="{39CDCBFE-4E2F-48C5-8BFB-55D429369A97}" presName="Name9" presStyleLbl="parChTrans1D2" presStyleIdx="0" presStyleCnt="3"/>
      <dgm:spPr/>
    </dgm:pt>
    <dgm:pt modelId="{9DCDA3F0-6A85-414A-8E5D-E5FF8908E1B6}" type="pres">
      <dgm:prSet presAssocID="{39CDCBFE-4E2F-48C5-8BFB-55D429369A97}" presName="connTx" presStyleLbl="parChTrans1D2" presStyleIdx="0" presStyleCnt="3"/>
      <dgm:spPr/>
    </dgm:pt>
    <dgm:pt modelId="{571755D3-EF6A-4E7D-85B2-E9C631C6A239}" type="pres">
      <dgm:prSet presAssocID="{84F077C9-A0B1-4249-A955-569BE280394D}" presName="node" presStyleLbl="node1" presStyleIdx="0" presStyleCnt="3" custScaleX="155347" custScaleY="85501">
        <dgm:presLayoutVars>
          <dgm:bulletEnabled val="1"/>
        </dgm:presLayoutVars>
      </dgm:prSet>
      <dgm:spPr/>
    </dgm:pt>
    <dgm:pt modelId="{866D6CDA-97B5-4557-9203-E53368760C4F}" type="pres">
      <dgm:prSet presAssocID="{D368450C-9BD5-43F3-BC44-8739D0F3D1E2}" presName="Name9" presStyleLbl="parChTrans1D2" presStyleIdx="1" presStyleCnt="3"/>
      <dgm:spPr/>
    </dgm:pt>
    <dgm:pt modelId="{F94259DD-7300-4061-B126-6A0932FE9CD6}" type="pres">
      <dgm:prSet presAssocID="{D368450C-9BD5-43F3-BC44-8739D0F3D1E2}" presName="connTx" presStyleLbl="parChTrans1D2" presStyleIdx="1" presStyleCnt="3"/>
      <dgm:spPr/>
    </dgm:pt>
    <dgm:pt modelId="{5DB39940-DB91-4237-9774-A03CD14DF6A6}" type="pres">
      <dgm:prSet presAssocID="{D3BAFE39-C367-41B1-B397-44BDAF105C6A}" presName="node" presStyleLbl="node1" presStyleIdx="1" presStyleCnt="3" custScaleX="155347" custScaleY="85501">
        <dgm:presLayoutVars>
          <dgm:bulletEnabled val="1"/>
        </dgm:presLayoutVars>
      </dgm:prSet>
      <dgm:spPr/>
    </dgm:pt>
    <dgm:pt modelId="{1919A4E7-5B95-4C11-9BD0-002C2D8A0B29}" type="pres">
      <dgm:prSet presAssocID="{12647C50-2F16-499E-B365-D46164331299}" presName="Name9" presStyleLbl="parChTrans1D2" presStyleIdx="2" presStyleCnt="3"/>
      <dgm:spPr/>
    </dgm:pt>
    <dgm:pt modelId="{68106734-B5FD-463A-AF2E-4209BB3E8994}" type="pres">
      <dgm:prSet presAssocID="{12647C50-2F16-499E-B365-D46164331299}" presName="connTx" presStyleLbl="parChTrans1D2" presStyleIdx="2" presStyleCnt="3"/>
      <dgm:spPr/>
    </dgm:pt>
    <dgm:pt modelId="{092D2850-D484-4630-9840-1E0978F61E1E}" type="pres">
      <dgm:prSet presAssocID="{392EE148-B311-4AFA-831E-CA1E76118F4C}" presName="node" presStyleLbl="node1" presStyleIdx="2" presStyleCnt="3" custScaleX="155347" custScaleY="85501">
        <dgm:presLayoutVars>
          <dgm:bulletEnabled val="1"/>
        </dgm:presLayoutVars>
      </dgm:prSet>
      <dgm:spPr/>
    </dgm:pt>
  </dgm:ptLst>
  <dgm:cxnLst>
    <dgm:cxn modelId="{4BB4C501-2EC9-4DC9-9734-693D9453F51A}" type="presOf" srcId="{24FCA78B-8C8C-4E22-8248-857FAA01563C}" destId="{59749A18-5CF2-47C1-8030-6C12AB1860F9}" srcOrd="0" destOrd="0" presId="urn:microsoft.com/office/officeart/2005/8/layout/radial1"/>
    <dgm:cxn modelId="{7D339A15-369A-43D1-91A4-01606217A952}" type="presOf" srcId="{84F077C9-A0B1-4249-A955-569BE280394D}" destId="{571755D3-EF6A-4E7D-85B2-E9C631C6A239}" srcOrd="0" destOrd="0" presId="urn:microsoft.com/office/officeart/2005/8/layout/radial1"/>
    <dgm:cxn modelId="{F841E82C-FD60-43E6-8A9D-FFE77405F3DB}" type="presOf" srcId="{D368450C-9BD5-43F3-BC44-8739D0F3D1E2}" destId="{866D6CDA-97B5-4557-9203-E53368760C4F}" srcOrd="0" destOrd="0" presId="urn:microsoft.com/office/officeart/2005/8/layout/radial1"/>
    <dgm:cxn modelId="{C890D541-BFBC-4654-B953-0C80640EE771}" srcId="{65AA2752-8CCD-4652-9829-3BA1BC605377}" destId="{D3BAFE39-C367-41B1-B397-44BDAF105C6A}" srcOrd="1" destOrd="0" parTransId="{D368450C-9BD5-43F3-BC44-8739D0F3D1E2}" sibTransId="{2E423EDE-1B60-4C18-B12F-A567A3F94B01}"/>
    <dgm:cxn modelId="{3F654D59-ED7A-4805-91D1-C710D2C554D9}" type="presOf" srcId="{12647C50-2F16-499E-B365-D46164331299}" destId="{1919A4E7-5B95-4C11-9BD0-002C2D8A0B29}" srcOrd="0" destOrd="0" presId="urn:microsoft.com/office/officeart/2005/8/layout/radial1"/>
    <dgm:cxn modelId="{3B35F25D-421A-4324-92D0-5AA1B772B5F0}" type="presOf" srcId="{65AA2752-8CCD-4652-9829-3BA1BC605377}" destId="{61801C31-7CDB-4169-B8C9-6A3E198676F6}" srcOrd="0" destOrd="0" presId="urn:microsoft.com/office/officeart/2005/8/layout/radial1"/>
    <dgm:cxn modelId="{63FA8766-2D65-475A-80B5-FA4E0F47D08E}" srcId="{24FCA78B-8C8C-4E22-8248-857FAA01563C}" destId="{65AA2752-8CCD-4652-9829-3BA1BC605377}" srcOrd="0" destOrd="0" parTransId="{BAD73F41-B8DB-4504-BFA4-8DA09D07DED2}" sibTransId="{34BB16BF-9ABA-4F05-8CA4-016872B57596}"/>
    <dgm:cxn modelId="{2F560E71-7FA5-4C2E-99B1-6A188C2999A1}" type="presOf" srcId="{39CDCBFE-4E2F-48C5-8BFB-55D429369A97}" destId="{C35FD5F7-FBE0-47C9-82A1-12579E1FA054}" srcOrd="0" destOrd="0" presId="urn:microsoft.com/office/officeart/2005/8/layout/radial1"/>
    <dgm:cxn modelId="{1691427A-5A92-4EBC-9982-FF2C9ABA349B}" srcId="{65AA2752-8CCD-4652-9829-3BA1BC605377}" destId="{392EE148-B311-4AFA-831E-CA1E76118F4C}" srcOrd="2" destOrd="0" parTransId="{12647C50-2F16-499E-B365-D46164331299}" sibTransId="{24192384-7F98-415C-B19D-F13A8B6E0FAD}"/>
    <dgm:cxn modelId="{5CFC078B-18A6-492C-8FEC-547F0B05564B}" srcId="{65AA2752-8CCD-4652-9829-3BA1BC605377}" destId="{84F077C9-A0B1-4249-A955-569BE280394D}" srcOrd="0" destOrd="0" parTransId="{39CDCBFE-4E2F-48C5-8BFB-55D429369A97}" sibTransId="{5548F293-D246-4C2E-9575-F67BE7C56875}"/>
    <dgm:cxn modelId="{6C9EF18C-A34C-4FC2-83BB-10C6B41C63F1}" type="presOf" srcId="{39CDCBFE-4E2F-48C5-8BFB-55D429369A97}" destId="{9DCDA3F0-6A85-414A-8E5D-E5FF8908E1B6}" srcOrd="1" destOrd="0" presId="urn:microsoft.com/office/officeart/2005/8/layout/radial1"/>
    <dgm:cxn modelId="{17D4C88E-D90B-4474-9F7D-EE2FA0760B5C}" type="presOf" srcId="{392EE148-B311-4AFA-831E-CA1E76118F4C}" destId="{092D2850-D484-4630-9840-1E0978F61E1E}" srcOrd="0" destOrd="0" presId="urn:microsoft.com/office/officeart/2005/8/layout/radial1"/>
    <dgm:cxn modelId="{5115F88E-79AC-4E3B-B6D8-86A42527AA41}" type="presOf" srcId="{D3BAFE39-C367-41B1-B397-44BDAF105C6A}" destId="{5DB39940-DB91-4237-9774-A03CD14DF6A6}" srcOrd="0" destOrd="0" presId="urn:microsoft.com/office/officeart/2005/8/layout/radial1"/>
    <dgm:cxn modelId="{B7A070E6-D856-49F1-AE8B-9C166DB85FA2}" type="presOf" srcId="{D368450C-9BD5-43F3-BC44-8739D0F3D1E2}" destId="{F94259DD-7300-4061-B126-6A0932FE9CD6}" srcOrd="1" destOrd="0" presId="urn:microsoft.com/office/officeart/2005/8/layout/radial1"/>
    <dgm:cxn modelId="{36BBB5F8-E4CF-4975-85DB-0AB6FA13D049}" type="presOf" srcId="{12647C50-2F16-499E-B365-D46164331299}" destId="{68106734-B5FD-463A-AF2E-4209BB3E8994}" srcOrd="1" destOrd="0" presId="urn:microsoft.com/office/officeart/2005/8/layout/radial1"/>
    <dgm:cxn modelId="{0C5C5DBF-3081-4CE3-82C1-2C6B3D2467FF}" type="presParOf" srcId="{59749A18-5CF2-47C1-8030-6C12AB1860F9}" destId="{61801C31-7CDB-4169-B8C9-6A3E198676F6}" srcOrd="0" destOrd="0" presId="urn:microsoft.com/office/officeart/2005/8/layout/radial1"/>
    <dgm:cxn modelId="{C5072CA2-A681-4246-A41A-E6C7FAE90D04}" type="presParOf" srcId="{59749A18-5CF2-47C1-8030-6C12AB1860F9}" destId="{C35FD5F7-FBE0-47C9-82A1-12579E1FA054}" srcOrd="1" destOrd="0" presId="urn:microsoft.com/office/officeart/2005/8/layout/radial1"/>
    <dgm:cxn modelId="{F819BC2E-D00D-44A3-9087-2768AA74E12F}" type="presParOf" srcId="{C35FD5F7-FBE0-47C9-82A1-12579E1FA054}" destId="{9DCDA3F0-6A85-414A-8E5D-E5FF8908E1B6}" srcOrd="0" destOrd="0" presId="urn:microsoft.com/office/officeart/2005/8/layout/radial1"/>
    <dgm:cxn modelId="{2AAA96D1-9977-4AEE-B194-C34A250D3145}" type="presParOf" srcId="{59749A18-5CF2-47C1-8030-6C12AB1860F9}" destId="{571755D3-EF6A-4E7D-85B2-E9C631C6A239}" srcOrd="2" destOrd="0" presId="urn:microsoft.com/office/officeart/2005/8/layout/radial1"/>
    <dgm:cxn modelId="{9549D8B1-E628-4B58-97F3-26058C747260}" type="presParOf" srcId="{59749A18-5CF2-47C1-8030-6C12AB1860F9}" destId="{866D6CDA-97B5-4557-9203-E53368760C4F}" srcOrd="3" destOrd="0" presId="urn:microsoft.com/office/officeart/2005/8/layout/radial1"/>
    <dgm:cxn modelId="{0363A751-26AA-4BC6-8D46-1F8E48BBF77F}" type="presParOf" srcId="{866D6CDA-97B5-4557-9203-E53368760C4F}" destId="{F94259DD-7300-4061-B126-6A0932FE9CD6}" srcOrd="0" destOrd="0" presId="urn:microsoft.com/office/officeart/2005/8/layout/radial1"/>
    <dgm:cxn modelId="{D59BF151-F153-43E4-81EF-62FB32E10330}" type="presParOf" srcId="{59749A18-5CF2-47C1-8030-6C12AB1860F9}" destId="{5DB39940-DB91-4237-9774-A03CD14DF6A6}" srcOrd="4" destOrd="0" presId="urn:microsoft.com/office/officeart/2005/8/layout/radial1"/>
    <dgm:cxn modelId="{6E8B89E1-FA80-4C67-A071-0DD789D50079}" type="presParOf" srcId="{59749A18-5CF2-47C1-8030-6C12AB1860F9}" destId="{1919A4E7-5B95-4C11-9BD0-002C2D8A0B29}" srcOrd="5" destOrd="0" presId="urn:microsoft.com/office/officeart/2005/8/layout/radial1"/>
    <dgm:cxn modelId="{7715979B-2750-44B9-AF0A-1DB3741ADCE4}" type="presParOf" srcId="{1919A4E7-5B95-4C11-9BD0-002C2D8A0B29}" destId="{68106734-B5FD-463A-AF2E-4209BB3E8994}" srcOrd="0" destOrd="0" presId="urn:microsoft.com/office/officeart/2005/8/layout/radial1"/>
    <dgm:cxn modelId="{9B54ACF1-AAC2-4611-918F-7C50EB25DDF8}" type="presParOf" srcId="{59749A18-5CF2-47C1-8030-6C12AB1860F9}" destId="{092D2850-D484-4630-9840-1E0978F61E1E}"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194AA7D-1711-4B04-8E16-2E89F9AA11F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43FEEFED-FBFD-4F82-8242-340B5B8ED826}">
      <dgm:prSet phldrT="[Texte]" custT="1"/>
      <dgm:spPr>
        <a:solidFill>
          <a:srgbClr val="128076"/>
        </a:solidFill>
      </dgm:spPr>
      <dgm:t>
        <a:bodyPr/>
        <a:lstStyle/>
        <a:p>
          <a:r>
            <a:rPr lang="fr-FR" sz="1600" b="1" dirty="0"/>
            <a:t>Choix stratégique</a:t>
          </a:r>
        </a:p>
      </dgm:t>
    </dgm:pt>
    <dgm:pt modelId="{9F76D82C-C288-49A4-BE0E-1D075957E67D}" type="parTrans" cxnId="{ED0D8393-B576-4745-B6AA-FF0878AB6779}">
      <dgm:prSet/>
      <dgm:spPr/>
      <dgm:t>
        <a:bodyPr/>
        <a:lstStyle/>
        <a:p>
          <a:endParaRPr lang="fr-FR" b="1"/>
        </a:p>
      </dgm:t>
    </dgm:pt>
    <dgm:pt modelId="{F5C2C344-2DC4-4F64-9E70-B9D0A4D033B9}" type="sibTrans" cxnId="{ED0D8393-B576-4745-B6AA-FF0878AB6779}">
      <dgm:prSet/>
      <dgm:spPr/>
      <dgm:t>
        <a:bodyPr/>
        <a:lstStyle/>
        <a:p>
          <a:endParaRPr lang="fr-FR" b="1"/>
        </a:p>
      </dgm:t>
    </dgm:pt>
    <dgm:pt modelId="{4CBE1676-C38F-4EA8-8069-999D2C84469B}">
      <dgm:prSet phldrT="[Texte]"/>
      <dgm:spPr>
        <a:solidFill>
          <a:srgbClr val="16B1AB"/>
        </a:solidFill>
      </dgm:spPr>
      <dgm:t>
        <a:bodyPr/>
        <a:lstStyle/>
        <a:p>
          <a:r>
            <a:rPr lang="fr-FR" b="1" dirty="0"/>
            <a:t>Objectifs</a:t>
          </a:r>
        </a:p>
      </dgm:t>
    </dgm:pt>
    <dgm:pt modelId="{BF6C5679-AA2A-430E-BE94-7AC76E918186}" type="parTrans" cxnId="{EF3DBA80-EA6E-4085-9B99-2DF9C816C566}">
      <dgm:prSet/>
      <dgm:spPr/>
      <dgm:t>
        <a:bodyPr/>
        <a:lstStyle/>
        <a:p>
          <a:endParaRPr lang="fr-FR" b="1"/>
        </a:p>
      </dgm:t>
    </dgm:pt>
    <dgm:pt modelId="{CDF706AD-8A16-4118-939B-CB9734DD0272}" type="sibTrans" cxnId="{EF3DBA80-EA6E-4085-9B99-2DF9C816C566}">
      <dgm:prSet/>
      <dgm:spPr/>
      <dgm:t>
        <a:bodyPr/>
        <a:lstStyle/>
        <a:p>
          <a:endParaRPr lang="fr-FR" b="1"/>
        </a:p>
      </dgm:t>
    </dgm:pt>
    <dgm:pt modelId="{97A7C957-77B1-4298-AF9C-5146E5818267}">
      <dgm:prSet phldrT="[Texte]"/>
      <dgm:spPr>
        <a:solidFill>
          <a:srgbClr val="16B1AB"/>
        </a:solidFill>
      </dgm:spPr>
      <dgm:t>
        <a:bodyPr/>
        <a:lstStyle/>
        <a:p>
          <a:r>
            <a:rPr lang="fr-FR" b="1" dirty="0"/>
            <a:t>Calendrier</a:t>
          </a:r>
        </a:p>
      </dgm:t>
    </dgm:pt>
    <dgm:pt modelId="{80D3C9EF-56C6-4DE1-83D9-AEC91C6E4D36}" type="parTrans" cxnId="{99A165A2-C4E0-4FC2-8A3D-DB9EC019A84E}">
      <dgm:prSet/>
      <dgm:spPr/>
      <dgm:t>
        <a:bodyPr/>
        <a:lstStyle/>
        <a:p>
          <a:endParaRPr lang="fr-FR" b="1"/>
        </a:p>
      </dgm:t>
    </dgm:pt>
    <dgm:pt modelId="{9C51CD6F-23B0-475F-AB6B-B604879D4D1A}" type="sibTrans" cxnId="{99A165A2-C4E0-4FC2-8A3D-DB9EC019A84E}">
      <dgm:prSet/>
      <dgm:spPr/>
      <dgm:t>
        <a:bodyPr/>
        <a:lstStyle/>
        <a:p>
          <a:endParaRPr lang="fr-FR" b="1"/>
        </a:p>
      </dgm:t>
    </dgm:pt>
    <dgm:pt modelId="{234A835B-2919-4BDD-9BF0-C14586B8D6F8}">
      <dgm:prSet phldrT="[Texte]"/>
      <dgm:spPr>
        <a:solidFill>
          <a:srgbClr val="16B1AB"/>
        </a:solidFill>
      </dgm:spPr>
      <dgm:t>
        <a:bodyPr/>
        <a:lstStyle/>
        <a:p>
          <a:r>
            <a:rPr lang="fr-FR" b="1" dirty="0"/>
            <a:t>Plan d’actions</a:t>
          </a:r>
        </a:p>
      </dgm:t>
    </dgm:pt>
    <dgm:pt modelId="{F847E0FE-F00E-45C7-89A1-A326E842429F}" type="parTrans" cxnId="{78F3FFE4-F1B5-4353-8C38-C0CD54C98C24}">
      <dgm:prSet/>
      <dgm:spPr/>
      <dgm:t>
        <a:bodyPr/>
        <a:lstStyle/>
        <a:p>
          <a:endParaRPr lang="fr-FR" b="1"/>
        </a:p>
      </dgm:t>
    </dgm:pt>
    <dgm:pt modelId="{ADB1FD8D-ACD7-4E06-979D-F4750A9CD1C0}" type="sibTrans" cxnId="{78F3FFE4-F1B5-4353-8C38-C0CD54C98C24}">
      <dgm:prSet/>
      <dgm:spPr/>
      <dgm:t>
        <a:bodyPr/>
        <a:lstStyle/>
        <a:p>
          <a:endParaRPr lang="fr-FR" b="1"/>
        </a:p>
      </dgm:t>
    </dgm:pt>
    <dgm:pt modelId="{1641D0A7-E633-4169-9311-611A7F8C4873}">
      <dgm:prSet phldrT="[Texte]"/>
      <dgm:spPr/>
      <dgm:t>
        <a:bodyPr/>
        <a:lstStyle/>
        <a:p>
          <a:endParaRPr lang="fr-FR" b="1" dirty="0"/>
        </a:p>
      </dgm:t>
    </dgm:pt>
    <dgm:pt modelId="{0DAB18D1-B759-45CC-9449-8096701538E6}" type="parTrans" cxnId="{C12ED9A0-4AE1-41E3-9CA9-9391818DC139}">
      <dgm:prSet/>
      <dgm:spPr/>
      <dgm:t>
        <a:bodyPr/>
        <a:lstStyle/>
        <a:p>
          <a:endParaRPr lang="fr-FR" b="1"/>
        </a:p>
      </dgm:t>
    </dgm:pt>
    <dgm:pt modelId="{6810AEB7-825C-4D97-87E6-8553B8301F60}" type="sibTrans" cxnId="{C12ED9A0-4AE1-41E3-9CA9-9391818DC139}">
      <dgm:prSet/>
      <dgm:spPr/>
      <dgm:t>
        <a:bodyPr/>
        <a:lstStyle/>
        <a:p>
          <a:endParaRPr lang="fr-FR" b="1"/>
        </a:p>
      </dgm:t>
    </dgm:pt>
    <dgm:pt modelId="{35CB2E2A-D8B7-4C7D-A535-1D2357E32CB5}" type="pres">
      <dgm:prSet presAssocID="{1194AA7D-1711-4B04-8E16-2E89F9AA11F7}" presName="cycle" presStyleCnt="0">
        <dgm:presLayoutVars>
          <dgm:chMax val="1"/>
          <dgm:dir/>
          <dgm:animLvl val="ctr"/>
          <dgm:resizeHandles val="exact"/>
        </dgm:presLayoutVars>
      </dgm:prSet>
      <dgm:spPr/>
    </dgm:pt>
    <dgm:pt modelId="{ED0E7BCD-01F9-4B18-BB38-BBA62D596BA9}" type="pres">
      <dgm:prSet presAssocID="{43FEEFED-FBFD-4F82-8242-340B5B8ED826}" presName="centerShape" presStyleLbl="node0" presStyleIdx="0" presStyleCnt="1" custScaleX="126137"/>
      <dgm:spPr/>
    </dgm:pt>
    <dgm:pt modelId="{159C3553-77BA-4B19-8B49-2E400FBDFC75}" type="pres">
      <dgm:prSet presAssocID="{BF6C5679-AA2A-430E-BE94-7AC76E918186}" presName="Name9" presStyleLbl="parChTrans1D2" presStyleIdx="0" presStyleCnt="3"/>
      <dgm:spPr/>
    </dgm:pt>
    <dgm:pt modelId="{3D4DFA6D-75D8-42BA-A863-C507A8FC4134}" type="pres">
      <dgm:prSet presAssocID="{BF6C5679-AA2A-430E-BE94-7AC76E918186}" presName="connTx" presStyleLbl="parChTrans1D2" presStyleIdx="0" presStyleCnt="3"/>
      <dgm:spPr/>
    </dgm:pt>
    <dgm:pt modelId="{0EE9C6EE-7C00-4A62-82BF-5DFEF4186D36}" type="pres">
      <dgm:prSet presAssocID="{4CBE1676-C38F-4EA8-8069-999D2C84469B}" presName="node" presStyleLbl="node1" presStyleIdx="0" presStyleCnt="3" custScaleX="126137">
        <dgm:presLayoutVars>
          <dgm:bulletEnabled val="1"/>
        </dgm:presLayoutVars>
      </dgm:prSet>
      <dgm:spPr/>
    </dgm:pt>
    <dgm:pt modelId="{7390A0C4-B120-47A9-A9B2-93ADBFA921DA}" type="pres">
      <dgm:prSet presAssocID="{80D3C9EF-56C6-4DE1-83D9-AEC91C6E4D36}" presName="Name9" presStyleLbl="parChTrans1D2" presStyleIdx="1" presStyleCnt="3"/>
      <dgm:spPr/>
    </dgm:pt>
    <dgm:pt modelId="{AF49D35D-B4A2-4B3E-B538-CC08D77BEFC7}" type="pres">
      <dgm:prSet presAssocID="{80D3C9EF-56C6-4DE1-83D9-AEC91C6E4D36}" presName="connTx" presStyleLbl="parChTrans1D2" presStyleIdx="1" presStyleCnt="3"/>
      <dgm:spPr/>
    </dgm:pt>
    <dgm:pt modelId="{89752C53-D395-4FFF-B6E9-E7F9A000CA3B}" type="pres">
      <dgm:prSet presAssocID="{97A7C957-77B1-4298-AF9C-5146E5818267}" presName="node" presStyleLbl="node1" presStyleIdx="1" presStyleCnt="3">
        <dgm:presLayoutVars>
          <dgm:bulletEnabled val="1"/>
        </dgm:presLayoutVars>
      </dgm:prSet>
      <dgm:spPr/>
    </dgm:pt>
    <dgm:pt modelId="{CB77EA7F-4331-4032-A044-D054E9D633E2}" type="pres">
      <dgm:prSet presAssocID="{F847E0FE-F00E-45C7-89A1-A326E842429F}" presName="Name9" presStyleLbl="parChTrans1D2" presStyleIdx="2" presStyleCnt="3"/>
      <dgm:spPr/>
    </dgm:pt>
    <dgm:pt modelId="{E288AA60-AF47-498D-850E-FCBB47205926}" type="pres">
      <dgm:prSet presAssocID="{F847E0FE-F00E-45C7-89A1-A326E842429F}" presName="connTx" presStyleLbl="parChTrans1D2" presStyleIdx="2" presStyleCnt="3"/>
      <dgm:spPr/>
    </dgm:pt>
    <dgm:pt modelId="{9B274C54-7DB2-40F5-B9F7-CDA7DE371212}" type="pres">
      <dgm:prSet presAssocID="{234A835B-2919-4BDD-9BF0-C14586B8D6F8}" presName="node" presStyleLbl="node1" presStyleIdx="2" presStyleCnt="3">
        <dgm:presLayoutVars>
          <dgm:bulletEnabled val="1"/>
        </dgm:presLayoutVars>
      </dgm:prSet>
      <dgm:spPr/>
    </dgm:pt>
  </dgm:ptLst>
  <dgm:cxnLst>
    <dgm:cxn modelId="{B9784F24-25A1-40B7-8AB7-B54E31B48176}" type="presOf" srcId="{BF6C5679-AA2A-430E-BE94-7AC76E918186}" destId="{3D4DFA6D-75D8-42BA-A863-C507A8FC4134}" srcOrd="1" destOrd="0" presId="urn:microsoft.com/office/officeart/2005/8/layout/radial1"/>
    <dgm:cxn modelId="{2D63C73E-3C40-4379-BF70-4702114B2E52}" type="presOf" srcId="{F847E0FE-F00E-45C7-89A1-A326E842429F}" destId="{CB77EA7F-4331-4032-A044-D054E9D633E2}" srcOrd="0" destOrd="0" presId="urn:microsoft.com/office/officeart/2005/8/layout/radial1"/>
    <dgm:cxn modelId="{8253346D-A384-4C4A-8E15-DE8AF55D99E8}" type="presOf" srcId="{BF6C5679-AA2A-430E-BE94-7AC76E918186}" destId="{159C3553-77BA-4B19-8B49-2E400FBDFC75}" srcOrd="0" destOrd="0" presId="urn:microsoft.com/office/officeart/2005/8/layout/radial1"/>
    <dgm:cxn modelId="{9F6EB273-2A91-4424-BF93-AAAE45E9862D}" type="presOf" srcId="{1194AA7D-1711-4B04-8E16-2E89F9AA11F7}" destId="{35CB2E2A-D8B7-4C7D-A535-1D2357E32CB5}" srcOrd="0" destOrd="0" presId="urn:microsoft.com/office/officeart/2005/8/layout/radial1"/>
    <dgm:cxn modelId="{EF3DBA80-EA6E-4085-9B99-2DF9C816C566}" srcId="{43FEEFED-FBFD-4F82-8242-340B5B8ED826}" destId="{4CBE1676-C38F-4EA8-8069-999D2C84469B}" srcOrd="0" destOrd="0" parTransId="{BF6C5679-AA2A-430E-BE94-7AC76E918186}" sibTransId="{CDF706AD-8A16-4118-939B-CB9734DD0272}"/>
    <dgm:cxn modelId="{ED0D8393-B576-4745-B6AA-FF0878AB6779}" srcId="{1194AA7D-1711-4B04-8E16-2E89F9AA11F7}" destId="{43FEEFED-FBFD-4F82-8242-340B5B8ED826}" srcOrd="0" destOrd="0" parTransId="{9F76D82C-C288-49A4-BE0E-1D075957E67D}" sibTransId="{F5C2C344-2DC4-4F64-9E70-B9D0A4D033B9}"/>
    <dgm:cxn modelId="{ECDD6096-77F6-4B8B-A413-0BDBA71C0E1E}" type="presOf" srcId="{80D3C9EF-56C6-4DE1-83D9-AEC91C6E4D36}" destId="{7390A0C4-B120-47A9-A9B2-93ADBFA921DA}" srcOrd="0" destOrd="0" presId="urn:microsoft.com/office/officeart/2005/8/layout/radial1"/>
    <dgm:cxn modelId="{A572059D-F464-4AB8-839E-DAD3E3A1EDC0}" type="presOf" srcId="{97A7C957-77B1-4298-AF9C-5146E5818267}" destId="{89752C53-D395-4FFF-B6E9-E7F9A000CA3B}" srcOrd="0" destOrd="0" presId="urn:microsoft.com/office/officeart/2005/8/layout/radial1"/>
    <dgm:cxn modelId="{C12ED9A0-4AE1-41E3-9CA9-9391818DC139}" srcId="{1194AA7D-1711-4B04-8E16-2E89F9AA11F7}" destId="{1641D0A7-E633-4169-9311-611A7F8C4873}" srcOrd="1" destOrd="0" parTransId="{0DAB18D1-B759-45CC-9449-8096701538E6}" sibTransId="{6810AEB7-825C-4D97-87E6-8553B8301F60}"/>
    <dgm:cxn modelId="{99A165A2-C4E0-4FC2-8A3D-DB9EC019A84E}" srcId="{43FEEFED-FBFD-4F82-8242-340B5B8ED826}" destId="{97A7C957-77B1-4298-AF9C-5146E5818267}" srcOrd="1" destOrd="0" parTransId="{80D3C9EF-56C6-4DE1-83D9-AEC91C6E4D36}" sibTransId="{9C51CD6F-23B0-475F-AB6B-B604879D4D1A}"/>
    <dgm:cxn modelId="{FB5649B6-8427-4E52-BE12-FEC239073BD8}" type="presOf" srcId="{80D3C9EF-56C6-4DE1-83D9-AEC91C6E4D36}" destId="{AF49D35D-B4A2-4B3E-B538-CC08D77BEFC7}" srcOrd="1" destOrd="0" presId="urn:microsoft.com/office/officeart/2005/8/layout/radial1"/>
    <dgm:cxn modelId="{24F3CDB8-E0B2-4946-B096-0A051EC510EB}" type="presOf" srcId="{234A835B-2919-4BDD-9BF0-C14586B8D6F8}" destId="{9B274C54-7DB2-40F5-B9F7-CDA7DE371212}" srcOrd="0" destOrd="0" presId="urn:microsoft.com/office/officeart/2005/8/layout/radial1"/>
    <dgm:cxn modelId="{52F358BA-892C-4645-9D61-E9A5EBCE6494}" type="presOf" srcId="{43FEEFED-FBFD-4F82-8242-340B5B8ED826}" destId="{ED0E7BCD-01F9-4B18-BB38-BBA62D596BA9}" srcOrd="0" destOrd="0" presId="urn:microsoft.com/office/officeart/2005/8/layout/radial1"/>
    <dgm:cxn modelId="{1B1918C5-02FB-4977-8F88-7DEDFBC65A52}" type="presOf" srcId="{4CBE1676-C38F-4EA8-8069-999D2C84469B}" destId="{0EE9C6EE-7C00-4A62-82BF-5DFEF4186D36}" srcOrd="0" destOrd="0" presId="urn:microsoft.com/office/officeart/2005/8/layout/radial1"/>
    <dgm:cxn modelId="{5C81A0CF-E18E-4D6D-98C0-B6B3A9FED4B0}" type="presOf" srcId="{F847E0FE-F00E-45C7-89A1-A326E842429F}" destId="{E288AA60-AF47-498D-850E-FCBB47205926}" srcOrd="1" destOrd="0" presId="urn:microsoft.com/office/officeart/2005/8/layout/radial1"/>
    <dgm:cxn modelId="{78F3FFE4-F1B5-4353-8C38-C0CD54C98C24}" srcId="{43FEEFED-FBFD-4F82-8242-340B5B8ED826}" destId="{234A835B-2919-4BDD-9BF0-C14586B8D6F8}" srcOrd="2" destOrd="0" parTransId="{F847E0FE-F00E-45C7-89A1-A326E842429F}" sibTransId="{ADB1FD8D-ACD7-4E06-979D-F4750A9CD1C0}"/>
    <dgm:cxn modelId="{BA257533-59B0-4F2E-AE9C-83B0C68903B4}" type="presParOf" srcId="{35CB2E2A-D8B7-4C7D-A535-1D2357E32CB5}" destId="{ED0E7BCD-01F9-4B18-BB38-BBA62D596BA9}" srcOrd="0" destOrd="0" presId="urn:microsoft.com/office/officeart/2005/8/layout/radial1"/>
    <dgm:cxn modelId="{B73E2845-4A80-4A74-A956-E32E35849954}" type="presParOf" srcId="{35CB2E2A-D8B7-4C7D-A535-1D2357E32CB5}" destId="{159C3553-77BA-4B19-8B49-2E400FBDFC75}" srcOrd="1" destOrd="0" presId="urn:microsoft.com/office/officeart/2005/8/layout/radial1"/>
    <dgm:cxn modelId="{870D3452-9BA7-4927-9142-CA168009B709}" type="presParOf" srcId="{159C3553-77BA-4B19-8B49-2E400FBDFC75}" destId="{3D4DFA6D-75D8-42BA-A863-C507A8FC4134}" srcOrd="0" destOrd="0" presId="urn:microsoft.com/office/officeart/2005/8/layout/radial1"/>
    <dgm:cxn modelId="{F1D8C437-4F52-42E3-97A4-F7CCC9F20A3D}" type="presParOf" srcId="{35CB2E2A-D8B7-4C7D-A535-1D2357E32CB5}" destId="{0EE9C6EE-7C00-4A62-82BF-5DFEF4186D36}" srcOrd="2" destOrd="0" presId="urn:microsoft.com/office/officeart/2005/8/layout/radial1"/>
    <dgm:cxn modelId="{A6E83E6A-8C1E-4AE4-9BED-35A2E60664E6}" type="presParOf" srcId="{35CB2E2A-D8B7-4C7D-A535-1D2357E32CB5}" destId="{7390A0C4-B120-47A9-A9B2-93ADBFA921DA}" srcOrd="3" destOrd="0" presId="urn:microsoft.com/office/officeart/2005/8/layout/radial1"/>
    <dgm:cxn modelId="{C9BF8ED8-7C8C-4695-ACF6-68913A98ED32}" type="presParOf" srcId="{7390A0C4-B120-47A9-A9B2-93ADBFA921DA}" destId="{AF49D35D-B4A2-4B3E-B538-CC08D77BEFC7}" srcOrd="0" destOrd="0" presId="urn:microsoft.com/office/officeart/2005/8/layout/radial1"/>
    <dgm:cxn modelId="{DD7D2A45-CB78-4915-B788-E0E01CB9FB52}" type="presParOf" srcId="{35CB2E2A-D8B7-4C7D-A535-1D2357E32CB5}" destId="{89752C53-D395-4FFF-B6E9-E7F9A000CA3B}" srcOrd="4" destOrd="0" presId="urn:microsoft.com/office/officeart/2005/8/layout/radial1"/>
    <dgm:cxn modelId="{DB2ACCC1-5D6C-4FB6-9B50-0B10861DCC8B}" type="presParOf" srcId="{35CB2E2A-D8B7-4C7D-A535-1D2357E32CB5}" destId="{CB77EA7F-4331-4032-A044-D054E9D633E2}" srcOrd="5" destOrd="0" presId="urn:microsoft.com/office/officeart/2005/8/layout/radial1"/>
    <dgm:cxn modelId="{ADD18EF4-32EE-4369-B4E1-D41C8C2C28E2}" type="presParOf" srcId="{CB77EA7F-4331-4032-A044-D054E9D633E2}" destId="{E288AA60-AF47-498D-850E-FCBB47205926}" srcOrd="0" destOrd="0" presId="urn:microsoft.com/office/officeart/2005/8/layout/radial1"/>
    <dgm:cxn modelId="{55255A0D-D243-4451-BDA8-DF09077F2805}" type="presParOf" srcId="{35CB2E2A-D8B7-4C7D-A535-1D2357E32CB5}" destId="{9B274C54-7DB2-40F5-B9F7-CDA7DE371212}" srcOrd="6"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606CCB-6ECD-40BB-9DAA-2669AEC9EBF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2427AEB7-535A-4286-BF94-7FE5DCA8E2D7}">
      <dgm:prSet phldrT="[Texte]" custT="1"/>
      <dgm:spPr>
        <a:solidFill>
          <a:srgbClr val="128076"/>
        </a:solidFill>
      </dgm:spPr>
      <dgm:t>
        <a:bodyPr lIns="0" rIns="0"/>
        <a:lstStyle/>
        <a:p>
          <a:r>
            <a:rPr lang="fr-FR" sz="1600" b="1" dirty="0"/>
            <a:t>Déploiement stratégique</a:t>
          </a:r>
        </a:p>
      </dgm:t>
    </dgm:pt>
    <dgm:pt modelId="{5661D5C3-B7AA-49E8-B102-331E0B3F7331}" type="parTrans" cxnId="{B4240F59-DFC3-4C1F-B2D8-9F5E371981CA}">
      <dgm:prSet/>
      <dgm:spPr/>
      <dgm:t>
        <a:bodyPr/>
        <a:lstStyle/>
        <a:p>
          <a:endParaRPr lang="fr-FR" b="1"/>
        </a:p>
      </dgm:t>
    </dgm:pt>
    <dgm:pt modelId="{C0BB3F80-85B1-4286-B27E-D139FC31907A}" type="sibTrans" cxnId="{B4240F59-DFC3-4C1F-B2D8-9F5E371981CA}">
      <dgm:prSet/>
      <dgm:spPr/>
      <dgm:t>
        <a:bodyPr/>
        <a:lstStyle/>
        <a:p>
          <a:endParaRPr lang="fr-FR" b="1"/>
        </a:p>
      </dgm:t>
    </dgm:pt>
    <dgm:pt modelId="{05D916FA-199D-43F1-8921-083CB133ECD2}">
      <dgm:prSet phldrT="[Texte]" custT="1"/>
      <dgm:spPr>
        <a:solidFill>
          <a:srgbClr val="16B1AB"/>
        </a:solidFill>
      </dgm:spPr>
      <dgm:t>
        <a:bodyPr/>
        <a:lstStyle/>
        <a:p>
          <a:r>
            <a:rPr lang="fr-FR" sz="1400" b="1" dirty="0"/>
            <a:t>Mise en œuvre </a:t>
          </a:r>
        </a:p>
      </dgm:t>
    </dgm:pt>
    <dgm:pt modelId="{3A58421A-9B61-4A6C-8F25-03FFBCA0A74E}" type="parTrans" cxnId="{B0C7DC54-F5E4-495A-81CF-2F6C1C497904}">
      <dgm:prSet/>
      <dgm:spPr/>
      <dgm:t>
        <a:bodyPr/>
        <a:lstStyle/>
        <a:p>
          <a:endParaRPr lang="fr-FR" b="1"/>
        </a:p>
      </dgm:t>
    </dgm:pt>
    <dgm:pt modelId="{5B4687E4-ECD5-4B27-8D54-F86BB7212405}" type="sibTrans" cxnId="{B0C7DC54-F5E4-495A-81CF-2F6C1C497904}">
      <dgm:prSet/>
      <dgm:spPr/>
      <dgm:t>
        <a:bodyPr/>
        <a:lstStyle/>
        <a:p>
          <a:endParaRPr lang="fr-FR" b="1"/>
        </a:p>
      </dgm:t>
    </dgm:pt>
    <dgm:pt modelId="{D72A57CA-A143-4F0D-9404-4B7230BEDC93}">
      <dgm:prSet phldrT="[Texte]" custT="1"/>
      <dgm:spPr>
        <a:solidFill>
          <a:srgbClr val="16B1AB"/>
        </a:solidFill>
      </dgm:spPr>
      <dgm:t>
        <a:bodyPr/>
        <a:lstStyle/>
        <a:p>
          <a:r>
            <a:rPr lang="fr-FR" sz="1400" b="1" dirty="0"/>
            <a:t>Evaluation</a:t>
          </a:r>
        </a:p>
      </dgm:t>
    </dgm:pt>
    <dgm:pt modelId="{716D6CE8-B4D9-4FF1-A05A-C4E8D66F874A}" type="parTrans" cxnId="{F63ADE9D-166D-4EFA-9634-CF3B7AD68BD7}">
      <dgm:prSet/>
      <dgm:spPr/>
      <dgm:t>
        <a:bodyPr/>
        <a:lstStyle/>
        <a:p>
          <a:endParaRPr lang="fr-FR" b="1"/>
        </a:p>
      </dgm:t>
    </dgm:pt>
    <dgm:pt modelId="{D05E3396-292A-49B0-A18F-E10A7B1D7D94}" type="sibTrans" cxnId="{F63ADE9D-166D-4EFA-9634-CF3B7AD68BD7}">
      <dgm:prSet/>
      <dgm:spPr/>
      <dgm:t>
        <a:bodyPr/>
        <a:lstStyle/>
        <a:p>
          <a:endParaRPr lang="fr-FR" b="1"/>
        </a:p>
      </dgm:t>
    </dgm:pt>
    <dgm:pt modelId="{237FCE0D-6FCD-4B93-9A42-38770E294B41}">
      <dgm:prSet phldrT="[Texte]" custT="1"/>
      <dgm:spPr>
        <a:solidFill>
          <a:srgbClr val="16B1AB"/>
        </a:solidFill>
      </dgm:spPr>
      <dgm:t>
        <a:bodyPr lIns="0" rIns="0"/>
        <a:lstStyle/>
        <a:p>
          <a:r>
            <a:rPr lang="fr-FR" sz="1400" b="1" dirty="0"/>
            <a:t>Communication</a:t>
          </a:r>
        </a:p>
      </dgm:t>
    </dgm:pt>
    <dgm:pt modelId="{4AAFC4CC-FA93-4077-A9CA-2B1924A90C28}" type="sibTrans" cxnId="{555FB3B1-96EB-4FD0-95D4-62A194F9C2CC}">
      <dgm:prSet/>
      <dgm:spPr/>
      <dgm:t>
        <a:bodyPr/>
        <a:lstStyle/>
        <a:p>
          <a:endParaRPr lang="fr-FR" b="1"/>
        </a:p>
      </dgm:t>
    </dgm:pt>
    <dgm:pt modelId="{1A47CF54-BB2C-4813-A4C7-D46DC837E581}" type="parTrans" cxnId="{555FB3B1-96EB-4FD0-95D4-62A194F9C2CC}">
      <dgm:prSet/>
      <dgm:spPr/>
      <dgm:t>
        <a:bodyPr/>
        <a:lstStyle/>
        <a:p>
          <a:endParaRPr lang="fr-FR" b="1"/>
        </a:p>
      </dgm:t>
    </dgm:pt>
    <dgm:pt modelId="{0B103B90-BAFF-4580-AF93-F0B5CE9C12D8}" type="pres">
      <dgm:prSet presAssocID="{3A606CCB-6ECD-40BB-9DAA-2669AEC9EBF0}" presName="cycle" presStyleCnt="0">
        <dgm:presLayoutVars>
          <dgm:chMax val="1"/>
          <dgm:dir val="rev"/>
          <dgm:animLvl val="ctr"/>
          <dgm:resizeHandles val="exact"/>
        </dgm:presLayoutVars>
      </dgm:prSet>
      <dgm:spPr/>
    </dgm:pt>
    <dgm:pt modelId="{70F1AF92-DB7D-4F11-BB70-CABB43A6B6D8}" type="pres">
      <dgm:prSet presAssocID="{2427AEB7-535A-4286-BF94-7FE5DCA8E2D7}" presName="centerShape" presStyleLbl="node0" presStyleIdx="0" presStyleCnt="1" custScaleX="129713" custScaleY="94157"/>
      <dgm:spPr/>
    </dgm:pt>
    <dgm:pt modelId="{1D15D124-E1B0-445F-86D8-EF2E62373E53}" type="pres">
      <dgm:prSet presAssocID="{1A47CF54-BB2C-4813-A4C7-D46DC837E581}" presName="Name9" presStyleLbl="parChTrans1D2" presStyleIdx="0" presStyleCnt="3"/>
      <dgm:spPr/>
    </dgm:pt>
    <dgm:pt modelId="{D55FCACB-2E6C-40F2-A020-6C5E288DE5FC}" type="pres">
      <dgm:prSet presAssocID="{1A47CF54-BB2C-4813-A4C7-D46DC837E581}" presName="connTx" presStyleLbl="parChTrans1D2" presStyleIdx="0" presStyleCnt="3"/>
      <dgm:spPr/>
    </dgm:pt>
    <dgm:pt modelId="{4DA1AD4F-0B33-4C74-B87B-37AB68AC45A8}" type="pres">
      <dgm:prSet presAssocID="{237FCE0D-6FCD-4B93-9A42-38770E294B41}" presName="node" presStyleLbl="node1" presStyleIdx="0" presStyleCnt="3" custScaleX="132290" custScaleY="94157">
        <dgm:presLayoutVars>
          <dgm:bulletEnabled val="1"/>
        </dgm:presLayoutVars>
      </dgm:prSet>
      <dgm:spPr/>
    </dgm:pt>
    <dgm:pt modelId="{706492FD-36E1-4C60-8A5F-D2565B466941}" type="pres">
      <dgm:prSet presAssocID="{3A58421A-9B61-4A6C-8F25-03FFBCA0A74E}" presName="Name9" presStyleLbl="parChTrans1D2" presStyleIdx="1" presStyleCnt="3"/>
      <dgm:spPr/>
    </dgm:pt>
    <dgm:pt modelId="{09355B1A-2D65-455A-AB53-6ACBF72C6C4A}" type="pres">
      <dgm:prSet presAssocID="{3A58421A-9B61-4A6C-8F25-03FFBCA0A74E}" presName="connTx" presStyleLbl="parChTrans1D2" presStyleIdx="1" presStyleCnt="3"/>
      <dgm:spPr/>
    </dgm:pt>
    <dgm:pt modelId="{276EAF24-BBA8-4A69-8076-5FD6561F7FDE}" type="pres">
      <dgm:prSet presAssocID="{05D916FA-199D-43F1-8921-083CB133ECD2}" presName="node" presStyleLbl="node1" presStyleIdx="1" presStyleCnt="3">
        <dgm:presLayoutVars>
          <dgm:bulletEnabled val="1"/>
        </dgm:presLayoutVars>
      </dgm:prSet>
      <dgm:spPr/>
    </dgm:pt>
    <dgm:pt modelId="{D72FBB09-0DFE-4E0C-9741-9FD6B0C8F9BD}" type="pres">
      <dgm:prSet presAssocID="{716D6CE8-B4D9-4FF1-A05A-C4E8D66F874A}" presName="Name9" presStyleLbl="parChTrans1D2" presStyleIdx="2" presStyleCnt="3"/>
      <dgm:spPr/>
    </dgm:pt>
    <dgm:pt modelId="{59530BAC-C552-449F-B99E-35BFA9E27AAC}" type="pres">
      <dgm:prSet presAssocID="{716D6CE8-B4D9-4FF1-A05A-C4E8D66F874A}" presName="connTx" presStyleLbl="parChTrans1D2" presStyleIdx="2" presStyleCnt="3"/>
      <dgm:spPr/>
    </dgm:pt>
    <dgm:pt modelId="{A3673FB6-D305-40CB-B34E-D6162AD37E3D}" type="pres">
      <dgm:prSet presAssocID="{D72A57CA-A143-4F0D-9404-4B7230BEDC93}" presName="node" presStyleLbl="node1" presStyleIdx="2" presStyleCnt="3">
        <dgm:presLayoutVars>
          <dgm:bulletEnabled val="1"/>
        </dgm:presLayoutVars>
      </dgm:prSet>
      <dgm:spPr/>
    </dgm:pt>
  </dgm:ptLst>
  <dgm:cxnLst>
    <dgm:cxn modelId="{E9535701-DCF6-4023-80C9-9B582906C191}" type="presOf" srcId="{1A47CF54-BB2C-4813-A4C7-D46DC837E581}" destId="{1D15D124-E1B0-445F-86D8-EF2E62373E53}" srcOrd="0" destOrd="0" presId="urn:microsoft.com/office/officeart/2005/8/layout/radial1"/>
    <dgm:cxn modelId="{56E81212-BE20-4214-A303-382DA3F9C4EF}" type="presOf" srcId="{3A606CCB-6ECD-40BB-9DAA-2669AEC9EBF0}" destId="{0B103B90-BAFF-4580-AF93-F0B5CE9C12D8}" srcOrd="0" destOrd="0" presId="urn:microsoft.com/office/officeart/2005/8/layout/radial1"/>
    <dgm:cxn modelId="{2721A23A-1692-45FC-90A3-A84186760B52}" type="presOf" srcId="{716D6CE8-B4D9-4FF1-A05A-C4E8D66F874A}" destId="{59530BAC-C552-449F-B99E-35BFA9E27AAC}" srcOrd="1" destOrd="0" presId="urn:microsoft.com/office/officeart/2005/8/layout/radial1"/>
    <dgm:cxn modelId="{B0C7DC54-F5E4-495A-81CF-2F6C1C497904}" srcId="{2427AEB7-535A-4286-BF94-7FE5DCA8E2D7}" destId="{05D916FA-199D-43F1-8921-083CB133ECD2}" srcOrd="1" destOrd="0" parTransId="{3A58421A-9B61-4A6C-8F25-03FFBCA0A74E}" sibTransId="{5B4687E4-ECD5-4B27-8D54-F86BB7212405}"/>
    <dgm:cxn modelId="{B4240F59-DFC3-4C1F-B2D8-9F5E371981CA}" srcId="{3A606CCB-6ECD-40BB-9DAA-2669AEC9EBF0}" destId="{2427AEB7-535A-4286-BF94-7FE5DCA8E2D7}" srcOrd="0" destOrd="0" parTransId="{5661D5C3-B7AA-49E8-B102-331E0B3F7331}" sibTransId="{C0BB3F80-85B1-4286-B27E-D139FC31907A}"/>
    <dgm:cxn modelId="{10FF168F-F78C-4195-B184-AA0DA000374D}" type="presOf" srcId="{2427AEB7-535A-4286-BF94-7FE5DCA8E2D7}" destId="{70F1AF92-DB7D-4F11-BB70-CABB43A6B6D8}" srcOrd="0" destOrd="0" presId="urn:microsoft.com/office/officeart/2005/8/layout/radial1"/>
    <dgm:cxn modelId="{F63ADE9D-166D-4EFA-9634-CF3B7AD68BD7}" srcId="{2427AEB7-535A-4286-BF94-7FE5DCA8E2D7}" destId="{D72A57CA-A143-4F0D-9404-4B7230BEDC93}" srcOrd="2" destOrd="0" parTransId="{716D6CE8-B4D9-4FF1-A05A-C4E8D66F874A}" sibTransId="{D05E3396-292A-49B0-A18F-E10A7B1D7D94}"/>
    <dgm:cxn modelId="{7E5EAAA4-8203-4C95-B853-F724677A42C1}" type="presOf" srcId="{1A47CF54-BB2C-4813-A4C7-D46DC837E581}" destId="{D55FCACB-2E6C-40F2-A020-6C5E288DE5FC}" srcOrd="1" destOrd="0" presId="urn:microsoft.com/office/officeart/2005/8/layout/radial1"/>
    <dgm:cxn modelId="{D6DD7DAA-A90F-485D-B637-8D90CA6E3242}" type="presOf" srcId="{237FCE0D-6FCD-4B93-9A42-38770E294B41}" destId="{4DA1AD4F-0B33-4C74-B87B-37AB68AC45A8}" srcOrd="0" destOrd="0" presId="urn:microsoft.com/office/officeart/2005/8/layout/radial1"/>
    <dgm:cxn modelId="{072738AE-AED5-455B-99FA-A3A6DC70A9B3}" type="presOf" srcId="{D72A57CA-A143-4F0D-9404-4B7230BEDC93}" destId="{A3673FB6-D305-40CB-B34E-D6162AD37E3D}" srcOrd="0" destOrd="0" presId="urn:microsoft.com/office/officeart/2005/8/layout/radial1"/>
    <dgm:cxn modelId="{4334B3AE-FC76-4490-83C7-AD1DA367F05E}" type="presOf" srcId="{3A58421A-9B61-4A6C-8F25-03FFBCA0A74E}" destId="{09355B1A-2D65-455A-AB53-6ACBF72C6C4A}" srcOrd="1" destOrd="0" presId="urn:microsoft.com/office/officeart/2005/8/layout/radial1"/>
    <dgm:cxn modelId="{555FB3B1-96EB-4FD0-95D4-62A194F9C2CC}" srcId="{2427AEB7-535A-4286-BF94-7FE5DCA8E2D7}" destId="{237FCE0D-6FCD-4B93-9A42-38770E294B41}" srcOrd="0" destOrd="0" parTransId="{1A47CF54-BB2C-4813-A4C7-D46DC837E581}" sibTransId="{4AAFC4CC-FA93-4077-A9CA-2B1924A90C28}"/>
    <dgm:cxn modelId="{B875C3CE-FE66-41B5-B0D4-E2254902824D}" type="presOf" srcId="{716D6CE8-B4D9-4FF1-A05A-C4E8D66F874A}" destId="{D72FBB09-0DFE-4E0C-9741-9FD6B0C8F9BD}" srcOrd="0" destOrd="0" presId="urn:microsoft.com/office/officeart/2005/8/layout/radial1"/>
    <dgm:cxn modelId="{AC9A46D8-7868-47CA-8742-2A80F7172BA2}" type="presOf" srcId="{05D916FA-199D-43F1-8921-083CB133ECD2}" destId="{276EAF24-BBA8-4A69-8076-5FD6561F7FDE}" srcOrd="0" destOrd="0" presId="urn:microsoft.com/office/officeart/2005/8/layout/radial1"/>
    <dgm:cxn modelId="{768DEEF7-C159-4011-B3AD-D789470A1FE7}" type="presOf" srcId="{3A58421A-9B61-4A6C-8F25-03FFBCA0A74E}" destId="{706492FD-36E1-4C60-8A5F-D2565B466941}" srcOrd="0" destOrd="0" presId="urn:microsoft.com/office/officeart/2005/8/layout/radial1"/>
    <dgm:cxn modelId="{017F9E69-F7C8-4BCF-8692-C32F658BD63E}" type="presParOf" srcId="{0B103B90-BAFF-4580-AF93-F0B5CE9C12D8}" destId="{70F1AF92-DB7D-4F11-BB70-CABB43A6B6D8}" srcOrd="0" destOrd="0" presId="urn:microsoft.com/office/officeart/2005/8/layout/radial1"/>
    <dgm:cxn modelId="{492DC9A2-67C9-4BFD-B2BE-249ED5F51878}" type="presParOf" srcId="{0B103B90-BAFF-4580-AF93-F0B5CE9C12D8}" destId="{1D15D124-E1B0-445F-86D8-EF2E62373E53}" srcOrd="1" destOrd="0" presId="urn:microsoft.com/office/officeart/2005/8/layout/radial1"/>
    <dgm:cxn modelId="{97829315-C583-49AB-865D-D387D2F446B8}" type="presParOf" srcId="{1D15D124-E1B0-445F-86D8-EF2E62373E53}" destId="{D55FCACB-2E6C-40F2-A020-6C5E288DE5FC}" srcOrd="0" destOrd="0" presId="urn:microsoft.com/office/officeart/2005/8/layout/radial1"/>
    <dgm:cxn modelId="{D3D7D047-D072-40EC-801B-6E77664C3092}" type="presParOf" srcId="{0B103B90-BAFF-4580-AF93-F0B5CE9C12D8}" destId="{4DA1AD4F-0B33-4C74-B87B-37AB68AC45A8}" srcOrd="2" destOrd="0" presId="urn:microsoft.com/office/officeart/2005/8/layout/radial1"/>
    <dgm:cxn modelId="{8668C6E5-0DD1-417D-9CCA-DC9840ABCC02}" type="presParOf" srcId="{0B103B90-BAFF-4580-AF93-F0B5CE9C12D8}" destId="{706492FD-36E1-4C60-8A5F-D2565B466941}" srcOrd="3" destOrd="0" presId="urn:microsoft.com/office/officeart/2005/8/layout/radial1"/>
    <dgm:cxn modelId="{5911A05E-5F7E-4F37-8DB5-C4C8F984B15E}" type="presParOf" srcId="{706492FD-36E1-4C60-8A5F-D2565B466941}" destId="{09355B1A-2D65-455A-AB53-6ACBF72C6C4A}" srcOrd="0" destOrd="0" presId="urn:microsoft.com/office/officeart/2005/8/layout/radial1"/>
    <dgm:cxn modelId="{38AB25E3-F0CB-46D9-ACD9-071723169B38}" type="presParOf" srcId="{0B103B90-BAFF-4580-AF93-F0B5CE9C12D8}" destId="{276EAF24-BBA8-4A69-8076-5FD6561F7FDE}" srcOrd="4" destOrd="0" presId="urn:microsoft.com/office/officeart/2005/8/layout/radial1"/>
    <dgm:cxn modelId="{332BBB9D-998C-434B-ADD3-82034315FA69}" type="presParOf" srcId="{0B103B90-BAFF-4580-AF93-F0B5CE9C12D8}" destId="{D72FBB09-0DFE-4E0C-9741-9FD6B0C8F9BD}" srcOrd="5" destOrd="0" presId="urn:microsoft.com/office/officeart/2005/8/layout/radial1"/>
    <dgm:cxn modelId="{7F1251D6-061A-4F64-8FD1-D184B1A506D8}" type="presParOf" srcId="{D72FBB09-0DFE-4E0C-9741-9FD6B0C8F9BD}" destId="{59530BAC-C552-449F-B99E-35BFA9E27AAC}" srcOrd="0" destOrd="0" presId="urn:microsoft.com/office/officeart/2005/8/layout/radial1"/>
    <dgm:cxn modelId="{91031B9D-5FCE-4FEC-B00D-3A174E08CA48}" type="presParOf" srcId="{0B103B90-BAFF-4580-AF93-F0B5CE9C12D8}" destId="{A3673FB6-D305-40CB-B34E-D6162AD37E3D}" srcOrd="6" destOrd="0" presId="urn:microsoft.com/office/officeart/2005/8/layout/radial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980DA7-1CF5-487D-88A8-8911890690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6CCE1468-4B7D-414B-A174-FDBB2CED2D73}">
      <dgm:prSet phldrT="[Texte]" custT="1"/>
      <dgm: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fr-FR" sz="2400" b="1" dirty="0">
              <a:solidFill>
                <a:srgbClr val="000000"/>
              </a:solidFill>
              <a:latin typeface="Franklin Gothic Medium"/>
              <a:ea typeface="+mn-ea"/>
              <a:cs typeface="+mn-cs"/>
            </a:rPr>
            <a:t>Forces</a:t>
          </a:r>
        </a:p>
      </dgm:t>
    </dgm:pt>
    <dgm:pt modelId="{50DDC25E-28E4-47F8-84CE-9D67FF79206B}" type="parTrans" cxnId="{59B87CA0-F7C2-4853-B497-19D949D565F0}">
      <dgm:prSet/>
      <dgm:spPr/>
      <dgm:t>
        <a:bodyPr/>
        <a:lstStyle/>
        <a:p>
          <a:endParaRPr lang="fr-FR"/>
        </a:p>
      </dgm:t>
    </dgm:pt>
    <dgm:pt modelId="{E077C211-F1E9-4ADD-902E-C1E6D3E01664}" type="sibTrans" cxnId="{59B87CA0-F7C2-4853-B497-19D949D565F0}">
      <dgm:prSet/>
      <dgm:spPr/>
      <dgm:t>
        <a:bodyPr/>
        <a:lstStyle/>
        <a:p>
          <a:endParaRPr lang="fr-FR"/>
        </a:p>
      </dgm:t>
    </dgm:pt>
    <dgm:pt modelId="{0E0123B3-96B4-451E-85F3-7A86F6298B96}">
      <dgm:prSet phldrT="[Texte]" custT="1"/>
      <dgm: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gm:spPr>
      <dgm:t>
        <a:bodyPr/>
        <a:lstStyle/>
        <a:p>
          <a:pPr marL="0" lvl="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Faiblesses</a:t>
          </a:r>
        </a:p>
      </dgm:t>
    </dgm:pt>
    <dgm:pt modelId="{48E9570D-5C18-4B92-9F8B-AA0FC660EE1D}" type="parTrans" cxnId="{F382C672-8EB1-4DE6-9E0C-3B49E7CF7823}">
      <dgm:prSet/>
      <dgm:spPr/>
      <dgm:t>
        <a:bodyPr/>
        <a:lstStyle/>
        <a:p>
          <a:endParaRPr lang="fr-FR"/>
        </a:p>
      </dgm:t>
    </dgm:pt>
    <dgm:pt modelId="{1402A3B7-B9C4-44BE-83B7-D320C47C8B3E}" type="sibTrans" cxnId="{F382C672-8EB1-4DE6-9E0C-3B49E7CF7823}">
      <dgm:prSet/>
      <dgm:spPr/>
      <dgm:t>
        <a:bodyPr/>
        <a:lstStyle/>
        <a:p>
          <a:endParaRPr lang="fr-FR"/>
        </a:p>
      </dgm:t>
    </dgm:pt>
    <dgm:pt modelId="{118AA873-3B53-4FC9-907F-79DBE55211A4}">
      <dgm:prSet phldrT="[Texte]" custT="1"/>
      <dgm: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gm:spPr>
      <dgm:t>
        <a:bodyPr/>
        <a:lstStyle/>
        <a:p>
          <a:pPr marL="0" lvl="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Opportunités</a:t>
          </a:r>
        </a:p>
      </dgm:t>
    </dgm:pt>
    <dgm:pt modelId="{8374F914-336D-45A8-990A-EAADF57B3D53}" type="parTrans" cxnId="{E1C231B5-C998-4D98-8349-32D74C4B8A5D}">
      <dgm:prSet/>
      <dgm:spPr/>
      <dgm:t>
        <a:bodyPr/>
        <a:lstStyle/>
        <a:p>
          <a:endParaRPr lang="fr-FR"/>
        </a:p>
      </dgm:t>
    </dgm:pt>
    <dgm:pt modelId="{CA49696A-5947-425E-92FD-BF05F85F75E6}" type="sibTrans" cxnId="{E1C231B5-C998-4D98-8349-32D74C4B8A5D}">
      <dgm:prSet/>
      <dgm:spPr/>
      <dgm:t>
        <a:bodyPr/>
        <a:lstStyle/>
        <a:p>
          <a:endParaRPr lang="fr-FR"/>
        </a:p>
      </dgm:t>
    </dgm:pt>
    <dgm:pt modelId="{0F6BD854-3149-4A8A-9FAD-95855BB83A23}">
      <dgm:prSet phldrT="[Texte]" custT="1"/>
      <dgm: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gm:spPr>
      <dgm:t>
        <a:bodyPr/>
        <a:lstStyle/>
        <a:p>
          <a:pPr marL="0" lvl="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Menaces</a:t>
          </a:r>
        </a:p>
      </dgm:t>
    </dgm:pt>
    <dgm:pt modelId="{862A0BF6-4472-46E3-AB30-3EF06E1FA785}" type="parTrans" cxnId="{2BD36F8E-4E10-424A-8AD0-C226605E9FAC}">
      <dgm:prSet/>
      <dgm:spPr/>
      <dgm:t>
        <a:bodyPr/>
        <a:lstStyle/>
        <a:p>
          <a:endParaRPr lang="fr-FR"/>
        </a:p>
      </dgm:t>
    </dgm:pt>
    <dgm:pt modelId="{44D30C8B-CFE9-47A9-9DA5-FA33AFA4C6E1}" type="sibTrans" cxnId="{2BD36F8E-4E10-424A-8AD0-C226605E9FAC}">
      <dgm:prSet/>
      <dgm:spPr/>
      <dgm:t>
        <a:bodyPr/>
        <a:lstStyle/>
        <a:p>
          <a:endParaRPr lang="fr-FR"/>
        </a:p>
      </dgm:t>
    </dgm:pt>
    <dgm:pt modelId="{EA9B09D9-9632-46C7-B9FA-3D084DBF45F2}">
      <dgm:prSet phldrT="[Texte]" custT="1"/>
      <dgm: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gm:spPr>
      <dgm:t>
        <a:bodyPr/>
        <a:lstStyle/>
        <a:p>
          <a:pPr algn="ctr">
            <a:buFontTx/>
            <a:buNone/>
          </a:pPr>
          <a:r>
            <a:rPr lang="fr-FR" sz="2800" b="1" dirty="0">
              <a:solidFill>
                <a:srgbClr val="000000"/>
              </a:solidFill>
              <a:latin typeface="Franklin Gothic Medium"/>
              <a:ea typeface="+mn-ea"/>
              <a:cs typeface="+mn-cs"/>
            </a:rPr>
            <a:t>S</a:t>
          </a:r>
          <a:endParaRPr lang="fr-FR" sz="2000" b="1" dirty="0">
            <a:solidFill>
              <a:srgbClr val="000000"/>
            </a:solidFill>
            <a:latin typeface="Franklin Gothic Medium"/>
            <a:ea typeface="+mn-ea"/>
            <a:cs typeface="+mn-cs"/>
          </a:endParaRPr>
        </a:p>
      </dgm:t>
    </dgm:pt>
    <dgm:pt modelId="{30F3F4E5-5ADE-4703-A1E1-6424838CFF47}" type="parTrans" cxnId="{422B2F3E-1D8D-43FA-989A-F29FA708CFFA}">
      <dgm:prSet/>
      <dgm:spPr/>
      <dgm:t>
        <a:bodyPr/>
        <a:lstStyle/>
        <a:p>
          <a:endParaRPr lang="fr-FR"/>
        </a:p>
      </dgm:t>
    </dgm:pt>
    <dgm:pt modelId="{0FA5A2CE-42E9-4994-835E-5CFE24F6713E}" type="sibTrans" cxnId="{422B2F3E-1D8D-43FA-989A-F29FA708CFFA}">
      <dgm:prSet/>
      <dgm:spPr/>
      <dgm:t>
        <a:bodyPr/>
        <a:lstStyle/>
        <a:p>
          <a:endParaRPr lang="fr-FR"/>
        </a:p>
      </dgm:t>
    </dgm:pt>
    <dgm:pt modelId="{194FD918-8177-4B55-9202-38C1D4DC1E59}">
      <dgm:prSet phldrT="[Texte]" custT="1"/>
      <dgm: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gm:spPr>
      <dgm:t>
        <a:bodyPr/>
        <a:lstStyle/>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W</a:t>
          </a:r>
        </a:p>
      </dgm:t>
    </dgm:pt>
    <dgm:pt modelId="{72FC9AD8-A0CC-4C68-BF68-A266E391E882}" type="parTrans" cxnId="{07644DD5-480F-402F-8BE7-899279E4323E}">
      <dgm:prSet/>
      <dgm:spPr/>
      <dgm:t>
        <a:bodyPr/>
        <a:lstStyle/>
        <a:p>
          <a:endParaRPr lang="fr-FR"/>
        </a:p>
      </dgm:t>
    </dgm:pt>
    <dgm:pt modelId="{D02933B8-16C2-427E-85D8-AA71E916113C}" type="sibTrans" cxnId="{07644DD5-480F-402F-8BE7-899279E4323E}">
      <dgm:prSet/>
      <dgm:spPr/>
      <dgm:t>
        <a:bodyPr/>
        <a:lstStyle/>
        <a:p>
          <a:endParaRPr lang="fr-FR"/>
        </a:p>
      </dgm:t>
    </dgm:pt>
    <dgm:pt modelId="{9F2B7826-2326-4DE0-A904-25BD7D711873}">
      <dgm:prSet phldrT="[Texte]" custT="1"/>
      <dgm: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gm:spPr>
      <dgm:t>
        <a:bodyPr/>
        <a:lstStyle/>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O</a:t>
          </a:r>
        </a:p>
      </dgm:t>
    </dgm:pt>
    <dgm:pt modelId="{E77AFC9D-5B01-4F6B-AFE1-1DCC1FB1C624}" type="parTrans" cxnId="{D33326D7-0CA7-490E-834C-40AB3ABF264E}">
      <dgm:prSet/>
      <dgm:spPr/>
      <dgm:t>
        <a:bodyPr/>
        <a:lstStyle/>
        <a:p>
          <a:endParaRPr lang="fr-FR"/>
        </a:p>
      </dgm:t>
    </dgm:pt>
    <dgm:pt modelId="{A3A3386E-3D93-4D66-BC08-7B9199C6668F}" type="sibTrans" cxnId="{D33326D7-0CA7-490E-834C-40AB3ABF264E}">
      <dgm:prSet/>
      <dgm:spPr/>
      <dgm:t>
        <a:bodyPr/>
        <a:lstStyle/>
        <a:p>
          <a:endParaRPr lang="fr-FR"/>
        </a:p>
      </dgm:t>
    </dgm:pt>
    <dgm:pt modelId="{509724D9-2139-4E9E-A09E-3C3FBBD8A780}">
      <dgm:prSet phldrT="[Texte]" custT="1"/>
      <dgm: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gm:spPr>
      <dgm:t>
        <a:bodyPr/>
        <a:lstStyle/>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T</a:t>
          </a:r>
        </a:p>
      </dgm:t>
    </dgm:pt>
    <dgm:pt modelId="{3237CC38-0972-45B7-9EEC-E876F90995F3}" type="parTrans" cxnId="{55DAD5A7-DA79-4203-AE29-2FB4A0C8715D}">
      <dgm:prSet/>
      <dgm:spPr/>
      <dgm:t>
        <a:bodyPr/>
        <a:lstStyle/>
        <a:p>
          <a:endParaRPr lang="fr-FR"/>
        </a:p>
      </dgm:t>
    </dgm:pt>
    <dgm:pt modelId="{C3DE8F64-1518-47A7-BC47-CA5FAE5395B6}" type="sibTrans" cxnId="{55DAD5A7-DA79-4203-AE29-2FB4A0C8715D}">
      <dgm:prSet/>
      <dgm:spPr/>
      <dgm:t>
        <a:bodyPr/>
        <a:lstStyle/>
        <a:p>
          <a:endParaRPr lang="fr-FR"/>
        </a:p>
      </dgm:t>
    </dgm:pt>
    <dgm:pt modelId="{A473D4FB-7CBA-49EC-AD0F-8CA874BD548F}">
      <dgm:prSet phldrT="[Texte]" custT="1"/>
      <dgm: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gm:spPr>
      <dgm:t>
        <a:bodyPr/>
        <a:lstStyle/>
        <a:p>
          <a:pPr algn="ctr">
            <a:buFontTx/>
            <a:buNone/>
          </a:pPr>
          <a:r>
            <a:rPr lang="fr-FR" sz="1600" dirty="0">
              <a:solidFill>
                <a:srgbClr val="000000"/>
              </a:solidFill>
              <a:latin typeface="Franklin Gothic Medium"/>
              <a:ea typeface="+mn-ea"/>
              <a:cs typeface="+mn-cs"/>
            </a:rPr>
            <a:t>strenghts</a:t>
          </a:r>
        </a:p>
      </dgm:t>
    </dgm:pt>
    <dgm:pt modelId="{A67FA07B-8D24-4559-9B6A-A69B966BFD0D}" type="parTrans" cxnId="{89DBEF55-9840-4089-A806-E45806B7E352}">
      <dgm:prSet/>
      <dgm:spPr/>
      <dgm:t>
        <a:bodyPr/>
        <a:lstStyle/>
        <a:p>
          <a:endParaRPr lang="fr-FR"/>
        </a:p>
      </dgm:t>
    </dgm:pt>
    <dgm:pt modelId="{03AECEE1-FA4E-4351-9CC7-B23119CD3387}" type="sibTrans" cxnId="{89DBEF55-9840-4089-A806-E45806B7E352}">
      <dgm:prSet/>
      <dgm:spPr/>
      <dgm:t>
        <a:bodyPr/>
        <a:lstStyle/>
        <a:p>
          <a:endParaRPr lang="fr-FR"/>
        </a:p>
      </dgm:t>
    </dgm:pt>
    <dgm:pt modelId="{56A5242D-ECF2-443A-BAEF-81079E72A32C}">
      <dgm:prSet phldrT="[Texte]" custT="1"/>
      <dgm: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gm:spPr>
      <dgm:t>
        <a:bodyPr/>
        <a:lstStyle/>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weaknesses</a:t>
          </a:r>
          <a:endParaRPr lang="fr-FR" sz="1400" kern="1200" dirty="0">
            <a:solidFill>
              <a:srgbClr val="000000"/>
            </a:solidFill>
            <a:latin typeface="Franklin Gothic Medium"/>
            <a:ea typeface="+mn-ea"/>
            <a:cs typeface="+mn-cs"/>
          </a:endParaRPr>
        </a:p>
      </dgm:t>
    </dgm:pt>
    <dgm:pt modelId="{6C61D42A-11CA-4A7B-A682-74F2C7F73BEE}" type="parTrans" cxnId="{111AB408-B21C-47BE-A22F-9A42375D8322}">
      <dgm:prSet/>
      <dgm:spPr/>
      <dgm:t>
        <a:bodyPr/>
        <a:lstStyle/>
        <a:p>
          <a:endParaRPr lang="fr-FR"/>
        </a:p>
      </dgm:t>
    </dgm:pt>
    <dgm:pt modelId="{23707E37-A1DF-482E-9CFE-447CA8CF1AFD}" type="sibTrans" cxnId="{111AB408-B21C-47BE-A22F-9A42375D8322}">
      <dgm:prSet/>
      <dgm:spPr/>
      <dgm:t>
        <a:bodyPr/>
        <a:lstStyle/>
        <a:p>
          <a:endParaRPr lang="fr-FR"/>
        </a:p>
      </dgm:t>
    </dgm:pt>
    <dgm:pt modelId="{C3D09B06-5062-42C4-9E11-66081BDF33F3}">
      <dgm:prSet phldrT="[Texte]" custT="1"/>
      <dgm: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gm:spPr>
      <dgm:t>
        <a:bodyPr/>
        <a:lstStyle/>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opportunities</a:t>
          </a:r>
          <a:endParaRPr lang="fr-FR" sz="2000" kern="1200" dirty="0">
            <a:solidFill>
              <a:srgbClr val="000000"/>
            </a:solidFill>
            <a:latin typeface="Franklin Gothic Medium"/>
            <a:ea typeface="+mn-ea"/>
            <a:cs typeface="+mn-cs"/>
          </a:endParaRPr>
        </a:p>
      </dgm:t>
    </dgm:pt>
    <dgm:pt modelId="{FDB88385-48F5-490C-9FC3-764411C1E814}" type="parTrans" cxnId="{43EE847F-671C-4A80-8870-519121208007}">
      <dgm:prSet/>
      <dgm:spPr/>
      <dgm:t>
        <a:bodyPr/>
        <a:lstStyle/>
        <a:p>
          <a:endParaRPr lang="fr-FR"/>
        </a:p>
      </dgm:t>
    </dgm:pt>
    <dgm:pt modelId="{F24EDBA3-CF83-48E2-A560-A1E452C9BAA6}" type="sibTrans" cxnId="{43EE847F-671C-4A80-8870-519121208007}">
      <dgm:prSet/>
      <dgm:spPr/>
      <dgm:t>
        <a:bodyPr/>
        <a:lstStyle/>
        <a:p>
          <a:endParaRPr lang="fr-FR"/>
        </a:p>
      </dgm:t>
    </dgm:pt>
    <dgm:pt modelId="{70B6F71F-55C5-45B3-9822-82F3A6C32D86}">
      <dgm:prSet phldrT="[Texte]" custT="1"/>
      <dgm: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gm:spPr>
      <dgm:t>
        <a:bodyPr/>
        <a:lstStyle/>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Threats</a:t>
          </a:r>
          <a:endParaRPr lang="fr-FR" sz="2000" kern="1200" dirty="0">
            <a:solidFill>
              <a:srgbClr val="000000"/>
            </a:solidFill>
            <a:latin typeface="Franklin Gothic Medium"/>
            <a:ea typeface="+mn-ea"/>
            <a:cs typeface="+mn-cs"/>
          </a:endParaRPr>
        </a:p>
      </dgm:t>
    </dgm:pt>
    <dgm:pt modelId="{B4C415B2-2A0A-43B2-A720-416B5583134E}" type="parTrans" cxnId="{44C395B5-A8B1-48FB-84FD-7206EF309E36}">
      <dgm:prSet/>
      <dgm:spPr/>
      <dgm:t>
        <a:bodyPr/>
        <a:lstStyle/>
        <a:p>
          <a:endParaRPr lang="fr-FR"/>
        </a:p>
      </dgm:t>
    </dgm:pt>
    <dgm:pt modelId="{742EF48E-B3B9-4029-9A6D-ACE2F17B3CE3}" type="sibTrans" cxnId="{44C395B5-A8B1-48FB-84FD-7206EF309E36}">
      <dgm:prSet/>
      <dgm:spPr/>
      <dgm:t>
        <a:bodyPr/>
        <a:lstStyle/>
        <a:p>
          <a:endParaRPr lang="fr-FR"/>
        </a:p>
      </dgm:t>
    </dgm:pt>
    <dgm:pt modelId="{F15B166B-033C-489E-95F5-A6194998ECBC}" type="pres">
      <dgm:prSet presAssocID="{88980DA7-1CF5-487D-88A8-89118906903C}" presName="diagram" presStyleCnt="0">
        <dgm:presLayoutVars>
          <dgm:dir/>
          <dgm:resizeHandles val="exact"/>
        </dgm:presLayoutVars>
      </dgm:prSet>
      <dgm:spPr/>
    </dgm:pt>
    <dgm:pt modelId="{7A987D5C-7703-46D5-BD71-83DE03C393E4}" type="pres">
      <dgm:prSet presAssocID="{6CCE1468-4B7D-414B-A174-FDBB2CED2D73}" presName="node" presStyleLbl="node1" presStyleIdx="0" presStyleCnt="4">
        <dgm:presLayoutVars>
          <dgm:bulletEnabled val="1"/>
        </dgm:presLayoutVars>
      </dgm:prSet>
      <dgm:spPr/>
    </dgm:pt>
    <dgm:pt modelId="{CC8E63E3-A17B-4823-9EB4-30F52B11D224}" type="pres">
      <dgm:prSet presAssocID="{E077C211-F1E9-4ADD-902E-C1E6D3E01664}" presName="sibTrans" presStyleCnt="0"/>
      <dgm:spPr/>
    </dgm:pt>
    <dgm:pt modelId="{6D52F2F9-D201-4C2E-84E5-4AF6970DA185}" type="pres">
      <dgm:prSet presAssocID="{0E0123B3-96B4-451E-85F3-7A86F6298B96}" presName="node" presStyleLbl="node1" presStyleIdx="1" presStyleCnt="4">
        <dgm:presLayoutVars>
          <dgm:bulletEnabled val="1"/>
        </dgm:presLayoutVars>
      </dgm:prSet>
      <dgm:spPr/>
    </dgm:pt>
    <dgm:pt modelId="{A1A6CCB1-B482-4CCD-B40D-72DC6C845E14}" type="pres">
      <dgm:prSet presAssocID="{1402A3B7-B9C4-44BE-83B7-D320C47C8B3E}" presName="sibTrans" presStyleCnt="0"/>
      <dgm:spPr/>
    </dgm:pt>
    <dgm:pt modelId="{E5B61886-028C-420F-8000-C4725C81C85A}" type="pres">
      <dgm:prSet presAssocID="{118AA873-3B53-4FC9-907F-79DBE55211A4}" presName="node" presStyleLbl="node1" presStyleIdx="2" presStyleCnt="4">
        <dgm:presLayoutVars>
          <dgm:bulletEnabled val="1"/>
        </dgm:presLayoutVars>
      </dgm:prSet>
      <dgm:spPr/>
    </dgm:pt>
    <dgm:pt modelId="{674539A8-2750-4ED5-A737-778783724920}" type="pres">
      <dgm:prSet presAssocID="{CA49696A-5947-425E-92FD-BF05F85F75E6}" presName="sibTrans" presStyleCnt="0"/>
      <dgm:spPr/>
    </dgm:pt>
    <dgm:pt modelId="{A1BB7C9D-DE46-49E0-A3BC-AE5971EBCD92}" type="pres">
      <dgm:prSet presAssocID="{0F6BD854-3149-4A8A-9FAD-95855BB83A23}" presName="node" presStyleLbl="node1" presStyleIdx="3" presStyleCnt="4">
        <dgm:presLayoutVars>
          <dgm:bulletEnabled val="1"/>
        </dgm:presLayoutVars>
      </dgm:prSet>
      <dgm:spPr/>
    </dgm:pt>
  </dgm:ptLst>
  <dgm:cxnLst>
    <dgm:cxn modelId="{111AB408-B21C-47BE-A22F-9A42375D8322}" srcId="{0E0123B3-96B4-451E-85F3-7A86F6298B96}" destId="{56A5242D-ECF2-443A-BAEF-81079E72A32C}" srcOrd="1" destOrd="0" parTransId="{6C61D42A-11CA-4A7B-A682-74F2C7F73BEE}" sibTransId="{23707E37-A1DF-482E-9CFE-447CA8CF1AFD}"/>
    <dgm:cxn modelId="{5077F015-FB63-4286-BCC7-0EEA20FEC384}" type="presOf" srcId="{509724D9-2139-4E9E-A09E-3C3FBBD8A780}" destId="{A1BB7C9D-DE46-49E0-A3BC-AE5971EBCD92}" srcOrd="0" destOrd="1" presId="urn:microsoft.com/office/officeart/2005/8/layout/default"/>
    <dgm:cxn modelId="{484F9E3B-0206-4D3B-A21C-39F7B0F50771}" type="presOf" srcId="{0F6BD854-3149-4A8A-9FAD-95855BB83A23}" destId="{A1BB7C9D-DE46-49E0-A3BC-AE5971EBCD92}" srcOrd="0" destOrd="0" presId="urn:microsoft.com/office/officeart/2005/8/layout/default"/>
    <dgm:cxn modelId="{422B2F3E-1D8D-43FA-989A-F29FA708CFFA}" srcId="{6CCE1468-4B7D-414B-A174-FDBB2CED2D73}" destId="{EA9B09D9-9632-46C7-B9FA-3D084DBF45F2}" srcOrd="0" destOrd="0" parTransId="{30F3F4E5-5ADE-4703-A1E1-6424838CFF47}" sibTransId="{0FA5A2CE-42E9-4994-835E-5CFE24F6713E}"/>
    <dgm:cxn modelId="{D931E344-2A7F-4E00-B6D9-022CAE0A2BB1}" type="presOf" srcId="{70B6F71F-55C5-45B3-9822-82F3A6C32D86}" destId="{A1BB7C9D-DE46-49E0-A3BC-AE5971EBCD92}" srcOrd="0" destOrd="2" presId="urn:microsoft.com/office/officeart/2005/8/layout/default"/>
    <dgm:cxn modelId="{FA535052-C64D-4274-8788-AFEA75F999D4}" type="presOf" srcId="{0E0123B3-96B4-451E-85F3-7A86F6298B96}" destId="{6D52F2F9-D201-4C2E-84E5-4AF6970DA185}" srcOrd="0" destOrd="0" presId="urn:microsoft.com/office/officeart/2005/8/layout/default"/>
    <dgm:cxn modelId="{89DBEF55-9840-4089-A806-E45806B7E352}" srcId="{6CCE1468-4B7D-414B-A174-FDBB2CED2D73}" destId="{A473D4FB-7CBA-49EC-AD0F-8CA874BD548F}" srcOrd="1" destOrd="0" parTransId="{A67FA07B-8D24-4559-9B6A-A69B966BFD0D}" sibTransId="{03AECEE1-FA4E-4351-9CC7-B23119CD3387}"/>
    <dgm:cxn modelId="{C12B846E-D2DA-4858-9E61-4AE62D86BE61}" type="presOf" srcId="{6CCE1468-4B7D-414B-A174-FDBB2CED2D73}" destId="{7A987D5C-7703-46D5-BD71-83DE03C393E4}" srcOrd="0" destOrd="0" presId="urn:microsoft.com/office/officeart/2005/8/layout/default"/>
    <dgm:cxn modelId="{F382C672-8EB1-4DE6-9E0C-3B49E7CF7823}" srcId="{88980DA7-1CF5-487D-88A8-89118906903C}" destId="{0E0123B3-96B4-451E-85F3-7A86F6298B96}" srcOrd="1" destOrd="0" parTransId="{48E9570D-5C18-4B92-9F8B-AA0FC660EE1D}" sibTransId="{1402A3B7-B9C4-44BE-83B7-D320C47C8B3E}"/>
    <dgm:cxn modelId="{43EE847F-671C-4A80-8870-519121208007}" srcId="{118AA873-3B53-4FC9-907F-79DBE55211A4}" destId="{C3D09B06-5062-42C4-9E11-66081BDF33F3}" srcOrd="1" destOrd="0" parTransId="{FDB88385-48F5-490C-9FC3-764411C1E814}" sibTransId="{F24EDBA3-CF83-48E2-A560-A1E452C9BAA6}"/>
    <dgm:cxn modelId="{2BD36F8E-4E10-424A-8AD0-C226605E9FAC}" srcId="{88980DA7-1CF5-487D-88A8-89118906903C}" destId="{0F6BD854-3149-4A8A-9FAD-95855BB83A23}" srcOrd="3" destOrd="0" parTransId="{862A0BF6-4472-46E3-AB30-3EF06E1FA785}" sibTransId="{44D30C8B-CFE9-47A9-9DA5-FA33AFA4C6E1}"/>
    <dgm:cxn modelId="{3862639C-59CE-47CE-9263-65ECFF607FBF}" type="presOf" srcId="{A473D4FB-7CBA-49EC-AD0F-8CA874BD548F}" destId="{7A987D5C-7703-46D5-BD71-83DE03C393E4}" srcOrd="0" destOrd="2" presId="urn:microsoft.com/office/officeart/2005/8/layout/default"/>
    <dgm:cxn modelId="{A2E9F79D-548E-4957-BB9B-BA210D8DDA78}" type="presOf" srcId="{88980DA7-1CF5-487D-88A8-89118906903C}" destId="{F15B166B-033C-489E-95F5-A6194998ECBC}" srcOrd="0" destOrd="0" presId="urn:microsoft.com/office/officeart/2005/8/layout/default"/>
    <dgm:cxn modelId="{59B87CA0-F7C2-4853-B497-19D949D565F0}" srcId="{88980DA7-1CF5-487D-88A8-89118906903C}" destId="{6CCE1468-4B7D-414B-A174-FDBB2CED2D73}" srcOrd="0" destOrd="0" parTransId="{50DDC25E-28E4-47F8-84CE-9D67FF79206B}" sibTransId="{E077C211-F1E9-4ADD-902E-C1E6D3E01664}"/>
    <dgm:cxn modelId="{55DAD5A7-DA79-4203-AE29-2FB4A0C8715D}" srcId="{0F6BD854-3149-4A8A-9FAD-95855BB83A23}" destId="{509724D9-2139-4E9E-A09E-3C3FBBD8A780}" srcOrd="0" destOrd="0" parTransId="{3237CC38-0972-45B7-9EEC-E876F90995F3}" sibTransId="{C3DE8F64-1518-47A7-BC47-CA5FAE5395B6}"/>
    <dgm:cxn modelId="{E1C231B5-C998-4D98-8349-32D74C4B8A5D}" srcId="{88980DA7-1CF5-487D-88A8-89118906903C}" destId="{118AA873-3B53-4FC9-907F-79DBE55211A4}" srcOrd="2" destOrd="0" parTransId="{8374F914-336D-45A8-990A-EAADF57B3D53}" sibTransId="{CA49696A-5947-425E-92FD-BF05F85F75E6}"/>
    <dgm:cxn modelId="{44C395B5-A8B1-48FB-84FD-7206EF309E36}" srcId="{0F6BD854-3149-4A8A-9FAD-95855BB83A23}" destId="{70B6F71F-55C5-45B3-9822-82F3A6C32D86}" srcOrd="1" destOrd="0" parTransId="{B4C415B2-2A0A-43B2-A720-416B5583134E}" sibTransId="{742EF48E-B3B9-4029-9A6D-ACE2F17B3CE3}"/>
    <dgm:cxn modelId="{A4F3F3C3-B4AC-48F6-946B-AC3E4620B009}" type="presOf" srcId="{56A5242D-ECF2-443A-BAEF-81079E72A32C}" destId="{6D52F2F9-D201-4C2E-84E5-4AF6970DA185}" srcOrd="0" destOrd="2" presId="urn:microsoft.com/office/officeart/2005/8/layout/default"/>
    <dgm:cxn modelId="{22206BD1-C07B-4D13-BAAE-D9B668B8529E}" type="presOf" srcId="{194FD918-8177-4B55-9202-38C1D4DC1E59}" destId="{6D52F2F9-D201-4C2E-84E5-4AF6970DA185}" srcOrd="0" destOrd="1" presId="urn:microsoft.com/office/officeart/2005/8/layout/default"/>
    <dgm:cxn modelId="{07644DD5-480F-402F-8BE7-899279E4323E}" srcId="{0E0123B3-96B4-451E-85F3-7A86F6298B96}" destId="{194FD918-8177-4B55-9202-38C1D4DC1E59}" srcOrd="0" destOrd="0" parTransId="{72FC9AD8-A0CC-4C68-BF68-A266E391E882}" sibTransId="{D02933B8-16C2-427E-85D8-AA71E916113C}"/>
    <dgm:cxn modelId="{D33326D7-0CA7-490E-834C-40AB3ABF264E}" srcId="{118AA873-3B53-4FC9-907F-79DBE55211A4}" destId="{9F2B7826-2326-4DE0-A904-25BD7D711873}" srcOrd="0" destOrd="0" parTransId="{E77AFC9D-5B01-4F6B-AFE1-1DCC1FB1C624}" sibTransId="{A3A3386E-3D93-4D66-BC08-7B9199C6668F}"/>
    <dgm:cxn modelId="{EF5E80E3-D275-4DBD-9A71-5D49B0D8A02A}" type="presOf" srcId="{EA9B09D9-9632-46C7-B9FA-3D084DBF45F2}" destId="{7A987D5C-7703-46D5-BD71-83DE03C393E4}" srcOrd="0" destOrd="1" presId="urn:microsoft.com/office/officeart/2005/8/layout/default"/>
    <dgm:cxn modelId="{B21320E4-D532-4E54-86AE-AF58F9A843A0}" type="presOf" srcId="{C3D09B06-5062-42C4-9E11-66081BDF33F3}" destId="{E5B61886-028C-420F-8000-C4725C81C85A}" srcOrd="0" destOrd="2" presId="urn:microsoft.com/office/officeart/2005/8/layout/default"/>
    <dgm:cxn modelId="{3B057FE9-F9F2-4BFF-9FC4-3D3ED0CA6264}" type="presOf" srcId="{9F2B7826-2326-4DE0-A904-25BD7D711873}" destId="{E5B61886-028C-420F-8000-C4725C81C85A}" srcOrd="0" destOrd="1" presId="urn:microsoft.com/office/officeart/2005/8/layout/default"/>
    <dgm:cxn modelId="{CBFFA2E9-FA20-4AA5-A802-2E11ECA82E13}" type="presOf" srcId="{118AA873-3B53-4FC9-907F-79DBE55211A4}" destId="{E5B61886-028C-420F-8000-C4725C81C85A}" srcOrd="0" destOrd="0" presId="urn:microsoft.com/office/officeart/2005/8/layout/default"/>
    <dgm:cxn modelId="{18FA8841-6721-446D-81C9-AD8BDB694E87}" type="presParOf" srcId="{F15B166B-033C-489E-95F5-A6194998ECBC}" destId="{7A987D5C-7703-46D5-BD71-83DE03C393E4}" srcOrd="0" destOrd="0" presId="urn:microsoft.com/office/officeart/2005/8/layout/default"/>
    <dgm:cxn modelId="{D899F0AD-2F2F-4DB8-942B-45D6701F1173}" type="presParOf" srcId="{F15B166B-033C-489E-95F5-A6194998ECBC}" destId="{CC8E63E3-A17B-4823-9EB4-30F52B11D224}" srcOrd="1" destOrd="0" presId="urn:microsoft.com/office/officeart/2005/8/layout/default"/>
    <dgm:cxn modelId="{7483E260-7BC4-446C-809E-1E91FB9E3F68}" type="presParOf" srcId="{F15B166B-033C-489E-95F5-A6194998ECBC}" destId="{6D52F2F9-D201-4C2E-84E5-4AF6970DA185}" srcOrd="2" destOrd="0" presId="urn:microsoft.com/office/officeart/2005/8/layout/default"/>
    <dgm:cxn modelId="{932C233E-52E9-4DA9-BC18-EA8A4FA68F04}" type="presParOf" srcId="{F15B166B-033C-489E-95F5-A6194998ECBC}" destId="{A1A6CCB1-B482-4CCD-B40D-72DC6C845E14}" srcOrd="3" destOrd="0" presId="urn:microsoft.com/office/officeart/2005/8/layout/default"/>
    <dgm:cxn modelId="{E1F6B186-AEC9-4D60-AA9B-C1CC52CD5DB9}" type="presParOf" srcId="{F15B166B-033C-489E-95F5-A6194998ECBC}" destId="{E5B61886-028C-420F-8000-C4725C81C85A}" srcOrd="4" destOrd="0" presId="urn:microsoft.com/office/officeart/2005/8/layout/default"/>
    <dgm:cxn modelId="{7749CECE-87F4-4031-8E63-FC3FE9939C0B}" type="presParOf" srcId="{F15B166B-033C-489E-95F5-A6194998ECBC}" destId="{674539A8-2750-4ED5-A737-778783724920}" srcOrd="5" destOrd="0" presId="urn:microsoft.com/office/officeart/2005/8/layout/default"/>
    <dgm:cxn modelId="{8BBD0ACE-8F8D-434A-86F7-B0515862098F}" type="presParOf" srcId="{F15B166B-033C-489E-95F5-A6194998ECBC}" destId="{A1BB7C9D-DE46-49E0-A3BC-AE5971EBCD9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980DA7-1CF5-487D-88A8-8911890690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6CCE1468-4B7D-414B-A174-FDBB2CED2D73}">
      <dgm:prSet phldrT="[Texte]" custT="1"/>
      <dgm: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fr-FR" sz="2400" b="1" dirty="0">
              <a:solidFill>
                <a:srgbClr val="000000"/>
              </a:solidFill>
              <a:latin typeface="Franklin Gothic Medium"/>
              <a:ea typeface="+mn-ea"/>
              <a:cs typeface="+mn-cs"/>
            </a:rPr>
            <a:t>Forces</a:t>
          </a:r>
        </a:p>
      </dgm:t>
    </dgm:pt>
    <dgm:pt modelId="{50DDC25E-28E4-47F8-84CE-9D67FF79206B}" type="parTrans" cxnId="{59B87CA0-F7C2-4853-B497-19D949D565F0}">
      <dgm:prSet/>
      <dgm:spPr/>
      <dgm:t>
        <a:bodyPr/>
        <a:lstStyle/>
        <a:p>
          <a:endParaRPr lang="fr-FR"/>
        </a:p>
      </dgm:t>
    </dgm:pt>
    <dgm:pt modelId="{E077C211-F1E9-4ADD-902E-C1E6D3E01664}" type="sibTrans" cxnId="{59B87CA0-F7C2-4853-B497-19D949D565F0}">
      <dgm:prSet/>
      <dgm:spPr/>
      <dgm:t>
        <a:bodyPr/>
        <a:lstStyle/>
        <a:p>
          <a:endParaRPr lang="fr-FR"/>
        </a:p>
      </dgm:t>
    </dgm:pt>
    <dgm:pt modelId="{0E0123B3-96B4-451E-85F3-7A86F6298B96}">
      <dgm:prSet phldrT="[Texte]" custT="1"/>
      <dgm: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gm:spPr>
      <dgm:t>
        <a:bodyPr/>
        <a:lstStyle/>
        <a:p>
          <a:pPr marL="0" lvl="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Faiblesses</a:t>
          </a:r>
        </a:p>
      </dgm:t>
    </dgm:pt>
    <dgm:pt modelId="{48E9570D-5C18-4B92-9F8B-AA0FC660EE1D}" type="parTrans" cxnId="{F382C672-8EB1-4DE6-9E0C-3B49E7CF7823}">
      <dgm:prSet/>
      <dgm:spPr/>
      <dgm:t>
        <a:bodyPr/>
        <a:lstStyle/>
        <a:p>
          <a:endParaRPr lang="fr-FR"/>
        </a:p>
      </dgm:t>
    </dgm:pt>
    <dgm:pt modelId="{1402A3B7-B9C4-44BE-83B7-D320C47C8B3E}" type="sibTrans" cxnId="{F382C672-8EB1-4DE6-9E0C-3B49E7CF7823}">
      <dgm:prSet/>
      <dgm:spPr/>
      <dgm:t>
        <a:bodyPr/>
        <a:lstStyle/>
        <a:p>
          <a:endParaRPr lang="fr-FR"/>
        </a:p>
      </dgm:t>
    </dgm:pt>
    <dgm:pt modelId="{118AA873-3B53-4FC9-907F-79DBE55211A4}">
      <dgm:prSet phldrT="[Texte]" custT="1"/>
      <dgm: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gm:spPr>
      <dgm:t>
        <a:bodyPr/>
        <a:lstStyle/>
        <a:p>
          <a:pPr marL="0" lvl="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Opportunités</a:t>
          </a:r>
        </a:p>
      </dgm:t>
    </dgm:pt>
    <dgm:pt modelId="{8374F914-336D-45A8-990A-EAADF57B3D53}" type="parTrans" cxnId="{E1C231B5-C998-4D98-8349-32D74C4B8A5D}">
      <dgm:prSet/>
      <dgm:spPr/>
      <dgm:t>
        <a:bodyPr/>
        <a:lstStyle/>
        <a:p>
          <a:endParaRPr lang="fr-FR"/>
        </a:p>
      </dgm:t>
    </dgm:pt>
    <dgm:pt modelId="{CA49696A-5947-425E-92FD-BF05F85F75E6}" type="sibTrans" cxnId="{E1C231B5-C998-4D98-8349-32D74C4B8A5D}">
      <dgm:prSet/>
      <dgm:spPr/>
      <dgm:t>
        <a:bodyPr/>
        <a:lstStyle/>
        <a:p>
          <a:endParaRPr lang="fr-FR"/>
        </a:p>
      </dgm:t>
    </dgm:pt>
    <dgm:pt modelId="{0F6BD854-3149-4A8A-9FAD-95855BB83A23}">
      <dgm:prSet phldrT="[Texte]" custT="1"/>
      <dgm: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gm:spPr>
      <dgm:t>
        <a:bodyPr/>
        <a:lstStyle/>
        <a:p>
          <a:pPr marL="0" lvl="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Menaces</a:t>
          </a:r>
        </a:p>
      </dgm:t>
    </dgm:pt>
    <dgm:pt modelId="{862A0BF6-4472-46E3-AB30-3EF06E1FA785}" type="parTrans" cxnId="{2BD36F8E-4E10-424A-8AD0-C226605E9FAC}">
      <dgm:prSet/>
      <dgm:spPr/>
      <dgm:t>
        <a:bodyPr/>
        <a:lstStyle/>
        <a:p>
          <a:endParaRPr lang="fr-FR"/>
        </a:p>
      </dgm:t>
    </dgm:pt>
    <dgm:pt modelId="{44D30C8B-CFE9-47A9-9DA5-FA33AFA4C6E1}" type="sibTrans" cxnId="{2BD36F8E-4E10-424A-8AD0-C226605E9FAC}">
      <dgm:prSet/>
      <dgm:spPr/>
      <dgm:t>
        <a:bodyPr/>
        <a:lstStyle/>
        <a:p>
          <a:endParaRPr lang="fr-FR"/>
        </a:p>
      </dgm:t>
    </dgm:pt>
    <dgm:pt modelId="{EA9B09D9-9632-46C7-B9FA-3D084DBF45F2}">
      <dgm:prSet phldrT="[Texte]" custT="1"/>
      <dgm: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gm:spPr>
      <dgm:t>
        <a:bodyPr/>
        <a:lstStyle/>
        <a:p>
          <a:pPr algn="ctr">
            <a:buFontTx/>
            <a:buNone/>
          </a:pPr>
          <a:r>
            <a:rPr lang="fr-FR" sz="2800" b="1" dirty="0">
              <a:solidFill>
                <a:srgbClr val="000000"/>
              </a:solidFill>
              <a:latin typeface="Franklin Gothic Medium"/>
              <a:ea typeface="+mn-ea"/>
              <a:cs typeface="+mn-cs"/>
            </a:rPr>
            <a:t>S</a:t>
          </a:r>
          <a:endParaRPr lang="fr-FR" sz="2000" b="1" dirty="0">
            <a:solidFill>
              <a:srgbClr val="000000"/>
            </a:solidFill>
            <a:latin typeface="Franklin Gothic Medium"/>
            <a:ea typeface="+mn-ea"/>
            <a:cs typeface="+mn-cs"/>
          </a:endParaRPr>
        </a:p>
      </dgm:t>
    </dgm:pt>
    <dgm:pt modelId="{30F3F4E5-5ADE-4703-A1E1-6424838CFF47}" type="parTrans" cxnId="{422B2F3E-1D8D-43FA-989A-F29FA708CFFA}">
      <dgm:prSet/>
      <dgm:spPr/>
      <dgm:t>
        <a:bodyPr/>
        <a:lstStyle/>
        <a:p>
          <a:endParaRPr lang="fr-FR"/>
        </a:p>
      </dgm:t>
    </dgm:pt>
    <dgm:pt modelId="{0FA5A2CE-42E9-4994-835E-5CFE24F6713E}" type="sibTrans" cxnId="{422B2F3E-1D8D-43FA-989A-F29FA708CFFA}">
      <dgm:prSet/>
      <dgm:spPr/>
      <dgm:t>
        <a:bodyPr/>
        <a:lstStyle/>
        <a:p>
          <a:endParaRPr lang="fr-FR"/>
        </a:p>
      </dgm:t>
    </dgm:pt>
    <dgm:pt modelId="{194FD918-8177-4B55-9202-38C1D4DC1E59}">
      <dgm:prSet phldrT="[Texte]" custT="1"/>
      <dgm: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gm:spPr>
      <dgm:t>
        <a:bodyPr/>
        <a:lstStyle/>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W</a:t>
          </a:r>
        </a:p>
      </dgm:t>
    </dgm:pt>
    <dgm:pt modelId="{72FC9AD8-A0CC-4C68-BF68-A266E391E882}" type="parTrans" cxnId="{07644DD5-480F-402F-8BE7-899279E4323E}">
      <dgm:prSet/>
      <dgm:spPr/>
      <dgm:t>
        <a:bodyPr/>
        <a:lstStyle/>
        <a:p>
          <a:endParaRPr lang="fr-FR"/>
        </a:p>
      </dgm:t>
    </dgm:pt>
    <dgm:pt modelId="{D02933B8-16C2-427E-85D8-AA71E916113C}" type="sibTrans" cxnId="{07644DD5-480F-402F-8BE7-899279E4323E}">
      <dgm:prSet/>
      <dgm:spPr/>
      <dgm:t>
        <a:bodyPr/>
        <a:lstStyle/>
        <a:p>
          <a:endParaRPr lang="fr-FR"/>
        </a:p>
      </dgm:t>
    </dgm:pt>
    <dgm:pt modelId="{9F2B7826-2326-4DE0-A904-25BD7D711873}">
      <dgm:prSet phldrT="[Texte]" custT="1"/>
      <dgm: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gm:spPr>
      <dgm:t>
        <a:bodyPr/>
        <a:lstStyle/>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O</a:t>
          </a:r>
        </a:p>
      </dgm:t>
    </dgm:pt>
    <dgm:pt modelId="{E77AFC9D-5B01-4F6B-AFE1-1DCC1FB1C624}" type="parTrans" cxnId="{D33326D7-0CA7-490E-834C-40AB3ABF264E}">
      <dgm:prSet/>
      <dgm:spPr/>
      <dgm:t>
        <a:bodyPr/>
        <a:lstStyle/>
        <a:p>
          <a:endParaRPr lang="fr-FR"/>
        </a:p>
      </dgm:t>
    </dgm:pt>
    <dgm:pt modelId="{A3A3386E-3D93-4D66-BC08-7B9199C6668F}" type="sibTrans" cxnId="{D33326D7-0CA7-490E-834C-40AB3ABF264E}">
      <dgm:prSet/>
      <dgm:spPr/>
      <dgm:t>
        <a:bodyPr/>
        <a:lstStyle/>
        <a:p>
          <a:endParaRPr lang="fr-FR"/>
        </a:p>
      </dgm:t>
    </dgm:pt>
    <dgm:pt modelId="{509724D9-2139-4E9E-A09E-3C3FBBD8A780}">
      <dgm:prSet phldrT="[Texte]" custT="1"/>
      <dgm: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gm:spPr>
      <dgm:t>
        <a:bodyPr/>
        <a:lstStyle/>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T</a:t>
          </a:r>
        </a:p>
      </dgm:t>
    </dgm:pt>
    <dgm:pt modelId="{3237CC38-0972-45B7-9EEC-E876F90995F3}" type="parTrans" cxnId="{55DAD5A7-DA79-4203-AE29-2FB4A0C8715D}">
      <dgm:prSet/>
      <dgm:spPr/>
      <dgm:t>
        <a:bodyPr/>
        <a:lstStyle/>
        <a:p>
          <a:endParaRPr lang="fr-FR"/>
        </a:p>
      </dgm:t>
    </dgm:pt>
    <dgm:pt modelId="{C3DE8F64-1518-47A7-BC47-CA5FAE5395B6}" type="sibTrans" cxnId="{55DAD5A7-DA79-4203-AE29-2FB4A0C8715D}">
      <dgm:prSet/>
      <dgm:spPr/>
      <dgm:t>
        <a:bodyPr/>
        <a:lstStyle/>
        <a:p>
          <a:endParaRPr lang="fr-FR"/>
        </a:p>
      </dgm:t>
    </dgm:pt>
    <dgm:pt modelId="{A473D4FB-7CBA-49EC-AD0F-8CA874BD548F}">
      <dgm:prSet phldrT="[Texte]" custT="1"/>
      <dgm: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gm:spPr>
      <dgm:t>
        <a:bodyPr/>
        <a:lstStyle/>
        <a:p>
          <a:pPr algn="ctr">
            <a:buFontTx/>
            <a:buNone/>
          </a:pPr>
          <a:r>
            <a:rPr lang="fr-FR" sz="1600" dirty="0">
              <a:solidFill>
                <a:srgbClr val="000000"/>
              </a:solidFill>
              <a:latin typeface="Franklin Gothic Medium"/>
              <a:ea typeface="+mn-ea"/>
              <a:cs typeface="+mn-cs"/>
            </a:rPr>
            <a:t>strenghts</a:t>
          </a:r>
        </a:p>
      </dgm:t>
    </dgm:pt>
    <dgm:pt modelId="{A67FA07B-8D24-4559-9B6A-A69B966BFD0D}" type="parTrans" cxnId="{89DBEF55-9840-4089-A806-E45806B7E352}">
      <dgm:prSet/>
      <dgm:spPr/>
      <dgm:t>
        <a:bodyPr/>
        <a:lstStyle/>
        <a:p>
          <a:endParaRPr lang="fr-FR"/>
        </a:p>
      </dgm:t>
    </dgm:pt>
    <dgm:pt modelId="{03AECEE1-FA4E-4351-9CC7-B23119CD3387}" type="sibTrans" cxnId="{89DBEF55-9840-4089-A806-E45806B7E352}">
      <dgm:prSet/>
      <dgm:spPr/>
      <dgm:t>
        <a:bodyPr/>
        <a:lstStyle/>
        <a:p>
          <a:endParaRPr lang="fr-FR"/>
        </a:p>
      </dgm:t>
    </dgm:pt>
    <dgm:pt modelId="{56A5242D-ECF2-443A-BAEF-81079E72A32C}">
      <dgm:prSet phldrT="[Texte]" custT="1"/>
      <dgm: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gm:spPr>
      <dgm:t>
        <a:bodyPr/>
        <a:lstStyle/>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weaknesses</a:t>
          </a:r>
          <a:endParaRPr lang="fr-FR" sz="1400" kern="1200" dirty="0">
            <a:solidFill>
              <a:srgbClr val="000000"/>
            </a:solidFill>
            <a:latin typeface="Franklin Gothic Medium"/>
            <a:ea typeface="+mn-ea"/>
            <a:cs typeface="+mn-cs"/>
          </a:endParaRPr>
        </a:p>
      </dgm:t>
    </dgm:pt>
    <dgm:pt modelId="{6C61D42A-11CA-4A7B-A682-74F2C7F73BEE}" type="parTrans" cxnId="{111AB408-B21C-47BE-A22F-9A42375D8322}">
      <dgm:prSet/>
      <dgm:spPr/>
      <dgm:t>
        <a:bodyPr/>
        <a:lstStyle/>
        <a:p>
          <a:endParaRPr lang="fr-FR"/>
        </a:p>
      </dgm:t>
    </dgm:pt>
    <dgm:pt modelId="{23707E37-A1DF-482E-9CFE-447CA8CF1AFD}" type="sibTrans" cxnId="{111AB408-B21C-47BE-A22F-9A42375D8322}">
      <dgm:prSet/>
      <dgm:spPr/>
      <dgm:t>
        <a:bodyPr/>
        <a:lstStyle/>
        <a:p>
          <a:endParaRPr lang="fr-FR"/>
        </a:p>
      </dgm:t>
    </dgm:pt>
    <dgm:pt modelId="{C3D09B06-5062-42C4-9E11-66081BDF33F3}">
      <dgm:prSet phldrT="[Texte]" custT="1"/>
      <dgm: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gm:spPr>
      <dgm:t>
        <a:bodyPr/>
        <a:lstStyle/>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opportunities</a:t>
          </a:r>
          <a:endParaRPr lang="fr-FR" sz="2000" kern="1200" dirty="0">
            <a:solidFill>
              <a:srgbClr val="000000"/>
            </a:solidFill>
            <a:latin typeface="Franklin Gothic Medium"/>
            <a:ea typeface="+mn-ea"/>
            <a:cs typeface="+mn-cs"/>
          </a:endParaRPr>
        </a:p>
      </dgm:t>
    </dgm:pt>
    <dgm:pt modelId="{FDB88385-48F5-490C-9FC3-764411C1E814}" type="parTrans" cxnId="{43EE847F-671C-4A80-8870-519121208007}">
      <dgm:prSet/>
      <dgm:spPr/>
      <dgm:t>
        <a:bodyPr/>
        <a:lstStyle/>
        <a:p>
          <a:endParaRPr lang="fr-FR"/>
        </a:p>
      </dgm:t>
    </dgm:pt>
    <dgm:pt modelId="{F24EDBA3-CF83-48E2-A560-A1E452C9BAA6}" type="sibTrans" cxnId="{43EE847F-671C-4A80-8870-519121208007}">
      <dgm:prSet/>
      <dgm:spPr/>
      <dgm:t>
        <a:bodyPr/>
        <a:lstStyle/>
        <a:p>
          <a:endParaRPr lang="fr-FR"/>
        </a:p>
      </dgm:t>
    </dgm:pt>
    <dgm:pt modelId="{70B6F71F-55C5-45B3-9822-82F3A6C32D86}">
      <dgm:prSet phldrT="[Texte]" custT="1"/>
      <dgm: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gm:spPr>
      <dgm:t>
        <a:bodyPr/>
        <a:lstStyle/>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Threats</a:t>
          </a:r>
          <a:endParaRPr lang="fr-FR" sz="2000" kern="1200" dirty="0">
            <a:solidFill>
              <a:srgbClr val="000000"/>
            </a:solidFill>
            <a:latin typeface="Franklin Gothic Medium"/>
            <a:ea typeface="+mn-ea"/>
            <a:cs typeface="+mn-cs"/>
          </a:endParaRPr>
        </a:p>
      </dgm:t>
    </dgm:pt>
    <dgm:pt modelId="{B4C415B2-2A0A-43B2-A720-416B5583134E}" type="parTrans" cxnId="{44C395B5-A8B1-48FB-84FD-7206EF309E36}">
      <dgm:prSet/>
      <dgm:spPr/>
      <dgm:t>
        <a:bodyPr/>
        <a:lstStyle/>
        <a:p>
          <a:endParaRPr lang="fr-FR"/>
        </a:p>
      </dgm:t>
    </dgm:pt>
    <dgm:pt modelId="{742EF48E-B3B9-4029-9A6D-ACE2F17B3CE3}" type="sibTrans" cxnId="{44C395B5-A8B1-48FB-84FD-7206EF309E36}">
      <dgm:prSet/>
      <dgm:spPr/>
      <dgm:t>
        <a:bodyPr/>
        <a:lstStyle/>
        <a:p>
          <a:endParaRPr lang="fr-FR"/>
        </a:p>
      </dgm:t>
    </dgm:pt>
    <dgm:pt modelId="{F15B166B-033C-489E-95F5-A6194998ECBC}" type="pres">
      <dgm:prSet presAssocID="{88980DA7-1CF5-487D-88A8-89118906903C}" presName="diagram" presStyleCnt="0">
        <dgm:presLayoutVars>
          <dgm:dir/>
          <dgm:resizeHandles val="exact"/>
        </dgm:presLayoutVars>
      </dgm:prSet>
      <dgm:spPr/>
    </dgm:pt>
    <dgm:pt modelId="{7A987D5C-7703-46D5-BD71-83DE03C393E4}" type="pres">
      <dgm:prSet presAssocID="{6CCE1468-4B7D-414B-A174-FDBB2CED2D73}" presName="node" presStyleLbl="node1" presStyleIdx="0" presStyleCnt="4">
        <dgm:presLayoutVars>
          <dgm:bulletEnabled val="1"/>
        </dgm:presLayoutVars>
      </dgm:prSet>
      <dgm:spPr/>
    </dgm:pt>
    <dgm:pt modelId="{CC8E63E3-A17B-4823-9EB4-30F52B11D224}" type="pres">
      <dgm:prSet presAssocID="{E077C211-F1E9-4ADD-902E-C1E6D3E01664}" presName="sibTrans" presStyleCnt="0"/>
      <dgm:spPr/>
    </dgm:pt>
    <dgm:pt modelId="{6D52F2F9-D201-4C2E-84E5-4AF6970DA185}" type="pres">
      <dgm:prSet presAssocID="{0E0123B3-96B4-451E-85F3-7A86F6298B96}" presName="node" presStyleLbl="node1" presStyleIdx="1" presStyleCnt="4">
        <dgm:presLayoutVars>
          <dgm:bulletEnabled val="1"/>
        </dgm:presLayoutVars>
      </dgm:prSet>
      <dgm:spPr/>
    </dgm:pt>
    <dgm:pt modelId="{A1A6CCB1-B482-4CCD-B40D-72DC6C845E14}" type="pres">
      <dgm:prSet presAssocID="{1402A3B7-B9C4-44BE-83B7-D320C47C8B3E}" presName="sibTrans" presStyleCnt="0"/>
      <dgm:spPr/>
    </dgm:pt>
    <dgm:pt modelId="{E5B61886-028C-420F-8000-C4725C81C85A}" type="pres">
      <dgm:prSet presAssocID="{118AA873-3B53-4FC9-907F-79DBE55211A4}" presName="node" presStyleLbl="node1" presStyleIdx="2" presStyleCnt="4">
        <dgm:presLayoutVars>
          <dgm:bulletEnabled val="1"/>
        </dgm:presLayoutVars>
      </dgm:prSet>
      <dgm:spPr/>
    </dgm:pt>
    <dgm:pt modelId="{674539A8-2750-4ED5-A737-778783724920}" type="pres">
      <dgm:prSet presAssocID="{CA49696A-5947-425E-92FD-BF05F85F75E6}" presName="sibTrans" presStyleCnt="0"/>
      <dgm:spPr/>
    </dgm:pt>
    <dgm:pt modelId="{A1BB7C9D-DE46-49E0-A3BC-AE5971EBCD92}" type="pres">
      <dgm:prSet presAssocID="{0F6BD854-3149-4A8A-9FAD-95855BB83A23}" presName="node" presStyleLbl="node1" presStyleIdx="3" presStyleCnt="4">
        <dgm:presLayoutVars>
          <dgm:bulletEnabled val="1"/>
        </dgm:presLayoutVars>
      </dgm:prSet>
      <dgm:spPr/>
    </dgm:pt>
  </dgm:ptLst>
  <dgm:cxnLst>
    <dgm:cxn modelId="{111AB408-B21C-47BE-A22F-9A42375D8322}" srcId="{0E0123B3-96B4-451E-85F3-7A86F6298B96}" destId="{56A5242D-ECF2-443A-BAEF-81079E72A32C}" srcOrd="1" destOrd="0" parTransId="{6C61D42A-11CA-4A7B-A682-74F2C7F73BEE}" sibTransId="{23707E37-A1DF-482E-9CFE-447CA8CF1AFD}"/>
    <dgm:cxn modelId="{5077F015-FB63-4286-BCC7-0EEA20FEC384}" type="presOf" srcId="{509724D9-2139-4E9E-A09E-3C3FBBD8A780}" destId="{A1BB7C9D-DE46-49E0-A3BC-AE5971EBCD92}" srcOrd="0" destOrd="1" presId="urn:microsoft.com/office/officeart/2005/8/layout/default"/>
    <dgm:cxn modelId="{484F9E3B-0206-4D3B-A21C-39F7B0F50771}" type="presOf" srcId="{0F6BD854-3149-4A8A-9FAD-95855BB83A23}" destId="{A1BB7C9D-DE46-49E0-A3BC-AE5971EBCD92}" srcOrd="0" destOrd="0" presId="urn:microsoft.com/office/officeart/2005/8/layout/default"/>
    <dgm:cxn modelId="{422B2F3E-1D8D-43FA-989A-F29FA708CFFA}" srcId="{6CCE1468-4B7D-414B-A174-FDBB2CED2D73}" destId="{EA9B09D9-9632-46C7-B9FA-3D084DBF45F2}" srcOrd="0" destOrd="0" parTransId="{30F3F4E5-5ADE-4703-A1E1-6424838CFF47}" sibTransId="{0FA5A2CE-42E9-4994-835E-5CFE24F6713E}"/>
    <dgm:cxn modelId="{D931E344-2A7F-4E00-B6D9-022CAE0A2BB1}" type="presOf" srcId="{70B6F71F-55C5-45B3-9822-82F3A6C32D86}" destId="{A1BB7C9D-DE46-49E0-A3BC-AE5971EBCD92}" srcOrd="0" destOrd="2" presId="urn:microsoft.com/office/officeart/2005/8/layout/default"/>
    <dgm:cxn modelId="{FA535052-C64D-4274-8788-AFEA75F999D4}" type="presOf" srcId="{0E0123B3-96B4-451E-85F3-7A86F6298B96}" destId="{6D52F2F9-D201-4C2E-84E5-4AF6970DA185}" srcOrd="0" destOrd="0" presId="urn:microsoft.com/office/officeart/2005/8/layout/default"/>
    <dgm:cxn modelId="{89DBEF55-9840-4089-A806-E45806B7E352}" srcId="{6CCE1468-4B7D-414B-A174-FDBB2CED2D73}" destId="{A473D4FB-7CBA-49EC-AD0F-8CA874BD548F}" srcOrd="1" destOrd="0" parTransId="{A67FA07B-8D24-4559-9B6A-A69B966BFD0D}" sibTransId="{03AECEE1-FA4E-4351-9CC7-B23119CD3387}"/>
    <dgm:cxn modelId="{C12B846E-D2DA-4858-9E61-4AE62D86BE61}" type="presOf" srcId="{6CCE1468-4B7D-414B-A174-FDBB2CED2D73}" destId="{7A987D5C-7703-46D5-BD71-83DE03C393E4}" srcOrd="0" destOrd="0" presId="urn:microsoft.com/office/officeart/2005/8/layout/default"/>
    <dgm:cxn modelId="{F382C672-8EB1-4DE6-9E0C-3B49E7CF7823}" srcId="{88980DA7-1CF5-487D-88A8-89118906903C}" destId="{0E0123B3-96B4-451E-85F3-7A86F6298B96}" srcOrd="1" destOrd="0" parTransId="{48E9570D-5C18-4B92-9F8B-AA0FC660EE1D}" sibTransId="{1402A3B7-B9C4-44BE-83B7-D320C47C8B3E}"/>
    <dgm:cxn modelId="{43EE847F-671C-4A80-8870-519121208007}" srcId="{118AA873-3B53-4FC9-907F-79DBE55211A4}" destId="{C3D09B06-5062-42C4-9E11-66081BDF33F3}" srcOrd="1" destOrd="0" parTransId="{FDB88385-48F5-490C-9FC3-764411C1E814}" sibTransId="{F24EDBA3-CF83-48E2-A560-A1E452C9BAA6}"/>
    <dgm:cxn modelId="{2BD36F8E-4E10-424A-8AD0-C226605E9FAC}" srcId="{88980DA7-1CF5-487D-88A8-89118906903C}" destId="{0F6BD854-3149-4A8A-9FAD-95855BB83A23}" srcOrd="3" destOrd="0" parTransId="{862A0BF6-4472-46E3-AB30-3EF06E1FA785}" sibTransId="{44D30C8B-CFE9-47A9-9DA5-FA33AFA4C6E1}"/>
    <dgm:cxn modelId="{3862639C-59CE-47CE-9263-65ECFF607FBF}" type="presOf" srcId="{A473D4FB-7CBA-49EC-AD0F-8CA874BD548F}" destId="{7A987D5C-7703-46D5-BD71-83DE03C393E4}" srcOrd="0" destOrd="2" presId="urn:microsoft.com/office/officeart/2005/8/layout/default"/>
    <dgm:cxn modelId="{A2E9F79D-548E-4957-BB9B-BA210D8DDA78}" type="presOf" srcId="{88980DA7-1CF5-487D-88A8-89118906903C}" destId="{F15B166B-033C-489E-95F5-A6194998ECBC}" srcOrd="0" destOrd="0" presId="urn:microsoft.com/office/officeart/2005/8/layout/default"/>
    <dgm:cxn modelId="{59B87CA0-F7C2-4853-B497-19D949D565F0}" srcId="{88980DA7-1CF5-487D-88A8-89118906903C}" destId="{6CCE1468-4B7D-414B-A174-FDBB2CED2D73}" srcOrd="0" destOrd="0" parTransId="{50DDC25E-28E4-47F8-84CE-9D67FF79206B}" sibTransId="{E077C211-F1E9-4ADD-902E-C1E6D3E01664}"/>
    <dgm:cxn modelId="{55DAD5A7-DA79-4203-AE29-2FB4A0C8715D}" srcId="{0F6BD854-3149-4A8A-9FAD-95855BB83A23}" destId="{509724D9-2139-4E9E-A09E-3C3FBBD8A780}" srcOrd="0" destOrd="0" parTransId="{3237CC38-0972-45B7-9EEC-E876F90995F3}" sibTransId="{C3DE8F64-1518-47A7-BC47-CA5FAE5395B6}"/>
    <dgm:cxn modelId="{E1C231B5-C998-4D98-8349-32D74C4B8A5D}" srcId="{88980DA7-1CF5-487D-88A8-89118906903C}" destId="{118AA873-3B53-4FC9-907F-79DBE55211A4}" srcOrd="2" destOrd="0" parTransId="{8374F914-336D-45A8-990A-EAADF57B3D53}" sibTransId="{CA49696A-5947-425E-92FD-BF05F85F75E6}"/>
    <dgm:cxn modelId="{44C395B5-A8B1-48FB-84FD-7206EF309E36}" srcId="{0F6BD854-3149-4A8A-9FAD-95855BB83A23}" destId="{70B6F71F-55C5-45B3-9822-82F3A6C32D86}" srcOrd="1" destOrd="0" parTransId="{B4C415B2-2A0A-43B2-A720-416B5583134E}" sibTransId="{742EF48E-B3B9-4029-9A6D-ACE2F17B3CE3}"/>
    <dgm:cxn modelId="{A4F3F3C3-B4AC-48F6-946B-AC3E4620B009}" type="presOf" srcId="{56A5242D-ECF2-443A-BAEF-81079E72A32C}" destId="{6D52F2F9-D201-4C2E-84E5-4AF6970DA185}" srcOrd="0" destOrd="2" presId="urn:microsoft.com/office/officeart/2005/8/layout/default"/>
    <dgm:cxn modelId="{22206BD1-C07B-4D13-BAAE-D9B668B8529E}" type="presOf" srcId="{194FD918-8177-4B55-9202-38C1D4DC1E59}" destId="{6D52F2F9-D201-4C2E-84E5-4AF6970DA185}" srcOrd="0" destOrd="1" presId="urn:microsoft.com/office/officeart/2005/8/layout/default"/>
    <dgm:cxn modelId="{07644DD5-480F-402F-8BE7-899279E4323E}" srcId="{0E0123B3-96B4-451E-85F3-7A86F6298B96}" destId="{194FD918-8177-4B55-9202-38C1D4DC1E59}" srcOrd="0" destOrd="0" parTransId="{72FC9AD8-A0CC-4C68-BF68-A266E391E882}" sibTransId="{D02933B8-16C2-427E-85D8-AA71E916113C}"/>
    <dgm:cxn modelId="{D33326D7-0CA7-490E-834C-40AB3ABF264E}" srcId="{118AA873-3B53-4FC9-907F-79DBE55211A4}" destId="{9F2B7826-2326-4DE0-A904-25BD7D711873}" srcOrd="0" destOrd="0" parTransId="{E77AFC9D-5B01-4F6B-AFE1-1DCC1FB1C624}" sibTransId="{A3A3386E-3D93-4D66-BC08-7B9199C6668F}"/>
    <dgm:cxn modelId="{EF5E80E3-D275-4DBD-9A71-5D49B0D8A02A}" type="presOf" srcId="{EA9B09D9-9632-46C7-B9FA-3D084DBF45F2}" destId="{7A987D5C-7703-46D5-BD71-83DE03C393E4}" srcOrd="0" destOrd="1" presId="urn:microsoft.com/office/officeart/2005/8/layout/default"/>
    <dgm:cxn modelId="{B21320E4-D532-4E54-86AE-AF58F9A843A0}" type="presOf" srcId="{C3D09B06-5062-42C4-9E11-66081BDF33F3}" destId="{E5B61886-028C-420F-8000-C4725C81C85A}" srcOrd="0" destOrd="2" presId="urn:microsoft.com/office/officeart/2005/8/layout/default"/>
    <dgm:cxn modelId="{3B057FE9-F9F2-4BFF-9FC4-3D3ED0CA6264}" type="presOf" srcId="{9F2B7826-2326-4DE0-A904-25BD7D711873}" destId="{E5B61886-028C-420F-8000-C4725C81C85A}" srcOrd="0" destOrd="1" presId="urn:microsoft.com/office/officeart/2005/8/layout/default"/>
    <dgm:cxn modelId="{CBFFA2E9-FA20-4AA5-A802-2E11ECA82E13}" type="presOf" srcId="{118AA873-3B53-4FC9-907F-79DBE55211A4}" destId="{E5B61886-028C-420F-8000-C4725C81C85A}" srcOrd="0" destOrd="0" presId="urn:microsoft.com/office/officeart/2005/8/layout/default"/>
    <dgm:cxn modelId="{18FA8841-6721-446D-81C9-AD8BDB694E87}" type="presParOf" srcId="{F15B166B-033C-489E-95F5-A6194998ECBC}" destId="{7A987D5C-7703-46D5-BD71-83DE03C393E4}" srcOrd="0" destOrd="0" presId="urn:microsoft.com/office/officeart/2005/8/layout/default"/>
    <dgm:cxn modelId="{D899F0AD-2F2F-4DB8-942B-45D6701F1173}" type="presParOf" srcId="{F15B166B-033C-489E-95F5-A6194998ECBC}" destId="{CC8E63E3-A17B-4823-9EB4-30F52B11D224}" srcOrd="1" destOrd="0" presId="urn:microsoft.com/office/officeart/2005/8/layout/default"/>
    <dgm:cxn modelId="{7483E260-7BC4-446C-809E-1E91FB9E3F68}" type="presParOf" srcId="{F15B166B-033C-489E-95F5-A6194998ECBC}" destId="{6D52F2F9-D201-4C2E-84E5-4AF6970DA185}" srcOrd="2" destOrd="0" presId="urn:microsoft.com/office/officeart/2005/8/layout/default"/>
    <dgm:cxn modelId="{932C233E-52E9-4DA9-BC18-EA8A4FA68F04}" type="presParOf" srcId="{F15B166B-033C-489E-95F5-A6194998ECBC}" destId="{A1A6CCB1-B482-4CCD-B40D-72DC6C845E14}" srcOrd="3" destOrd="0" presId="urn:microsoft.com/office/officeart/2005/8/layout/default"/>
    <dgm:cxn modelId="{E1F6B186-AEC9-4D60-AA9B-C1CC52CD5DB9}" type="presParOf" srcId="{F15B166B-033C-489E-95F5-A6194998ECBC}" destId="{E5B61886-028C-420F-8000-C4725C81C85A}" srcOrd="4" destOrd="0" presId="urn:microsoft.com/office/officeart/2005/8/layout/default"/>
    <dgm:cxn modelId="{7749CECE-87F4-4031-8E63-FC3FE9939C0B}" type="presParOf" srcId="{F15B166B-033C-489E-95F5-A6194998ECBC}" destId="{674539A8-2750-4ED5-A737-778783724920}" srcOrd="5" destOrd="0" presId="urn:microsoft.com/office/officeart/2005/8/layout/default"/>
    <dgm:cxn modelId="{8BBD0ACE-8F8D-434A-86F7-B0515862098F}" type="presParOf" srcId="{F15B166B-033C-489E-95F5-A6194998ECBC}" destId="{A1BB7C9D-DE46-49E0-A3BC-AE5971EBCD9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EF7F86-EF5E-4DE5-8151-9D9C13C09E4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4ECB3CB5-1B32-44BD-98D5-225925F1DAF4}">
      <dgm:prSet phldrT="[Texte]" custT="1"/>
      <dgm:spPr/>
      <dgm:t>
        <a:bodyPr/>
        <a:lstStyle/>
        <a:p>
          <a:r>
            <a:rPr lang="fr-FR" sz="1800" dirty="0"/>
            <a:t>Formalisation</a:t>
          </a:r>
        </a:p>
      </dgm:t>
    </dgm:pt>
    <dgm:pt modelId="{72F39A12-7E7E-4B71-A9BF-62EB52E611D1}" type="parTrans" cxnId="{28552DD2-5D5E-4445-8BA5-1221AC9C7976}">
      <dgm:prSet/>
      <dgm:spPr/>
      <dgm:t>
        <a:bodyPr/>
        <a:lstStyle/>
        <a:p>
          <a:endParaRPr lang="fr-FR"/>
        </a:p>
      </dgm:t>
    </dgm:pt>
    <dgm:pt modelId="{48CDAE1C-6AD2-4B53-B7F3-CA4623F1A8F7}" type="sibTrans" cxnId="{28552DD2-5D5E-4445-8BA5-1221AC9C7976}">
      <dgm:prSet/>
      <dgm:spPr>
        <a:solidFill>
          <a:srgbClr val="16B1AB"/>
        </a:solidFill>
        <a:ln>
          <a:solidFill>
            <a:srgbClr val="16B1AB"/>
          </a:solidFill>
        </a:ln>
      </dgm:spPr>
      <dgm:t>
        <a:bodyPr/>
        <a:lstStyle/>
        <a:p>
          <a:endParaRPr lang="fr-FR"/>
        </a:p>
      </dgm:t>
    </dgm:pt>
    <dgm:pt modelId="{48C4661B-A6B7-44F9-91FF-4F0501AEC982}">
      <dgm:prSet phldrT="[Texte]" custT="1"/>
      <dgm:spPr/>
      <dgm:t>
        <a:bodyPr/>
        <a:lstStyle/>
        <a:p>
          <a:r>
            <a:rPr lang="fr-FR" sz="1800" dirty="0"/>
            <a:t>Annonce</a:t>
          </a:r>
        </a:p>
      </dgm:t>
    </dgm:pt>
    <dgm:pt modelId="{89711A2F-C022-4BE4-8B0C-6C5B71E30E63}" type="parTrans" cxnId="{5977CF76-C9EE-4835-8C19-881054866909}">
      <dgm:prSet/>
      <dgm:spPr/>
      <dgm:t>
        <a:bodyPr/>
        <a:lstStyle/>
        <a:p>
          <a:endParaRPr lang="fr-FR"/>
        </a:p>
      </dgm:t>
    </dgm:pt>
    <dgm:pt modelId="{48E3B3AF-7BB4-4A7C-B82B-2CF9118D14F7}" type="sibTrans" cxnId="{5977CF76-C9EE-4835-8C19-881054866909}">
      <dgm:prSet/>
      <dgm:spPr>
        <a:solidFill>
          <a:srgbClr val="16B1AB"/>
        </a:solidFill>
      </dgm:spPr>
      <dgm:t>
        <a:bodyPr/>
        <a:lstStyle/>
        <a:p>
          <a:endParaRPr lang="fr-FR"/>
        </a:p>
      </dgm:t>
    </dgm:pt>
    <dgm:pt modelId="{44CC1727-058A-453C-AB3F-F6FF00FDBB58}">
      <dgm:prSet phldrT="[Texte]" custT="1"/>
      <dgm:spPr/>
      <dgm:t>
        <a:bodyPr/>
        <a:lstStyle/>
        <a:p>
          <a:r>
            <a:rPr lang="fr-FR" sz="1800" dirty="0"/>
            <a:t>Procédure</a:t>
          </a:r>
        </a:p>
      </dgm:t>
    </dgm:pt>
    <dgm:pt modelId="{812D04FF-6F20-4683-828D-583303394735}" type="parTrans" cxnId="{12E5F678-6CE6-4DBA-A125-A111C0466969}">
      <dgm:prSet/>
      <dgm:spPr/>
      <dgm:t>
        <a:bodyPr/>
        <a:lstStyle/>
        <a:p>
          <a:endParaRPr lang="fr-FR"/>
        </a:p>
      </dgm:t>
    </dgm:pt>
    <dgm:pt modelId="{272A5E87-E47C-4DCD-9423-621FEB2959DC}" type="sibTrans" cxnId="{12E5F678-6CE6-4DBA-A125-A111C0466969}">
      <dgm:prSet/>
      <dgm:spPr>
        <a:solidFill>
          <a:srgbClr val="16B1AB"/>
        </a:solidFill>
      </dgm:spPr>
      <dgm:t>
        <a:bodyPr/>
        <a:lstStyle/>
        <a:p>
          <a:endParaRPr lang="fr-FR"/>
        </a:p>
      </dgm:t>
    </dgm:pt>
    <dgm:pt modelId="{C7B2F76E-06BA-4228-A3F0-85CC5CCA3959}">
      <dgm:prSet phldrT="[Texte]" custT="1"/>
      <dgm:spPr/>
      <dgm:t>
        <a:bodyPr/>
        <a:lstStyle/>
        <a:p>
          <a:r>
            <a:rPr lang="fr-FR" sz="1800" dirty="0"/>
            <a:t>Accompagnement des équipes</a:t>
          </a:r>
        </a:p>
      </dgm:t>
    </dgm:pt>
    <dgm:pt modelId="{AED1FA31-2F82-451D-BCB4-1B77DBD30103}" type="parTrans" cxnId="{97204615-8D55-4581-8E58-E21CA8979373}">
      <dgm:prSet/>
      <dgm:spPr/>
      <dgm:t>
        <a:bodyPr/>
        <a:lstStyle/>
        <a:p>
          <a:endParaRPr lang="fr-FR"/>
        </a:p>
      </dgm:t>
    </dgm:pt>
    <dgm:pt modelId="{5BB1BE24-DA40-4C04-8CA9-D3C93DC02418}" type="sibTrans" cxnId="{97204615-8D55-4581-8E58-E21CA8979373}">
      <dgm:prSet>
        <dgm:style>
          <a:lnRef idx="3">
            <a:schemeClr val="lt1"/>
          </a:lnRef>
          <a:fillRef idx="1">
            <a:schemeClr val="accent5"/>
          </a:fillRef>
          <a:effectRef idx="1">
            <a:schemeClr val="accent5"/>
          </a:effectRef>
          <a:fontRef idx="minor">
            <a:schemeClr val="lt1"/>
          </a:fontRef>
        </dgm:style>
      </dgm:prSet>
      <dgm:spPr>
        <a:solidFill>
          <a:srgbClr val="16B1AB"/>
        </a:solidFill>
      </dgm:spPr>
      <dgm:t>
        <a:bodyPr/>
        <a:lstStyle/>
        <a:p>
          <a:endParaRPr lang="fr-FR">
            <a:solidFill>
              <a:srgbClr val="16B1AB"/>
            </a:solidFill>
          </a:endParaRPr>
        </a:p>
      </dgm:t>
    </dgm:pt>
    <dgm:pt modelId="{066177C1-2897-4630-A77A-C9BEF373302B}" type="pres">
      <dgm:prSet presAssocID="{70EF7F86-EF5E-4DE5-8151-9D9C13C09E47}" presName="cycle" presStyleCnt="0">
        <dgm:presLayoutVars>
          <dgm:dir/>
          <dgm:resizeHandles val="exact"/>
        </dgm:presLayoutVars>
      </dgm:prSet>
      <dgm:spPr/>
    </dgm:pt>
    <dgm:pt modelId="{7B443339-22BA-4B82-95B9-B56BD96E85C5}" type="pres">
      <dgm:prSet presAssocID="{4ECB3CB5-1B32-44BD-98D5-225925F1DAF4}" presName="dummy" presStyleCnt="0"/>
      <dgm:spPr/>
    </dgm:pt>
    <dgm:pt modelId="{15F26FCA-5480-4548-BDBC-B1AD897E494A}" type="pres">
      <dgm:prSet presAssocID="{4ECB3CB5-1B32-44BD-98D5-225925F1DAF4}" presName="node" presStyleLbl="revTx" presStyleIdx="0" presStyleCnt="4" custScaleX="118748" custScaleY="99285">
        <dgm:presLayoutVars>
          <dgm:bulletEnabled val="1"/>
        </dgm:presLayoutVars>
      </dgm:prSet>
      <dgm:spPr/>
    </dgm:pt>
    <dgm:pt modelId="{2B12D175-06CF-4D8D-A764-A1E12C411C06}" type="pres">
      <dgm:prSet presAssocID="{48CDAE1C-6AD2-4B53-B7F3-CA4623F1A8F7}" presName="sibTrans" presStyleLbl="node1" presStyleIdx="0" presStyleCnt="4"/>
      <dgm:spPr/>
    </dgm:pt>
    <dgm:pt modelId="{CE726F85-B054-4130-A3CD-A95C743B2D8B}" type="pres">
      <dgm:prSet presAssocID="{48C4661B-A6B7-44F9-91FF-4F0501AEC982}" presName="dummy" presStyleCnt="0"/>
      <dgm:spPr/>
    </dgm:pt>
    <dgm:pt modelId="{4D858F66-55DE-4ED3-A503-9DFC20A6E02A}" type="pres">
      <dgm:prSet presAssocID="{48C4661B-A6B7-44F9-91FF-4F0501AEC982}" presName="node" presStyleLbl="revTx" presStyleIdx="1" presStyleCnt="4">
        <dgm:presLayoutVars>
          <dgm:bulletEnabled val="1"/>
        </dgm:presLayoutVars>
      </dgm:prSet>
      <dgm:spPr/>
    </dgm:pt>
    <dgm:pt modelId="{4BF50162-7575-4682-9CC0-2ECB1B10BEE7}" type="pres">
      <dgm:prSet presAssocID="{48E3B3AF-7BB4-4A7C-B82B-2CF9118D14F7}" presName="sibTrans" presStyleLbl="node1" presStyleIdx="1" presStyleCnt="4"/>
      <dgm:spPr/>
    </dgm:pt>
    <dgm:pt modelId="{435ED598-4916-49A3-BE8E-442FE823654A}" type="pres">
      <dgm:prSet presAssocID="{44CC1727-058A-453C-AB3F-F6FF00FDBB58}" presName="dummy" presStyleCnt="0"/>
      <dgm:spPr/>
    </dgm:pt>
    <dgm:pt modelId="{1148FAFD-E65A-492B-8EEF-D39D30209F76}" type="pres">
      <dgm:prSet presAssocID="{44CC1727-058A-453C-AB3F-F6FF00FDBB58}" presName="node" presStyleLbl="revTx" presStyleIdx="2" presStyleCnt="4">
        <dgm:presLayoutVars>
          <dgm:bulletEnabled val="1"/>
        </dgm:presLayoutVars>
      </dgm:prSet>
      <dgm:spPr/>
    </dgm:pt>
    <dgm:pt modelId="{A2FBBB34-0EF8-4449-8AA8-73D31B30A64F}" type="pres">
      <dgm:prSet presAssocID="{272A5E87-E47C-4DCD-9423-621FEB2959DC}" presName="sibTrans" presStyleLbl="node1" presStyleIdx="2" presStyleCnt="4"/>
      <dgm:spPr/>
    </dgm:pt>
    <dgm:pt modelId="{284BB7C2-C208-436B-B107-919955316EB3}" type="pres">
      <dgm:prSet presAssocID="{C7B2F76E-06BA-4228-A3F0-85CC5CCA3959}" presName="dummy" presStyleCnt="0"/>
      <dgm:spPr/>
    </dgm:pt>
    <dgm:pt modelId="{A8C5987A-ECA8-4D54-B3E4-EBDE88878F38}" type="pres">
      <dgm:prSet presAssocID="{C7B2F76E-06BA-4228-A3F0-85CC5CCA3959}" presName="node" presStyleLbl="revTx" presStyleIdx="3" presStyleCnt="4" custScaleX="126738" custScaleY="99285">
        <dgm:presLayoutVars>
          <dgm:bulletEnabled val="1"/>
        </dgm:presLayoutVars>
      </dgm:prSet>
      <dgm:spPr/>
    </dgm:pt>
    <dgm:pt modelId="{443AF997-E402-4B68-9389-C59A643B86E5}" type="pres">
      <dgm:prSet presAssocID="{5BB1BE24-DA40-4C04-8CA9-D3C93DC02418}" presName="sibTrans" presStyleLbl="node1" presStyleIdx="3" presStyleCnt="4" custLinFactNeighborX="6646" custLinFactNeighborY="10"/>
      <dgm:spPr/>
    </dgm:pt>
  </dgm:ptLst>
  <dgm:cxnLst>
    <dgm:cxn modelId="{FB96E402-5A96-4BDB-88A0-3BDC4217DE83}" type="presOf" srcId="{5BB1BE24-DA40-4C04-8CA9-D3C93DC02418}" destId="{443AF997-E402-4B68-9389-C59A643B86E5}" srcOrd="0" destOrd="0" presId="urn:microsoft.com/office/officeart/2005/8/layout/cycle1"/>
    <dgm:cxn modelId="{D625F604-BB0E-4EBF-8651-159F37F1F1EF}" type="presOf" srcId="{70EF7F86-EF5E-4DE5-8151-9D9C13C09E47}" destId="{066177C1-2897-4630-A77A-C9BEF373302B}" srcOrd="0" destOrd="0" presId="urn:microsoft.com/office/officeart/2005/8/layout/cycle1"/>
    <dgm:cxn modelId="{97204615-8D55-4581-8E58-E21CA8979373}" srcId="{70EF7F86-EF5E-4DE5-8151-9D9C13C09E47}" destId="{C7B2F76E-06BA-4228-A3F0-85CC5CCA3959}" srcOrd="3" destOrd="0" parTransId="{AED1FA31-2F82-451D-BCB4-1B77DBD30103}" sibTransId="{5BB1BE24-DA40-4C04-8CA9-D3C93DC02418}"/>
    <dgm:cxn modelId="{73472F19-115D-4AFD-A3F1-5570426C38BD}" type="presOf" srcId="{4ECB3CB5-1B32-44BD-98D5-225925F1DAF4}" destId="{15F26FCA-5480-4548-BDBC-B1AD897E494A}" srcOrd="0" destOrd="0" presId="urn:microsoft.com/office/officeart/2005/8/layout/cycle1"/>
    <dgm:cxn modelId="{70E3081D-2F85-468B-883D-929EBFF152C0}" type="presOf" srcId="{C7B2F76E-06BA-4228-A3F0-85CC5CCA3959}" destId="{A8C5987A-ECA8-4D54-B3E4-EBDE88878F38}" srcOrd="0" destOrd="0" presId="urn:microsoft.com/office/officeart/2005/8/layout/cycle1"/>
    <dgm:cxn modelId="{E7EA922A-8EB5-4100-BBB2-D8CFBCBB5BC8}" type="presOf" srcId="{272A5E87-E47C-4DCD-9423-621FEB2959DC}" destId="{A2FBBB34-0EF8-4449-8AA8-73D31B30A64F}" srcOrd="0" destOrd="0" presId="urn:microsoft.com/office/officeart/2005/8/layout/cycle1"/>
    <dgm:cxn modelId="{8E8D895A-B5CF-42B7-9B35-BB426D98F3A2}" type="presOf" srcId="{48E3B3AF-7BB4-4A7C-B82B-2CF9118D14F7}" destId="{4BF50162-7575-4682-9CC0-2ECB1B10BEE7}" srcOrd="0" destOrd="0" presId="urn:microsoft.com/office/officeart/2005/8/layout/cycle1"/>
    <dgm:cxn modelId="{12B03073-4515-4232-9D88-834704BF4B2E}" type="presOf" srcId="{44CC1727-058A-453C-AB3F-F6FF00FDBB58}" destId="{1148FAFD-E65A-492B-8EEF-D39D30209F76}" srcOrd="0" destOrd="0" presId="urn:microsoft.com/office/officeart/2005/8/layout/cycle1"/>
    <dgm:cxn modelId="{5977CF76-C9EE-4835-8C19-881054866909}" srcId="{70EF7F86-EF5E-4DE5-8151-9D9C13C09E47}" destId="{48C4661B-A6B7-44F9-91FF-4F0501AEC982}" srcOrd="1" destOrd="0" parTransId="{89711A2F-C022-4BE4-8B0C-6C5B71E30E63}" sibTransId="{48E3B3AF-7BB4-4A7C-B82B-2CF9118D14F7}"/>
    <dgm:cxn modelId="{12E5F678-6CE6-4DBA-A125-A111C0466969}" srcId="{70EF7F86-EF5E-4DE5-8151-9D9C13C09E47}" destId="{44CC1727-058A-453C-AB3F-F6FF00FDBB58}" srcOrd="2" destOrd="0" parTransId="{812D04FF-6F20-4683-828D-583303394735}" sibTransId="{272A5E87-E47C-4DCD-9423-621FEB2959DC}"/>
    <dgm:cxn modelId="{75AAB6A2-7F9A-4DCC-BBD1-D5A219F2ED98}" type="presOf" srcId="{48CDAE1C-6AD2-4B53-B7F3-CA4623F1A8F7}" destId="{2B12D175-06CF-4D8D-A764-A1E12C411C06}" srcOrd="0" destOrd="0" presId="urn:microsoft.com/office/officeart/2005/8/layout/cycle1"/>
    <dgm:cxn modelId="{64CAA5CC-1877-4B36-B9C1-4E9A765256D1}" type="presOf" srcId="{48C4661B-A6B7-44F9-91FF-4F0501AEC982}" destId="{4D858F66-55DE-4ED3-A503-9DFC20A6E02A}" srcOrd="0" destOrd="0" presId="urn:microsoft.com/office/officeart/2005/8/layout/cycle1"/>
    <dgm:cxn modelId="{28552DD2-5D5E-4445-8BA5-1221AC9C7976}" srcId="{70EF7F86-EF5E-4DE5-8151-9D9C13C09E47}" destId="{4ECB3CB5-1B32-44BD-98D5-225925F1DAF4}" srcOrd="0" destOrd="0" parTransId="{72F39A12-7E7E-4B71-A9BF-62EB52E611D1}" sibTransId="{48CDAE1C-6AD2-4B53-B7F3-CA4623F1A8F7}"/>
    <dgm:cxn modelId="{FCF5EF8E-F6AF-40AE-8192-4630F4EA5DD9}" type="presParOf" srcId="{066177C1-2897-4630-A77A-C9BEF373302B}" destId="{7B443339-22BA-4B82-95B9-B56BD96E85C5}" srcOrd="0" destOrd="0" presId="urn:microsoft.com/office/officeart/2005/8/layout/cycle1"/>
    <dgm:cxn modelId="{A16F9537-CF78-4EBC-B551-C86812E81801}" type="presParOf" srcId="{066177C1-2897-4630-A77A-C9BEF373302B}" destId="{15F26FCA-5480-4548-BDBC-B1AD897E494A}" srcOrd="1" destOrd="0" presId="urn:microsoft.com/office/officeart/2005/8/layout/cycle1"/>
    <dgm:cxn modelId="{17E19765-B799-4558-B370-A8EDEB918E2A}" type="presParOf" srcId="{066177C1-2897-4630-A77A-C9BEF373302B}" destId="{2B12D175-06CF-4D8D-A764-A1E12C411C06}" srcOrd="2" destOrd="0" presId="urn:microsoft.com/office/officeart/2005/8/layout/cycle1"/>
    <dgm:cxn modelId="{03A61B82-20AC-434B-AA93-C267C6858D2F}" type="presParOf" srcId="{066177C1-2897-4630-A77A-C9BEF373302B}" destId="{CE726F85-B054-4130-A3CD-A95C743B2D8B}" srcOrd="3" destOrd="0" presId="urn:microsoft.com/office/officeart/2005/8/layout/cycle1"/>
    <dgm:cxn modelId="{06E74F61-5F20-4DFC-BF1C-4EE54AE974EE}" type="presParOf" srcId="{066177C1-2897-4630-A77A-C9BEF373302B}" destId="{4D858F66-55DE-4ED3-A503-9DFC20A6E02A}" srcOrd="4" destOrd="0" presId="urn:microsoft.com/office/officeart/2005/8/layout/cycle1"/>
    <dgm:cxn modelId="{2D092D8D-F9E9-4150-A390-625AE4C35F65}" type="presParOf" srcId="{066177C1-2897-4630-A77A-C9BEF373302B}" destId="{4BF50162-7575-4682-9CC0-2ECB1B10BEE7}" srcOrd="5" destOrd="0" presId="urn:microsoft.com/office/officeart/2005/8/layout/cycle1"/>
    <dgm:cxn modelId="{FF2A0307-96D1-4688-9A16-DCBD9C11B400}" type="presParOf" srcId="{066177C1-2897-4630-A77A-C9BEF373302B}" destId="{435ED598-4916-49A3-BE8E-442FE823654A}" srcOrd="6" destOrd="0" presId="urn:microsoft.com/office/officeart/2005/8/layout/cycle1"/>
    <dgm:cxn modelId="{755F1867-A2E1-4F4A-96FB-C0C7688783F1}" type="presParOf" srcId="{066177C1-2897-4630-A77A-C9BEF373302B}" destId="{1148FAFD-E65A-492B-8EEF-D39D30209F76}" srcOrd="7" destOrd="0" presId="urn:microsoft.com/office/officeart/2005/8/layout/cycle1"/>
    <dgm:cxn modelId="{4CA395B7-DFF5-45F9-B2DB-1791256942B4}" type="presParOf" srcId="{066177C1-2897-4630-A77A-C9BEF373302B}" destId="{A2FBBB34-0EF8-4449-8AA8-73D31B30A64F}" srcOrd="8" destOrd="0" presId="urn:microsoft.com/office/officeart/2005/8/layout/cycle1"/>
    <dgm:cxn modelId="{5B1AF0B3-55D0-4F06-A8B9-4C0F6337A718}" type="presParOf" srcId="{066177C1-2897-4630-A77A-C9BEF373302B}" destId="{284BB7C2-C208-436B-B107-919955316EB3}" srcOrd="9" destOrd="0" presId="urn:microsoft.com/office/officeart/2005/8/layout/cycle1"/>
    <dgm:cxn modelId="{52EE1446-FAC8-4319-8A68-BFA5F43B5246}" type="presParOf" srcId="{066177C1-2897-4630-A77A-C9BEF373302B}" destId="{A8C5987A-ECA8-4D54-B3E4-EBDE88878F38}" srcOrd="10" destOrd="0" presId="urn:microsoft.com/office/officeart/2005/8/layout/cycle1"/>
    <dgm:cxn modelId="{BCCC5795-A9E7-4B8F-A06B-72962ECF78B6}" type="presParOf" srcId="{066177C1-2897-4630-A77A-C9BEF373302B}" destId="{443AF997-E402-4B68-9389-C59A643B86E5}"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3EF9A-6D47-4EF1-B9E6-A42F5F573C8F}">
      <dsp:nvSpPr>
        <dsp:cNvPr id="0" name=""/>
        <dsp:cNvSpPr/>
      </dsp:nvSpPr>
      <dsp:spPr>
        <a:xfrm>
          <a:off x="2779"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 Les salaires minima hiérarchiques </a:t>
          </a:r>
        </a:p>
      </dsp:txBody>
      <dsp:txXfrm>
        <a:off x="2779" y="270731"/>
        <a:ext cx="2204936" cy="1322961"/>
      </dsp:txXfrm>
    </dsp:sp>
    <dsp:sp modelId="{C1617C47-8FA8-4837-A5AE-147749562534}">
      <dsp:nvSpPr>
        <dsp:cNvPr id="0" name=""/>
        <dsp:cNvSpPr/>
      </dsp:nvSpPr>
      <dsp:spPr>
        <a:xfrm>
          <a:off x="2428209"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2° Les classifications ;</a:t>
          </a:r>
        </a:p>
      </dsp:txBody>
      <dsp:txXfrm>
        <a:off x="2428209" y="270731"/>
        <a:ext cx="2204936" cy="1322961"/>
      </dsp:txXfrm>
    </dsp:sp>
    <dsp:sp modelId="{84632965-6DC2-401E-A117-09E561F0A1B2}">
      <dsp:nvSpPr>
        <dsp:cNvPr id="0" name=""/>
        <dsp:cNvSpPr/>
      </dsp:nvSpPr>
      <dsp:spPr>
        <a:xfrm>
          <a:off x="4853638"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3</a:t>
          </a:r>
          <a:r>
            <a:rPr lang="fr-FR" sz="1800" kern="1200" dirty="0"/>
            <a:t>° La mutualisation des fonds de financement du paritarisme</a:t>
          </a:r>
        </a:p>
      </dsp:txBody>
      <dsp:txXfrm>
        <a:off x="4853638" y="270731"/>
        <a:ext cx="2204936" cy="1322961"/>
      </dsp:txXfrm>
    </dsp:sp>
    <dsp:sp modelId="{A46D5578-7DC3-4BCF-A839-A71D633D5261}">
      <dsp:nvSpPr>
        <dsp:cNvPr id="0" name=""/>
        <dsp:cNvSpPr/>
      </dsp:nvSpPr>
      <dsp:spPr>
        <a:xfrm>
          <a:off x="7279068"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4</a:t>
          </a:r>
          <a:r>
            <a:rPr lang="fr-FR" sz="1800" kern="1200" dirty="0"/>
            <a:t>° La mutualisation des fonds de la formation professionnelle </a:t>
          </a:r>
        </a:p>
      </dsp:txBody>
      <dsp:txXfrm>
        <a:off x="7279068" y="270731"/>
        <a:ext cx="2204936" cy="1322961"/>
      </dsp:txXfrm>
    </dsp:sp>
    <dsp:sp modelId="{ADB6CB06-6853-4D51-9023-D6975BB2665B}">
      <dsp:nvSpPr>
        <dsp:cNvPr id="0" name=""/>
        <dsp:cNvSpPr/>
      </dsp:nvSpPr>
      <dsp:spPr>
        <a:xfrm>
          <a:off x="2779"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5° Les garanties collectives PSC</a:t>
          </a:r>
        </a:p>
      </dsp:txBody>
      <dsp:txXfrm>
        <a:off x="2779" y="1814186"/>
        <a:ext cx="2204936" cy="1322961"/>
      </dsp:txXfrm>
    </dsp:sp>
    <dsp:sp modelId="{9AEFC497-C48A-491F-9488-CEF3F11D51A5}">
      <dsp:nvSpPr>
        <dsp:cNvPr id="0" name=""/>
        <dsp:cNvSpPr/>
      </dsp:nvSpPr>
      <dsp:spPr>
        <a:xfrm>
          <a:off x="2428209"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6° Durée du travail (temps partiel, travail de nuit, heures complémentaires etc.)</a:t>
          </a:r>
        </a:p>
      </dsp:txBody>
      <dsp:txXfrm>
        <a:off x="2428209" y="1814186"/>
        <a:ext cx="2204936" cy="1322961"/>
      </dsp:txXfrm>
    </dsp:sp>
    <dsp:sp modelId="{E77EDC23-1BAA-42E3-911A-94F82CA167A7}">
      <dsp:nvSpPr>
        <dsp:cNvPr id="0" name=""/>
        <dsp:cNvSpPr/>
      </dsp:nvSpPr>
      <dsp:spPr>
        <a:xfrm>
          <a:off x="4853638"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7° CDD (renouvellement etc.) et Intérim</a:t>
          </a:r>
        </a:p>
      </dsp:txBody>
      <dsp:txXfrm>
        <a:off x="4853638" y="1814186"/>
        <a:ext cx="2204936" cy="1322961"/>
      </dsp:txXfrm>
    </dsp:sp>
    <dsp:sp modelId="{1A9E255C-631E-409A-9488-3C0810133185}">
      <dsp:nvSpPr>
        <dsp:cNvPr id="0" name=""/>
        <dsp:cNvSpPr/>
      </dsp:nvSpPr>
      <dsp:spPr>
        <a:xfrm>
          <a:off x="7279068"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8° CDI de chantier</a:t>
          </a:r>
        </a:p>
      </dsp:txBody>
      <dsp:txXfrm>
        <a:off x="7279068" y="1814186"/>
        <a:ext cx="2204936" cy="1322961"/>
      </dsp:txXfrm>
    </dsp:sp>
    <dsp:sp modelId="{437E73FB-C761-452A-A2D5-67C793E445D6}">
      <dsp:nvSpPr>
        <dsp:cNvPr id="0" name=""/>
        <dsp:cNvSpPr/>
      </dsp:nvSpPr>
      <dsp:spPr>
        <a:xfrm>
          <a:off x="2779"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9° L'égalité professionnelle entre les femmes et les hommes</a:t>
          </a:r>
        </a:p>
      </dsp:txBody>
      <dsp:txXfrm>
        <a:off x="2779" y="3357641"/>
        <a:ext cx="2204936" cy="1322961"/>
      </dsp:txXfrm>
    </dsp:sp>
    <dsp:sp modelId="{9008192B-4D30-4033-9EB2-196B2CFD669C}">
      <dsp:nvSpPr>
        <dsp:cNvPr id="0" name=""/>
        <dsp:cNvSpPr/>
      </dsp:nvSpPr>
      <dsp:spPr>
        <a:xfrm>
          <a:off x="2428209"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10° Les conditions et les durées de renouvellement de la période d'essai </a:t>
          </a:r>
          <a:endParaRPr lang="fr-FR" sz="1800" kern="1200" dirty="0"/>
        </a:p>
      </dsp:txBody>
      <dsp:txXfrm>
        <a:off x="2428209" y="3357641"/>
        <a:ext cx="2204936" cy="1322961"/>
      </dsp:txXfrm>
    </dsp:sp>
    <dsp:sp modelId="{34D76757-96E8-41E4-A182-96EA6D7AF704}">
      <dsp:nvSpPr>
        <dsp:cNvPr id="0" name=""/>
        <dsp:cNvSpPr/>
      </dsp:nvSpPr>
      <dsp:spPr>
        <a:xfrm>
          <a:off x="4853638"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11° transfert de contrat - L. 1224-1 conventionnel</a:t>
          </a:r>
        </a:p>
      </dsp:txBody>
      <dsp:txXfrm>
        <a:off x="4853638" y="3357641"/>
        <a:ext cx="2204936" cy="1322961"/>
      </dsp:txXfrm>
    </dsp:sp>
    <dsp:sp modelId="{67B608F8-3AEF-4FBE-B8C4-A142115CC106}">
      <dsp:nvSpPr>
        <dsp:cNvPr id="0" name=""/>
        <dsp:cNvSpPr/>
      </dsp:nvSpPr>
      <dsp:spPr>
        <a:xfrm>
          <a:off x="7279068"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12° Mise à disposition intérimaire</a:t>
          </a:r>
        </a:p>
      </dsp:txBody>
      <dsp:txXfrm>
        <a:off x="7279068" y="3357641"/>
        <a:ext cx="2204936" cy="1322961"/>
      </dsp:txXfrm>
    </dsp:sp>
    <dsp:sp modelId="{3E66E3C0-C355-49A3-9E43-B0C55CBD4E99}">
      <dsp:nvSpPr>
        <dsp:cNvPr id="0" name=""/>
        <dsp:cNvSpPr/>
      </dsp:nvSpPr>
      <dsp:spPr>
        <a:xfrm>
          <a:off x="3640923" y="4901097"/>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13° rémunération salarié porté </a:t>
          </a:r>
        </a:p>
      </dsp:txBody>
      <dsp:txXfrm>
        <a:off x="3640923" y="4901097"/>
        <a:ext cx="2204936" cy="13229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FCDE2-23FC-4319-B8B0-9F0CBEACDCA4}">
      <dsp:nvSpPr>
        <dsp:cNvPr id="0" name=""/>
        <dsp:cNvSpPr/>
      </dsp:nvSpPr>
      <dsp:spPr>
        <a:xfrm>
          <a:off x="5584" y="2071022"/>
          <a:ext cx="1259925" cy="748531"/>
        </a:xfrm>
        <a:prstGeom prst="roundRect">
          <a:avLst>
            <a:gd name="adj" fmla="val 10000"/>
          </a:avLst>
        </a:prstGeom>
        <a:solidFill>
          <a:srgbClr val="128076"/>
        </a:solidFill>
        <a:ln w="12700" cap="flat" cmpd="sng" algn="ctr">
          <a:solidFill>
            <a:srgbClr val="1280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fr-FR" sz="1200" kern="1200" dirty="0">
              <a:solidFill>
                <a:sysClr val="window" lastClr="FFFFFF"/>
              </a:solidFill>
              <a:latin typeface="Calibri" panose="020F0502020204030204"/>
              <a:ea typeface="+mn-ea"/>
              <a:cs typeface="+mn-cs"/>
            </a:rPr>
            <a:t>Structures institutionnelles</a:t>
          </a:r>
        </a:p>
      </dsp:txBody>
      <dsp:txXfrm>
        <a:off x="20200" y="2085638"/>
        <a:ext cx="1230693" cy="469789"/>
      </dsp:txXfrm>
    </dsp:sp>
    <dsp:sp modelId="{5FA954FA-3199-4A59-B976-3C87B39CA9A1}">
      <dsp:nvSpPr>
        <dsp:cNvPr id="0" name=""/>
        <dsp:cNvSpPr/>
      </dsp:nvSpPr>
      <dsp:spPr>
        <a:xfrm>
          <a:off x="263641" y="2570044"/>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Tutelle</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UD(R)OGEC</a:t>
          </a:r>
        </a:p>
      </dsp:txBody>
      <dsp:txXfrm>
        <a:off x="286416" y="2592819"/>
        <a:ext cx="1214375" cy="732050"/>
      </dsp:txXfrm>
    </dsp:sp>
    <dsp:sp modelId="{22B5653C-8B9C-43ED-A3CA-660EE00458BB}">
      <dsp:nvSpPr>
        <dsp:cNvPr id="0" name=""/>
        <dsp:cNvSpPr/>
      </dsp:nvSpPr>
      <dsp:spPr>
        <a:xfrm>
          <a:off x="1456509" y="2163690"/>
          <a:ext cx="404920" cy="313685"/>
        </a:xfrm>
        <a:prstGeom prst="rightArrow">
          <a:avLst>
            <a:gd name="adj1" fmla="val 60000"/>
            <a:gd name="adj2" fmla="val 50000"/>
          </a:avLst>
        </a:prstGeom>
        <a:solidFill>
          <a:srgbClr val="020E0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ysClr val="window" lastClr="FFFFFF"/>
            </a:solidFill>
            <a:latin typeface="Calibri" panose="020F0502020204030204"/>
            <a:ea typeface="+mn-ea"/>
            <a:cs typeface="+mn-cs"/>
          </a:endParaRPr>
        </a:p>
      </dsp:txBody>
      <dsp:txXfrm>
        <a:off x="1456509" y="2226427"/>
        <a:ext cx="310815" cy="188211"/>
      </dsp:txXfrm>
    </dsp:sp>
    <dsp:sp modelId="{0DA99640-AAC8-4E2A-B3D0-429FDFEC104C}">
      <dsp:nvSpPr>
        <dsp:cNvPr id="0" name=""/>
        <dsp:cNvSpPr/>
      </dsp:nvSpPr>
      <dsp:spPr>
        <a:xfrm>
          <a:off x="2029510" y="2071022"/>
          <a:ext cx="1259925" cy="748531"/>
        </a:xfrm>
        <a:prstGeom prst="roundRect">
          <a:avLst>
            <a:gd name="adj" fmla="val 10000"/>
          </a:avLst>
        </a:prstGeom>
        <a:solidFill>
          <a:srgbClr val="128076"/>
        </a:solidFill>
        <a:ln w="12700" cap="flat" cmpd="sng" algn="ctr">
          <a:solidFill>
            <a:srgbClr val="1280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fr-FR" sz="1200" kern="1200" dirty="0">
              <a:solidFill>
                <a:sysClr val="window" lastClr="FFFFFF"/>
              </a:solidFill>
              <a:latin typeface="Calibri" panose="020F0502020204030204"/>
              <a:ea typeface="+mn-ea"/>
              <a:cs typeface="+mn-cs"/>
            </a:rPr>
            <a:t>Responsables de l’Etablissement</a:t>
          </a:r>
        </a:p>
      </dsp:txBody>
      <dsp:txXfrm>
        <a:off x="2044126" y="2085638"/>
        <a:ext cx="1230693" cy="469789"/>
      </dsp:txXfrm>
    </dsp:sp>
    <dsp:sp modelId="{DF3F92FC-4527-4F48-BDF4-754CA50D3447}">
      <dsp:nvSpPr>
        <dsp:cNvPr id="0" name=""/>
        <dsp:cNvSpPr/>
      </dsp:nvSpPr>
      <dsp:spPr>
        <a:xfrm>
          <a:off x="2287567" y="2570044"/>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OGEC</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CODIR</a:t>
          </a:r>
        </a:p>
      </dsp:txBody>
      <dsp:txXfrm>
        <a:off x="2310342" y="2592819"/>
        <a:ext cx="1214375" cy="732050"/>
      </dsp:txXfrm>
    </dsp:sp>
    <dsp:sp modelId="{A9BFE4CF-D5DF-42BB-A19E-256980DC613A}">
      <dsp:nvSpPr>
        <dsp:cNvPr id="0" name=""/>
        <dsp:cNvSpPr/>
      </dsp:nvSpPr>
      <dsp:spPr>
        <a:xfrm>
          <a:off x="3480435" y="2163690"/>
          <a:ext cx="404920" cy="313685"/>
        </a:xfrm>
        <a:prstGeom prst="rightArrow">
          <a:avLst>
            <a:gd name="adj1" fmla="val 60000"/>
            <a:gd name="adj2" fmla="val 50000"/>
          </a:avLst>
        </a:prstGeom>
        <a:solidFill>
          <a:srgbClr val="020E0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ysClr val="window" lastClr="FFFFFF"/>
            </a:solidFill>
            <a:latin typeface="Calibri" panose="020F0502020204030204"/>
            <a:ea typeface="+mn-ea"/>
            <a:cs typeface="+mn-cs"/>
          </a:endParaRPr>
        </a:p>
      </dsp:txBody>
      <dsp:txXfrm>
        <a:off x="3480435" y="2226427"/>
        <a:ext cx="310815" cy="188211"/>
      </dsp:txXfrm>
    </dsp:sp>
    <dsp:sp modelId="{B976DAE1-5F13-41DA-ADCB-2BE441CB69A4}">
      <dsp:nvSpPr>
        <dsp:cNvPr id="0" name=""/>
        <dsp:cNvSpPr/>
      </dsp:nvSpPr>
      <dsp:spPr>
        <a:xfrm>
          <a:off x="4053436" y="2071022"/>
          <a:ext cx="1259925" cy="748531"/>
        </a:xfrm>
        <a:prstGeom prst="roundRect">
          <a:avLst>
            <a:gd name="adj" fmla="val 10000"/>
          </a:avLst>
        </a:prstGeom>
        <a:solidFill>
          <a:srgbClr val="128076"/>
        </a:solidFill>
        <a:ln w="12700" cap="flat" cmpd="sng" algn="ctr">
          <a:solidFill>
            <a:srgbClr val="1280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fr-FR" sz="1200" kern="1200" dirty="0">
              <a:solidFill>
                <a:sysClr val="window" lastClr="FFFFFF"/>
              </a:solidFill>
              <a:latin typeface="Calibri" panose="020F0502020204030204"/>
              <a:ea typeface="+mn-ea"/>
              <a:cs typeface="+mn-cs"/>
            </a:rPr>
            <a:t>Personnel et enseignants</a:t>
          </a:r>
        </a:p>
      </dsp:txBody>
      <dsp:txXfrm>
        <a:off x="4068052" y="2085638"/>
        <a:ext cx="1230693" cy="469789"/>
      </dsp:txXfrm>
    </dsp:sp>
    <dsp:sp modelId="{B9BE6D8C-777B-4738-9767-4B67526D0713}">
      <dsp:nvSpPr>
        <dsp:cNvPr id="0" name=""/>
        <dsp:cNvSpPr/>
      </dsp:nvSpPr>
      <dsp:spPr>
        <a:xfrm>
          <a:off x="4311493" y="2570044"/>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CSE</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Personnel</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Enseignants </a:t>
          </a:r>
        </a:p>
      </dsp:txBody>
      <dsp:txXfrm>
        <a:off x="4334268" y="2592819"/>
        <a:ext cx="1214375" cy="732050"/>
      </dsp:txXfrm>
    </dsp:sp>
    <dsp:sp modelId="{5387BBDA-E26D-43CA-9B02-8DB5863647E9}">
      <dsp:nvSpPr>
        <dsp:cNvPr id="0" name=""/>
        <dsp:cNvSpPr/>
      </dsp:nvSpPr>
      <dsp:spPr>
        <a:xfrm>
          <a:off x="5504361" y="2163690"/>
          <a:ext cx="404920" cy="313685"/>
        </a:xfrm>
        <a:prstGeom prst="rightArrow">
          <a:avLst>
            <a:gd name="adj1" fmla="val 60000"/>
            <a:gd name="adj2" fmla="val 50000"/>
          </a:avLst>
        </a:prstGeom>
        <a:solidFill>
          <a:srgbClr val="020E0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ysClr val="window" lastClr="FFFFFF"/>
            </a:solidFill>
            <a:latin typeface="Calibri" panose="020F0502020204030204"/>
            <a:ea typeface="+mn-ea"/>
            <a:cs typeface="+mn-cs"/>
          </a:endParaRPr>
        </a:p>
      </dsp:txBody>
      <dsp:txXfrm>
        <a:off x="5504361" y="2226427"/>
        <a:ext cx="310815" cy="188211"/>
      </dsp:txXfrm>
    </dsp:sp>
    <dsp:sp modelId="{5E22FD5B-47AA-4D97-A9FC-2EF143CD284A}">
      <dsp:nvSpPr>
        <dsp:cNvPr id="0" name=""/>
        <dsp:cNvSpPr/>
      </dsp:nvSpPr>
      <dsp:spPr>
        <a:xfrm>
          <a:off x="6077362" y="2071022"/>
          <a:ext cx="1259925" cy="748531"/>
        </a:xfrm>
        <a:prstGeom prst="roundRect">
          <a:avLst>
            <a:gd name="adj" fmla="val 10000"/>
          </a:avLst>
        </a:prstGeom>
        <a:solidFill>
          <a:srgbClr val="128076"/>
        </a:solidFill>
        <a:ln w="12700" cap="flat" cmpd="sng" algn="ctr">
          <a:solidFill>
            <a:srgbClr val="1280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fr-FR" sz="1200" kern="1200" dirty="0">
              <a:solidFill>
                <a:sysClr val="window" lastClr="FFFFFF"/>
              </a:solidFill>
              <a:latin typeface="Calibri" panose="020F0502020204030204"/>
              <a:ea typeface="+mn-ea"/>
              <a:cs typeface="+mn-cs"/>
            </a:rPr>
            <a:t>Communauté éducative</a:t>
          </a:r>
        </a:p>
      </dsp:txBody>
      <dsp:txXfrm>
        <a:off x="6091978" y="2085638"/>
        <a:ext cx="1230693" cy="469789"/>
      </dsp:txXfrm>
    </dsp:sp>
    <dsp:sp modelId="{181DCA50-A91A-403F-B0F0-A598F3D95DA6}">
      <dsp:nvSpPr>
        <dsp:cNvPr id="0" name=""/>
        <dsp:cNvSpPr/>
      </dsp:nvSpPr>
      <dsp:spPr>
        <a:xfrm>
          <a:off x="6335419" y="2570044"/>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Enseignant</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Personnel</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Parents</a:t>
          </a:r>
        </a:p>
      </dsp:txBody>
      <dsp:txXfrm>
        <a:off x="6358194" y="2592819"/>
        <a:ext cx="1214375" cy="732050"/>
      </dsp:txXfrm>
    </dsp:sp>
    <dsp:sp modelId="{0D12AFAD-1CE7-4D92-BDB8-C4C9957BEB3E}">
      <dsp:nvSpPr>
        <dsp:cNvPr id="0" name=""/>
        <dsp:cNvSpPr/>
      </dsp:nvSpPr>
      <dsp:spPr>
        <a:xfrm>
          <a:off x="7528287" y="2163690"/>
          <a:ext cx="404920" cy="313685"/>
        </a:xfrm>
        <a:prstGeom prst="rightArrow">
          <a:avLst>
            <a:gd name="adj1" fmla="val 60000"/>
            <a:gd name="adj2" fmla="val 50000"/>
          </a:avLst>
        </a:prstGeom>
        <a:solidFill>
          <a:srgbClr val="020E0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ysClr val="window" lastClr="FFFFFF"/>
            </a:solidFill>
            <a:latin typeface="Calibri" panose="020F0502020204030204"/>
            <a:ea typeface="+mn-ea"/>
            <a:cs typeface="+mn-cs"/>
          </a:endParaRPr>
        </a:p>
      </dsp:txBody>
      <dsp:txXfrm>
        <a:off x="7528287" y="2226427"/>
        <a:ext cx="310815" cy="188211"/>
      </dsp:txXfrm>
    </dsp:sp>
    <dsp:sp modelId="{38FC9C3B-50BB-4822-86D5-B03BC4E2833E}">
      <dsp:nvSpPr>
        <dsp:cNvPr id="0" name=""/>
        <dsp:cNvSpPr/>
      </dsp:nvSpPr>
      <dsp:spPr>
        <a:xfrm>
          <a:off x="8101288" y="2071022"/>
          <a:ext cx="1259925" cy="748531"/>
        </a:xfrm>
        <a:prstGeom prst="roundRect">
          <a:avLst>
            <a:gd name="adj" fmla="val 10000"/>
          </a:avLst>
        </a:prstGeom>
        <a:solidFill>
          <a:srgbClr val="128076"/>
        </a:solidFill>
        <a:ln w="12700" cap="flat" cmpd="sng" algn="ctr">
          <a:solidFill>
            <a:srgbClr val="1280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fr-FR" sz="1200" kern="1200" dirty="0">
              <a:solidFill>
                <a:sysClr val="window" lastClr="FFFFFF"/>
              </a:solidFill>
              <a:latin typeface="Calibri" panose="020F0502020204030204"/>
              <a:ea typeface="+mn-ea"/>
              <a:cs typeface="+mn-cs"/>
            </a:rPr>
            <a:t>Partenaires</a:t>
          </a:r>
        </a:p>
      </dsp:txBody>
      <dsp:txXfrm>
        <a:off x="8115904" y="2085638"/>
        <a:ext cx="1230693" cy="469789"/>
      </dsp:txXfrm>
    </dsp:sp>
    <dsp:sp modelId="{BA1B152C-9FDA-4B26-A73F-357E2583E938}">
      <dsp:nvSpPr>
        <dsp:cNvPr id="0" name=""/>
        <dsp:cNvSpPr/>
      </dsp:nvSpPr>
      <dsp:spPr>
        <a:xfrm>
          <a:off x="8359345" y="2570044"/>
          <a:ext cx="1259925" cy="777600"/>
        </a:xfrm>
        <a:prstGeom prst="roundRect">
          <a:avLst>
            <a:gd name="adj" fmla="val 10000"/>
          </a:avLst>
        </a:prstGeom>
        <a:solidFill>
          <a:srgbClr val="16B1AB"/>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Collectivités</a:t>
          </a:r>
        </a:p>
        <a:p>
          <a:pPr marL="114300" lvl="1" indent="-114300" algn="l" defTabSz="533400">
            <a:lnSpc>
              <a:spcPct val="90000"/>
            </a:lnSpc>
            <a:spcBef>
              <a:spcPct val="0"/>
            </a:spcBef>
            <a:spcAft>
              <a:spcPct val="15000"/>
            </a:spcAft>
            <a:buChar char="•"/>
          </a:pPr>
          <a:r>
            <a:rPr lang="fr-FR" sz="1200" kern="1200" dirty="0">
              <a:solidFill>
                <a:sysClr val="windowText" lastClr="000000">
                  <a:hueOff val="0"/>
                  <a:satOff val="0"/>
                  <a:lumOff val="0"/>
                  <a:alphaOff val="0"/>
                </a:sysClr>
              </a:solidFill>
              <a:latin typeface="Calibri" panose="020F0502020204030204"/>
              <a:ea typeface="+mn-ea"/>
              <a:cs typeface="+mn-cs"/>
            </a:rPr>
            <a:t>Financeurs </a:t>
          </a:r>
        </a:p>
      </dsp:txBody>
      <dsp:txXfrm>
        <a:off x="8382120" y="2592819"/>
        <a:ext cx="1214375" cy="7320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C59C3-B7B8-4C20-B3D5-76C4F7E72D1A}">
      <dsp:nvSpPr>
        <dsp:cNvPr id="0" name=""/>
        <dsp:cNvSpPr/>
      </dsp:nvSpPr>
      <dsp:spPr>
        <a:xfrm>
          <a:off x="0" y="894584"/>
          <a:ext cx="9194362" cy="1192779"/>
        </a:xfrm>
        <a:prstGeom prst="notchedRightArrow">
          <a:avLst/>
        </a:prstGeom>
        <a:solidFill>
          <a:srgbClr val="16B1AB"/>
        </a:solidFill>
        <a:ln>
          <a:noFill/>
        </a:ln>
        <a:effectLst/>
      </dsp:spPr>
      <dsp:style>
        <a:lnRef idx="0">
          <a:scrgbClr r="0" g="0" b="0"/>
        </a:lnRef>
        <a:fillRef idx="1">
          <a:scrgbClr r="0" g="0" b="0"/>
        </a:fillRef>
        <a:effectRef idx="0">
          <a:scrgbClr r="0" g="0" b="0"/>
        </a:effectRef>
        <a:fontRef idx="minor"/>
      </dsp:style>
    </dsp:sp>
    <dsp:sp modelId="{E016F2E2-6835-46EA-BC8B-C5F0DB52A0B7}">
      <dsp:nvSpPr>
        <dsp:cNvPr id="0" name=""/>
        <dsp:cNvSpPr/>
      </dsp:nvSpPr>
      <dsp:spPr>
        <a:xfrm>
          <a:off x="3636" y="0"/>
          <a:ext cx="1589933" cy="1192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kern="1200" dirty="0">
              <a:solidFill>
                <a:sysClr val="windowText" lastClr="000000">
                  <a:hueOff val="0"/>
                  <a:satOff val="0"/>
                  <a:lumOff val="0"/>
                  <a:alphaOff val="0"/>
                </a:sysClr>
              </a:solidFill>
              <a:latin typeface="Calibri" panose="020F0502020204030204"/>
              <a:ea typeface="+mn-ea"/>
              <a:cs typeface="+mn-cs"/>
            </a:rPr>
            <a:t>Observation -Consultation</a:t>
          </a:r>
        </a:p>
      </dsp:txBody>
      <dsp:txXfrm>
        <a:off x="3636" y="0"/>
        <a:ext cx="1589933" cy="1192779"/>
      </dsp:txXfrm>
    </dsp:sp>
    <dsp:sp modelId="{023EA2D7-4F41-474A-9977-F3FC51FE29CB}">
      <dsp:nvSpPr>
        <dsp:cNvPr id="0" name=""/>
        <dsp:cNvSpPr/>
      </dsp:nvSpPr>
      <dsp:spPr>
        <a:xfrm>
          <a:off x="64950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E2F93-E3A6-4EFB-82EB-1E6DC21C12F9}">
      <dsp:nvSpPr>
        <dsp:cNvPr id="0" name=""/>
        <dsp:cNvSpPr/>
      </dsp:nvSpPr>
      <dsp:spPr>
        <a:xfrm>
          <a:off x="1673066" y="1789168"/>
          <a:ext cx="1589933" cy="1192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kern="1200" dirty="0">
              <a:solidFill>
                <a:sysClr val="windowText" lastClr="000000">
                  <a:hueOff val="0"/>
                  <a:satOff val="0"/>
                  <a:lumOff val="0"/>
                  <a:alphaOff val="0"/>
                </a:sysClr>
              </a:solidFill>
              <a:latin typeface="Calibri" panose="020F0502020204030204"/>
              <a:ea typeface="+mn-ea"/>
              <a:cs typeface="+mn-cs"/>
            </a:rPr>
            <a:t>Sensibilisation</a:t>
          </a:r>
        </a:p>
      </dsp:txBody>
      <dsp:txXfrm>
        <a:off x="1673066" y="1789168"/>
        <a:ext cx="1589933" cy="1192779"/>
      </dsp:txXfrm>
    </dsp:sp>
    <dsp:sp modelId="{42B4DC9B-1367-4BCB-B5F6-46CC810BDA0B}">
      <dsp:nvSpPr>
        <dsp:cNvPr id="0" name=""/>
        <dsp:cNvSpPr/>
      </dsp:nvSpPr>
      <dsp:spPr>
        <a:xfrm>
          <a:off x="231893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FE8B0A-4C28-4112-818E-4BFA6A61C906}">
      <dsp:nvSpPr>
        <dsp:cNvPr id="0" name=""/>
        <dsp:cNvSpPr/>
      </dsp:nvSpPr>
      <dsp:spPr>
        <a:xfrm>
          <a:off x="3342496" y="0"/>
          <a:ext cx="1589933" cy="1192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kern="1200" dirty="0">
              <a:solidFill>
                <a:sysClr val="windowText" lastClr="000000">
                  <a:hueOff val="0"/>
                  <a:satOff val="0"/>
                  <a:lumOff val="0"/>
                  <a:alphaOff val="0"/>
                </a:sysClr>
              </a:solidFill>
              <a:latin typeface="Calibri" panose="020F0502020204030204"/>
              <a:ea typeface="+mn-ea"/>
              <a:cs typeface="+mn-cs"/>
            </a:rPr>
            <a:t>Présentation de la stratégie</a:t>
          </a:r>
        </a:p>
      </dsp:txBody>
      <dsp:txXfrm>
        <a:off x="3342496" y="0"/>
        <a:ext cx="1589933" cy="1192779"/>
      </dsp:txXfrm>
    </dsp:sp>
    <dsp:sp modelId="{1957E850-0BF2-43FB-9E0C-23C47BCABAA9}">
      <dsp:nvSpPr>
        <dsp:cNvPr id="0" name=""/>
        <dsp:cNvSpPr/>
      </dsp:nvSpPr>
      <dsp:spPr>
        <a:xfrm>
          <a:off x="398836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C2919-498D-49CF-ABE2-9CC5266D1BDD}">
      <dsp:nvSpPr>
        <dsp:cNvPr id="0" name=""/>
        <dsp:cNvSpPr/>
      </dsp:nvSpPr>
      <dsp:spPr>
        <a:xfrm>
          <a:off x="5011926" y="1789168"/>
          <a:ext cx="1589933" cy="1192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kern="1200" dirty="0">
              <a:solidFill>
                <a:sysClr val="windowText" lastClr="000000">
                  <a:hueOff val="0"/>
                  <a:satOff val="0"/>
                  <a:lumOff val="0"/>
                  <a:alphaOff val="0"/>
                </a:sysClr>
              </a:solidFill>
              <a:latin typeface="Calibri" panose="020F0502020204030204"/>
              <a:ea typeface="+mn-ea"/>
              <a:cs typeface="+mn-cs"/>
            </a:rPr>
            <a:t>Mise en œuvre</a:t>
          </a:r>
        </a:p>
      </dsp:txBody>
      <dsp:txXfrm>
        <a:off x="5011926" y="1789168"/>
        <a:ext cx="1589933" cy="1192779"/>
      </dsp:txXfrm>
    </dsp:sp>
    <dsp:sp modelId="{7862C8C4-1E1E-4D44-A7F4-49A899F064C8}">
      <dsp:nvSpPr>
        <dsp:cNvPr id="0" name=""/>
        <dsp:cNvSpPr/>
      </dsp:nvSpPr>
      <dsp:spPr>
        <a:xfrm>
          <a:off x="565779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B717E4-7ED9-4C56-92A1-BD4C5D153525}">
      <dsp:nvSpPr>
        <dsp:cNvPr id="0" name=""/>
        <dsp:cNvSpPr/>
      </dsp:nvSpPr>
      <dsp:spPr>
        <a:xfrm>
          <a:off x="6681356" y="0"/>
          <a:ext cx="1589933" cy="1192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kern="1200" dirty="0">
              <a:solidFill>
                <a:sysClr val="windowText" lastClr="000000">
                  <a:hueOff val="0"/>
                  <a:satOff val="0"/>
                  <a:lumOff val="0"/>
                  <a:alphaOff val="0"/>
                </a:sysClr>
              </a:solidFill>
              <a:latin typeface="Calibri" panose="020F0502020204030204"/>
              <a:ea typeface="+mn-ea"/>
              <a:cs typeface="+mn-cs"/>
            </a:rPr>
            <a:t>Évaluation de l’efficacité des mesures</a:t>
          </a:r>
        </a:p>
      </dsp:txBody>
      <dsp:txXfrm>
        <a:off x="6681356" y="0"/>
        <a:ext cx="1589933" cy="1192779"/>
      </dsp:txXfrm>
    </dsp:sp>
    <dsp:sp modelId="{CC344165-D92C-41F4-A5D9-AF3724518F20}">
      <dsp:nvSpPr>
        <dsp:cNvPr id="0" name=""/>
        <dsp:cNvSpPr/>
      </dsp:nvSpPr>
      <dsp:spPr>
        <a:xfrm>
          <a:off x="7327225" y="1341876"/>
          <a:ext cx="298194" cy="298194"/>
        </a:xfrm>
        <a:prstGeom prst="ellipse">
          <a:avLst/>
        </a:prstGeom>
        <a:solidFill>
          <a:srgbClr val="128076"/>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E8114-5EA2-4C88-AD86-4B3D9B488A15}">
      <dsp:nvSpPr>
        <dsp:cNvPr id="0" name=""/>
        <dsp:cNvSpPr/>
      </dsp:nvSpPr>
      <dsp:spPr>
        <a:xfrm>
          <a:off x="1543878" y="0"/>
          <a:ext cx="1461394" cy="811886"/>
        </a:xfrm>
        <a:prstGeom prst="roundRect">
          <a:avLst>
            <a:gd name="adj" fmla="val 10000"/>
          </a:avLst>
        </a:prstGeom>
        <a:solidFill>
          <a:schemeClr val="accent5">
            <a:tint val="40000"/>
            <a:alpha val="90000"/>
            <a:hueOff val="0"/>
            <a:satOff val="0"/>
            <a:lumOff val="0"/>
            <a:alphaOff val="0"/>
          </a:schemeClr>
        </a:solidFill>
        <a:ln w="381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Besoins</a:t>
          </a:r>
        </a:p>
      </dsp:txBody>
      <dsp:txXfrm>
        <a:off x="1567657" y="23779"/>
        <a:ext cx="1413836" cy="764328"/>
      </dsp:txXfrm>
    </dsp:sp>
    <dsp:sp modelId="{49A787E9-7C28-4AC4-AA85-A99EA386B0AE}">
      <dsp:nvSpPr>
        <dsp:cNvPr id="0" name=""/>
        <dsp:cNvSpPr/>
      </dsp:nvSpPr>
      <dsp:spPr>
        <a:xfrm>
          <a:off x="3654781" y="0"/>
          <a:ext cx="1461394" cy="811886"/>
        </a:xfrm>
        <a:prstGeom prst="roundRect">
          <a:avLst>
            <a:gd name="adj" fmla="val 10000"/>
          </a:avLst>
        </a:prstGeom>
        <a:solidFill>
          <a:schemeClr val="accent5">
            <a:tint val="40000"/>
            <a:alpha val="90000"/>
            <a:hueOff val="1942688"/>
            <a:satOff val="-6081"/>
            <a:lumOff val="403"/>
            <a:alphaOff val="0"/>
          </a:schemeClr>
        </a:solidFill>
        <a:ln w="38100" cap="flat" cmpd="sng" algn="ctr">
          <a:solidFill>
            <a:schemeClr val="accent5">
              <a:tint val="40000"/>
              <a:alpha val="90000"/>
              <a:hueOff val="1942688"/>
              <a:satOff val="-6081"/>
              <a:lumOff val="4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Ressources</a:t>
          </a:r>
        </a:p>
      </dsp:txBody>
      <dsp:txXfrm>
        <a:off x="3678560" y="23779"/>
        <a:ext cx="1413836" cy="764328"/>
      </dsp:txXfrm>
    </dsp:sp>
    <dsp:sp modelId="{A32C9994-6112-41BA-BC01-C524ECA63EF5}">
      <dsp:nvSpPr>
        <dsp:cNvPr id="0" name=""/>
        <dsp:cNvSpPr/>
      </dsp:nvSpPr>
      <dsp:spPr>
        <a:xfrm>
          <a:off x="3025570" y="3450515"/>
          <a:ext cx="608914" cy="608914"/>
        </a:xfrm>
        <a:prstGeom prst="triangle">
          <a:avLst/>
        </a:prstGeom>
        <a:solidFill>
          <a:schemeClr val="accent5">
            <a:tint val="40000"/>
            <a:alpha val="90000"/>
            <a:hueOff val="3885376"/>
            <a:satOff val="-12163"/>
            <a:lumOff val="806"/>
            <a:alphaOff val="0"/>
          </a:schemeClr>
        </a:solidFill>
        <a:ln w="38100" cap="flat" cmpd="sng" algn="ctr">
          <a:solidFill>
            <a:schemeClr val="accent5">
              <a:tint val="40000"/>
              <a:alpha val="90000"/>
              <a:hueOff val="3885376"/>
              <a:satOff val="-12163"/>
              <a:lumOff val="806"/>
              <a:alphaOff val="0"/>
            </a:schemeClr>
          </a:solidFill>
          <a:prstDash val="solid"/>
        </a:ln>
        <a:effectLst/>
      </dsp:spPr>
      <dsp:style>
        <a:lnRef idx="2">
          <a:scrgbClr r="0" g="0" b="0"/>
        </a:lnRef>
        <a:fillRef idx="1">
          <a:scrgbClr r="0" g="0" b="0"/>
        </a:fillRef>
        <a:effectRef idx="0">
          <a:scrgbClr r="0" g="0" b="0"/>
        </a:effectRef>
        <a:fontRef idx="minor"/>
      </dsp:style>
    </dsp:sp>
    <dsp:sp modelId="{0F532E14-4BC0-48E9-92BB-7107A76EE0F8}">
      <dsp:nvSpPr>
        <dsp:cNvPr id="0" name=""/>
        <dsp:cNvSpPr/>
      </dsp:nvSpPr>
      <dsp:spPr>
        <a:xfrm>
          <a:off x="1503283" y="3195583"/>
          <a:ext cx="3653487" cy="246813"/>
        </a:xfrm>
        <a:prstGeom prst="rect">
          <a:avLst/>
        </a:prstGeom>
        <a:solidFill>
          <a:schemeClr val="accent5">
            <a:tint val="40000"/>
            <a:alpha val="90000"/>
            <a:hueOff val="5828064"/>
            <a:satOff val="-18244"/>
            <a:lumOff val="1209"/>
            <a:alphaOff val="0"/>
          </a:schemeClr>
        </a:solidFill>
        <a:ln w="38100" cap="flat" cmpd="sng" algn="ctr">
          <a:solidFill>
            <a:schemeClr val="accent5">
              <a:tint val="40000"/>
              <a:alpha val="90000"/>
              <a:hueOff val="5828064"/>
              <a:satOff val="-18244"/>
              <a:lumOff val="1209"/>
              <a:alphaOff val="0"/>
            </a:schemeClr>
          </a:solidFill>
          <a:prstDash val="solid"/>
        </a:ln>
        <a:effectLst/>
      </dsp:spPr>
      <dsp:style>
        <a:lnRef idx="2">
          <a:scrgbClr r="0" g="0" b="0"/>
        </a:lnRef>
        <a:fillRef idx="1">
          <a:scrgbClr r="0" g="0" b="0"/>
        </a:fillRef>
        <a:effectRef idx="0">
          <a:scrgbClr r="0" g="0" b="0"/>
        </a:effectRef>
        <a:fontRef idx="minor"/>
      </dsp:style>
    </dsp:sp>
    <dsp:sp modelId="{D2EC8635-6BB9-43D0-87B6-6A7749730B86}">
      <dsp:nvSpPr>
        <dsp:cNvPr id="0" name=""/>
        <dsp:cNvSpPr/>
      </dsp:nvSpPr>
      <dsp:spPr>
        <a:xfrm>
          <a:off x="3654781" y="2127141"/>
          <a:ext cx="1461394" cy="1039214"/>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0" kern="1200" dirty="0"/>
            <a:t>Compétences </a:t>
          </a:r>
        </a:p>
      </dsp:txBody>
      <dsp:txXfrm>
        <a:off x="3705511" y="2177871"/>
        <a:ext cx="1359934" cy="937754"/>
      </dsp:txXfrm>
    </dsp:sp>
    <dsp:sp modelId="{8343ACF2-8920-470B-9163-89ACBB73E843}">
      <dsp:nvSpPr>
        <dsp:cNvPr id="0" name=""/>
        <dsp:cNvSpPr/>
      </dsp:nvSpPr>
      <dsp:spPr>
        <a:xfrm>
          <a:off x="3654781" y="1039214"/>
          <a:ext cx="1461394" cy="1039214"/>
        </a:xfrm>
        <a:prstGeom prst="roundRect">
          <a:avLst/>
        </a:prstGeom>
        <a:solidFill>
          <a:schemeClr val="accent5">
            <a:hueOff val="2003568"/>
            <a:satOff val="-8793"/>
            <a:lumOff val="2614"/>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t>Emplois</a:t>
          </a:r>
        </a:p>
      </dsp:txBody>
      <dsp:txXfrm>
        <a:off x="3705511" y="1089944"/>
        <a:ext cx="1359934" cy="937754"/>
      </dsp:txXfrm>
    </dsp:sp>
    <dsp:sp modelId="{1B29FBD6-3223-42FC-B060-0ADBC7FF222C}">
      <dsp:nvSpPr>
        <dsp:cNvPr id="0" name=""/>
        <dsp:cNvSpPr/>
      </dsp:nvSpPr>
      <dsp:spPr>
        <a:xfrm>
          <a:off x="1543878" y="2127141"/>
          <a:ext cx="1461394" cy="1039214"/>
        </a:xfrm>
        <a:prstGeom prst="roundRect">
          <a:avLst/>
        </a:prstGeom>
        <a:solidFill>
          <a:schemeClr val="accent5">
            <a:hueOff val="4007135"/>
            <a:satOff val="-17587"/>
            <a:lumOff val="5229"/>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t>Activités</a:t>
          </a:r>
        </a:p>
      </dsp:txBody>
      <dsp:txXfrm>
        <a:off x="1594608" y="2177871"/>
        <a:ext cx="1359934" cy="937754"/>
      </dsp:txXfrm>
    </dsp:sp>
    <dsp:sp modelId="{622E74EA-F69A-4AD7-A987-75B5B9464EC8}">
      <dsp:nvSpPr>
        <dsp:cNvPr id="0" name=""/>
        <dsp:cNvSpPr/>
      </dsp:nvSpPr>
      <dsp:spPr>
        <a:xfrm>
          <a:off x="1543878" y="1039214"/>
          <a:ext cx="1461394" cy="1039214"/>
        </a:xfrm>
        <a:prstGeom prst="roundRect">
          <a:avLst/>
        </a:prstGeom>
        <a:solidFill>
          <a:schemeClr val="accent5">
            <a:hueOff val="6010703"/>
            <a:satOff val="-26380"/>
            <a:lumOff val="784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t>Organisation</a:t>
          </a:r>
        </a:p>
      </dsp:txBody>
      <dsp:txXfrm>
        <a:off x="1594608" y="1089944"/>
        <a:ext cx="1359934" cy="9377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E1C6A-C97C-4B5D-A790-F718433E2516}">
      <dsp:nvSpPr>
        <dsp:cNvPr id="0" name=""/>
        <dsp:cNvSpPr/>
      </dsp:nvSpPr>
      <dsp:spPr>
        <a:xfrm>
          <a:off x="4688331" y="542957"/>
          <a:ext cx="3615436" cy="3615436"/>
        </a:xfrm>
        <a:prstGeom prst="blockArc">
          <a:avLst>
            <a:gd name="adj1" fmla="val 10800000"/>
            <a:gd name="adj2" fmla="val 1620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0906C-475C-49A6-B8F8-3F118B62A8A2}">
      <dsp:nvSpPr>
        <dsp:cNvPr id="0" name=""/>
        <dsp:cNvSpPr/>
      </dsp:nvSpPr>
      <dsp:spPr>
        <a:xfrm>
          <a:off x="4688331" y="542957"/>
          <a:ext cx="3615436" cy="3615436"/>
        </a:xfrm>
        <a:prstGeom prst="blockArc">
          <a:avLst>
            <a:gd name="adj1" fmla="val 5400000"/>
            <a:gd name="adj2" fmla="val 10800000"/>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0A58E8-A5B7-493C-84E4-C9B893799C17}">
      <dsp:nvSpPr>
        <dsp:cNvPr id="0" name=""/>
        <dsp:cNvSpPr/>
      </dsp:nvSpPr>
      <dsp:spPr>
        <a:xfrm>
          <a:off x="4685365" y="542960"/>
          <a:ext cx="3615436" cy="3615436"/>
        </a:xfrm>
        <a:prstGeom prst="blockArc">
          <a:avLst>
            <a:gd name="adj1" fmla="val 21584954"/>
            <a:gd name="adj2" fmla="val 5394225"/>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6904A5-574B-4BC2-8987-1E38C03DB8F5}">
      <dsp:nvSpPr>
        <dsp:cNvPr id="0" name=""/>
        <dsp:cNvSpPr/>
      </dsp:nvSpPr>
      <dsp:spPr>
        <a:xfrm>
          <a:off x="4685365" y="542955"/>
          <a:ext cx="3615436" cy="3615436"/>
        </a:xfrm>
        <a:prstGeom prst="blockArc">
          <a:avLst>
            <a:gd name="adj1" fmla="val 16205775"/>
            <a:gd name="adj2" fmla="val 21584964"/>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5A0238-84FF-458A-B172-0782B33614B9}">
      <dsp:nvSpPr>
        <dsp:cNvPr id="0" name=""/>
        <dsp:cNvSpPr/>
      </dsp:nvSpPr>
      <dsp:spPr>
        <a:xfrm>
          <a:off x="5447568" y="1518052"/>
          <a:ext cx="2096962" cy="166524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t>Gestion des Compétences</a:t>
          </a:r>
        </a:p>
      </dsp:txBody>
      <dsp:txXfrm>
        <a:off x="5754661" y="1761922"/>
        <a:ext cx="1482776" cy="1177507"/>
      </dsp:txXfrm>
    </dsp:sp>
    <dsp:sp modelId="{CCD366FD-FFE1-4DFC-9CC9-3D29249B5EC5}">
      <dsp:nvSpPr>
        <dsp:cNvPr id="0" name=""/>
        <dsp:cNvSpPr/>
      </dsp:nvSpPr>
      <dsp:spPr>
        <a:xfrm>
          <a:off x="5913213" y="2085"/>
          <a:ext cx="1165673" cy="116567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Développer</a:t>
          </a:r>
        </a:p>
      </dsp:txBody>
      <dsp:txXfrm>
        <a:off x="6083922" y="172794"/>
        <a:ext cx="824255" cy="824255"/>
      </dsp:txXfrm>
    </dsp:sp>
    <dsp:sp modelId="{5ACB22A8-8260-4244-9B6F-08625C270C98}">
      <dsp:nvSpPr>
        <dsp:cNvPr id="0" name=""/>
        <dsp:cNvSpPr/>
      </dsp:nvSpPr>
      <dsp:spPr>
        <a:xfrm>
          <a:off x="7675984" y="1760114"/>
          <a:ext cx="1165673" cy="1165673"/>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Utiliser et développer</a:t>
          </a:r>
        </a:p>
      </dsp:txBody>
      <dsp:txXfrm>
        <a:off x="7846693" y="1930823"/>
        <a:ext cx="824255" cy="824255"/>
      </dsp:txXfrm>
    </dsp:sp>
    <dsp:sp modelId="{EA637170-C8F2-4310-9376-50C805EF59BC}">
      <dsp:nvSpPr>
        <dsp:cNvPr id="0" name=""/>
        <dsp:cNvSpPr/>
      </dsp:nvSpPr>
      <dsp:spPr>
        <a:xfrm>
          <a:off x="5913213" y="3533593"/>
          <a:ext cx="1165673" cy="1165673"/>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Quantifier</a:t>
          </a:r>
        </a:p>
      </dsp:txBody>
      <dsp:txXfrm>
        <a:off x="6083922" y="3704302"/>
        <a:ext cx="824255" cy="824255"/>
      </dsp:txXfrm>
    </dsp:sp>
    <dsp:sp modelId="{A94310AF-006E-4C01-9F7E-6C32CB3982A2}">
      <dsp:nvSpPr>
        <dsp:cNvPr id="0" name=""/>
        <dsp:cNvSpPr/>
      </dsp:nvSpPr>
      <dsp:spPr>
        <a:xfrm>
          <a:off x="4147459" y="1767839"/>
          <a:ext cx="1165673" cy="1165673"/>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Valoriser</a:t>
          </a:r>
        </a:p>
      </dsp:txBody>
      <dsp:txXfrm>
        <a:off x="4318168" y="1938548"/>
        <a:ext cx="824255" cy="8242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7EECD-29BF-441D-88E4-DD902F44E5F3}">
      <dsp:nvSpPr>
        <dsp:cNvPr id="0" name=""/>
        <dsp:cNvSpPr/>
      </dsp:nvSpPr>
      <dsp:spPr>
        <a:xfrm>
          <a:off x="1024108" y="646688"/>
          <a:ext cx="4308871" cy="4308871"/>
        </a:xfrm>
        <a:prstGeom prst="blockArc">
          <a:avLst>
            <a:gd name="adj1" fmla="val 1188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A904FF-2E2F-4A13-803D-86E5D4C72ECF}">
      <dsp:nvSpPr>
        <dsp:cNvPr id="0" name=""/>
        <dsp:cNvSpPr/>
      </dsp:nvSpPr>
      <dsp:spPr>
        <a:xfrm>
          <a:off x="1024108" y="646688"/>
          <a:ext cx="4308871" cy="4308871"/>
        </a:xfrm>
        <a:prstGeom prst="blockArc">
          <a:avLst>
            <a:gd name="adj1" fmla="val 7560000"/>
            <a:gd name="adj2" fmla="val 1188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087D86-EA49-4E84-8A63-8008E6A75D8C}">
      <dsp:nvSpPr>
        <dsp:cNvPr id="0" name=""/>
        <dsp:cNvSpPr/>
      </dsp:nvSpPr>
      <dsp:spPr>
        <a:xfrm>
          <a:off x="1024108" y="646688"/>
          <a:ext cx="4308871" cy="4308871"/>
        </a:xfrm>
        <a:prstGeom prst="blockArc">
          <a:avLst>
            <a:gd name="adj1" fmla="val 3240000"/>
            <a:gd name="adj2" fmla="val 756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9B402D-FEB0-41D5-9D0C-632DFD73A435}">
      <dsp:nvSpPr>
        <dsp:cNvPr id="0" name=""/>
        <dsp:cNvSpPr/>
      </dsp:nvSpPr>
      <dsp:spPr>
        <a:xfrm>
          <a:off x="1024108" y="646688"/>
          <a:ext cx="4308871" cy="4308871"/>
        </a:xfrm>
        <a:prstGeom prst="blockArc">
          <a:avLst>
            <a:gd name="adj1" fmla="val 20520000"/>
            <a:gd name="adj2" fmla="val 324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F74203-D239-4F4D-A6BA-AD7C259B2FCB}">
      <dsp:nvSpPr>
        <dsp:cNvPr id="0" name=""/>
        <dsp:cNvSpPr/>
      </dsp:nvSpPr>
      <dsp:spPr>
        <a:xfrm>
          <a:off x="1024108" y="646688"/>
          <a:ext cx="4308871" cy="4308871"/>
        </a:xfrm>
        <a:prstGeom prst="blockArc">
          <a:avLst>
            <a:gd name="adj1" fmla="val 16200000"/>
            <a:gd name="adj2" fmla="val 2052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12B866-C4B2-4848-999F-A11127288038}">
      <dsp:nvSpPr>
        <dsp:cNvPr id="0" name=""/>
        <dsp:cNvSpPr/>
      </dsp:nvSpPr>
      <dsp:spPr>
        <a:xfrm>
          <a:off x="2186801" y="1809381"/>
          <a:ext cx="1983485" cy="198348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t>Réunions</a:t>
          </a:r>
        </a:p>
      </dsp:txBody>
      <dsp:txXfrm>
        <a:off x="2477276" y="2099856"/>
        <a:ext cx="1402535" cy="1402535"/>
      </dsp:txXfrm>
    </dsp:sp>
    <dsp:sp modelId="{BFC32E08-BEA3-4BD6-A64D-42FCA8403FB7}">
      <dsp:nvSpPr>
        <dsp:cNvPr id="0" name=""/>
        <dsp:cNvSpPr/>
      </dsp:nvSpPr>
      <dsp:spPr>
        <a:xfrm>
          <a:off x="2383044" y="2452"/>
          <a:ext cx="1590999" cy="138844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Périodicité</a:t>
          </a:r>
        </a:p>
      </dsp:txBody>
      <dsp:txXfrm>
        <a:off x="2616040" y="205784"/>
        <a:ext cx="1125007" cy="981776"/>
      </dsp:txXfrm>
    </dsp:sp>
    <dsp:sp modelId="{E60A2960-C4E2-46BE-A85D-23AD0A23D21F}">
      <dsp:nvSpPr>
        <dsp:cNvPr id="0" name=""/>
        <dsp:cNvSpPr/>
      </dsp:nvSpPr>
      <dsp:spPr>
        <a:xfrm>
          <a:off x="4384496" y="1456593"/>
          <a:ext cx="1590999" cy="138844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BDES</a:t>
          </a:r>
        </a:p>
      </dsp:txBody>
      <dsp:txXfrm>
        <a:off x="4617492" y="1659925"/>
        <a:ext cx="1125007" cy="981776"/>
      </dsp:txXfrm>
    </dsp:sp>
    <dsp:sp modelId="{E8E573E5-A552-4ACD-AA45-5C80C39D09E0}">
      <dsp:nvSpPr>
        <dsp:cNvPr id="0" name=""/>
        <dsp:cNvSpPr/>
      </dsp:nvSpPr>
      <dsp:spPr>
        <a:xfrm>
          <a:off x="3620010" y="3809442"/>
          <a:ext cx="1590999" cy="138844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Composition</a:t>
          </a:r>
        </a:p>
      </dsp:txBody>
      <dsp:txXfrm>
        <a:off x="3853006" y="4012774"/>
        <a:ext cx="1125007" cy="981776"/>
      </dsp:txXfrm>
    </dsp:sp>
    <dsp:sp modelId="{0BA2B00E-624F-4955-8696-598FAA8FDA60}">
      <dsp:nvSpPr>
        <dsp:cNvPr id="0" name=""/>
        <dsp:cNvSpPr/>
      </dsp:nvSpPr>
      <dsp:spPr>
        <a:xfrm>
          <a:off x="1146078" y="3809442"/>
          <a:ext cx="1590999" cy="138844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Budgets</a:t>
          </a:r>
        </a:p>
      </dsp:txBody>
      <dsp:txXfrm>
        <a:off x="1379074" y="4012774"/>
        <a:ext cx="1125007" cy="981776"/>
      </dsp:txXfrm>
    </dsp:sp>
    <dsp:sp modelId="{00B6DDA5-7C07-4E13-B348-045068FBEA45}">
      <dsp:nvSpPr>
        <dsp:cNvPr id="0" name=""/>
        <dsp:cNvSpPr/>
      </dsp:nvSpPr>
      <dsp:spPr>
        <a:xfrm>
          <a:off x="381591" y="1456593"/>
          <a:ext cx="1590999" cy="138844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Conseil d’entreprise</a:t>
          </a:r>
        </a:p>
      </dsp:txBody>
      <dsp:txXfrm>
        <a:off x="614587" y="1659925"/>
        <a:ext cx="1125007" cy="9817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904FF-2E2F-4A13-803D-86E5D4C72ECF}">
      <dsp:nvSpPr>
        <dsp:cNvPr id="0" name=""/>
        <dsp:cNvSpPr/>
      </dsp:nvSpPr>
      <dsp:spPr>
        <a:xfrm>
          <a:off x="1165017" y="604293"/>
          <a:ext cx="4027052" cy="4027052"/>
        </a:xfrm>
        <a:prstGeom prst="blockArc">
          <a:avLst>
            <a:gd name="adj1" fmla="val 10800000"/>
            <a:gd name="adj2" fmla="val 1620000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087D86-EA49-4E84-8A63-8008E6A75D8C}">
      <dsp:nvSpPr>
        <dsp:cNvPr id="0" name=""/>
        <dsp:cNvSpPr/>
      </dsp:nvSpPr>
      <dsp:spPr>
        <a:xfrm>
          <a:off x="1165017" y="604293"/>
          <a:ext cx="4027052" cy="4027052"/>
        </a:xfrm>
        <a:prstGeom prst="blockArc">
          <a:avLst>
            <a:gd name="adj1" fmla="val 5400000"/>
            <a:gd name="adj2" fmla="val 1080000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9B402D-FEB0-41D5-9D0C-632DFD73A435}">
      <dsp:nvSpPr>
        <dsp:cNvPr id="0" name=""/>
        <dsp:cNvSpPr/>
      </dsp:nvSpPr>
      <dsp:spPr>
        <a:xfrm>
          <a:off x="1165017" y="604293"/>
          <a:ext cx="4027052" cy="4027052"/>
        </a:xfrm>
        <a:prstGeom prst="blockArc">
          <a:avLst>
            <a:gd name="adj1" fmla="val 0"/>
            <a:gd name="adj2" fmla="val 540000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F74203-D239-4F4D-A6BA-AD7C259B2FCB}">
      <dsp:nvSpPr>
        <dsp:cNvPr id="0" name=""/>
        <dsp:cNvSpPr/>
      </dsp:nvSpPr>
      <dsp:spPr>
        <a:xfrm>
          <a:off x="1165017" y="604293"/>
          <a:ext cx="4027052" cy="4027052"/>
        </a:xfrm>
        <a:prstGeom prst="blockArc">
          <a:avLst>
            <a:gd name="adj1" fmla="val 16200000"/>
            <a:gd name="adj2" fmla="val 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12B866-C4B2-4848-999F-A11127288038}">
      <dsp:nvSpPr>
        <dsp:cNvPr id="0" name=""/>
        <dsp:cNvSpPr/>
      </dsp:nvSpPr>
      <dsp:spPr>
        <a:xfrm>
          <a:off x="2112335" y="1657164"/>
          <a:ext cx="2132417" cy="1921310"/>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bg2">
                  <a:lumMod val="50000"/>
                </a:schemeClr>
              </a:solidFill>
            </a:rPr>
            <a:t>Consultations</a:t>
          </a:r>
        </a:p>
      </dsp:txBody>
      <dsp:txXfrm>
        <a:off x="2424620" y="1938533"/>
        <a:ext cx="1507847" cy="1358572"/>
      </dsp:txXfrm>
    </dsp:sp>
    <dsp:sp modelId="{BFC32E08-BEA3-4BD6-A64D-42FCA8403FB7}">
      <dsp:nvSpPr>
        <dsp:cNvPr id="0" name=""/>
        <dsp:cNvSpPr/>
      </dsp:nvSpPr>
      <dsp:spPr>
        <a:xfrm>
          <a:off x="2435330" y="2401"/>
          <a:ext cx="1486426" cy="1297181"/>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bg2">
                  <a:lumMod val="50000"/>
                </a:schemeClr>
              </a:solidFill>
            </a:rPr>
            <a:t>Périodicité</a:t>
          </a:r>
        </a:p>
      </dsp:txBody>
      <dsp:txXfrm>
        <a:off x="2653012" y="192369"/>
        <a:ext cx="1051062" cy="917245"/>
      </dsp:txXfrm>
    </dsp:sp>
    <dsp:sp modelId="{E60A2960-C4E2-46BE-A85D-23AD0A23D21F}">
      <dsp:nvSpPr>
        <dsp:cNvPr id="0" name=""/>
        <dsp:cNvSpPr/>
      </dsp:nvSpPr>
      <dsp:spPr>
        <a:xfrm>
          <a:off x="4402158" y="1969228"/>
          <a:ext cx="1486426" cy="1297181"/>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bg2">
                  <a:lumMod val="50000"/>
                </a:schemeClr>
              </a:solidFill>
            </a:rPr>
            <a:t>BDES</a:t>
          </a:r>
        </a:p>
      </dsp:txBody>
      <dsp:txXfrm>
        <a:off x="4619840" y="2159196"/>
        <a:ext cx="1051062" cy="917245"/>
      </dsp:txXfrm>
    </dsp:sp>
    <dsp:sp modelId="{E8E573E5-A552-4ACD-AA45-5C80C39D09E0}">
      <dsp:nvSpPr>
        <dsp:cNvPr id="0" name=""/>
        <dsp:cNvSpPr/>
      </dsp:nvSpPr>
      <dsp:spPr>
        <a:xfrm>
          <a:off x="2435330" y="3936056"/>
          <a:ext cx="1486426" cy="1297181"/>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bg2">
                  <a:lumMod val="50000"/>
                </a:schemeClr>
              </a:solidFill>
            </a:rPr>
            <a:t>Objet</a:t>
          </a:r>
        </a:p>
      </dsp:txBody>
      <dsp:txXfrm>
        <a:off x="2653012" y="4126024"/>
        <a:ext cx="1051062" cy="917245"/>
      </dsp:txXfrm>
    </dsp:sp>
    <dsp:sp modelId="{0BA2B00E-624F-4955-8696-598FAA8FDA60}">
      <dsp:nvSpPr>
        <dsp:cNvPr id="0" name=""/>
        <dsp:cNvSpPr/>
      </dsp:nvSpPr>
      <dsp:spPr>
        <a:xfrm>
          <a:off x="468502" y="1969228"/>
          <a:ext cx="1486426" cy="1297181"/>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bg2">
                  <a:lumMod val="50000"/>
                </a:schemeClr>
              </a:solidFill>
            </a:rPr>
            <a:t>Contenu</a:t>
          </a:r>
        </a:p>
      </dsp:txBody>
      <dsp:txXfrm>
        <a:off x="686184" y="2159196"/>
        <a:ext cx="1051062" cy="9172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55E1F-EE4A-4F90-9722-078225E4DB73}">
      <dsp:nvSpPr>
        <dsp:cNvPr id="0" name=""/>
        <dsp:cNvSpPr/>
      </dsp:nvSpPr>
      <dsp:spPr>
        <a:xfrm>
          <a:off x="3425" y="2711"/>
          <a:ext cx="7765935" cy="1644481"/>
        </a:xfrm>
        <a:prstGeom prst="roundRect">
          <a:avLst>
            <a:gd name="adj" fmla="val 10000"/>
          </a:avLst>
        </a:prstGeom>
        <a:solidFill>
          <a:schemeClr val="tx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fr-FR" sz="5000" b="1" kern="1200" dirty="0"/>
            <a:t>URSSAF (collecteur unique)</a:t>
          </a:r>
        </a:p>
      </dsp:txBody>
      <dsp:txXfrm>
        <a:off x="51590" y="50876"/>
        <a:ext cx="7669605" cy="1548151"/>
      </dsp:txXfrm>
    </dsp:sp>
    <dsp:sp modelId="{608F7729-F688-43C0-BE1F-BB3A5A7110C9}">
      <dsp:nvSpPr>
        <dsp:cNvPr id="0" name=""/>
        <dsp:cNvSpPr/>
      </dsp:nvSpPr>
      <dsp:spPr>
        <a:xfrm>
          <a:off x="3425" y="1784491"/>
          <a:ext cx="7765935" cy="1644481"/>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fr-FR" sz="4100" b="1" kern="1200" dirty="0"/>
            <a:t>France Compétences (répartiteurs entre les opérateurs)</a:t>
          </a:r>
        </a:p>
      </dsp:txBody>
      <dsp:txXfrm>
        <a:off x="51590" y="1832656"/>
        <a:ext cx="7669605" cy="1548151"/>
      </dsp:txXfrm>
    </dsp:sp>
    <dsp:sp modelId="{404C8086-1B26-45FA-A316-016943DC4C5D}">
      <dsp:nvSpPr>
        <dsp:cNvPr id="0" name=""/>
        <dsp:cNvSpPr/>
      </dsp:nvSpPr>
      <dsp:spPr>
        <a:xfrm>
          <a:off x="3425" y="3566272"/>
          <a:ext cx="1250553" cy="1644481"/>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REGIONS (Apprentissage)</a:t>
          </a:r>
        </a:p>
      </dsp:txBody>
      <dsp:txXfrm>
        <a:off x="40052" y="3602899"/>
        <a:ext cx="1177299" cy="1571227"/>
      </dsp:txXfrm>
    </dsp:sp>
    <dsp:sp modelId="{42B574DC-0487-4A33-897F-35EB90F7ADE8}">
      <dsp:nvSpPr>
        <dsp:cNvPr id="0" name=""/>
        <dsp:cNvSpPr/>
      </dsp:nvSpPr>
      <dsp:spPr>
        <a:xfrm>
          <a:off x="1306501" y="3566272"/>
          <a:ext cx="1250553" cy="1644481"/>
        </a:xfrm>
        <a:prstGeom prst="roundRect">
          <a:avLst>
            <a:gd name="adj" fmla="val 10000"/>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Caisse des Dépôts </a:t>
          </a:r>
        </a:p>
        <a:p>
          <a:pPr marL="0" lvl="0" indent="0" algn="ctr" defTabSz="577850">
            <a:lnSpc>
              <a:spcPct val="90000"/>
            </a:lnSpc>
            <a:spcBef>
              <a:spcPct val="0"/>
            </a:spcBef>
            <a:spcAft>
              <a:spcPct val="35000"/>
            </a:spcAft>
            <a:buNone/>
          </a:pPr>
          <a:r>
            <a:rPr lang="fr-FR" sz="1300" b="1" kern="1200" dirty="0"/>
            <a:t>(CPF)</a:t>
          </a:r>
        </a:p>
      </dsp:txBody>
      <dsp:txXfrm>
        <a:off x="1343128" y="3602899"/>
        <a:ext cx="1177299" cy="1571227"/>
      </dsp:txXfrm>
    </dsp:sp>
    <dsp:sp modelId="{E99F9DFD-B4DF-4501-82CC-5CE6C5316BD5}">
      <dsp:nvSpPr>
        <dsp:cNvPr id="0" name=""/>
        <dsp:cNvSpPr/>
      </dsp:nvSpPr>
      <dsp:spPr>
        <a:xfrm>
          <a:off x="2609578" y="3566272"/>
          <a:ext cx="1250553" cy="1644481"/>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ETAT (Demandeurs d’emploi)</a:t>
          </a:r>
        </a:p>
      </dsp:txBody>
      <dsp:txXfrm>
        <a:off x="2646205" y="3602899"/>
        <a:ext cx="1177299" cy="1571227"/>
      </dsp:txXfrm>
    </dsp:sp>
    <dsp:sp modelId="{2A4A81FD-B060-46F5-B95F-281E37D75829}">
      <dsp:nvSpPr>
        <dsp:cNvPr id="0" name=""/>
        <dsp:cNvSpPr/>
      </dsp:nvSpPr>
      <dsp:spPr>
        <a:xfrm>
          <a:off x="3912654" y="3566272"/>
          <a:ext cx="1250553" cy="1644481"/>
        </a:xfrm>
        <a:prstGeom prst="roundRect">
          <a:avLst>
            <a:gd name="adj" fmla="val 10000"/>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CEP </a:t>
          </a:r>
        </a:p>
        <a:p>
          <a:pPr marL="0" lvl="0" indent="0" algn="ctr" defTabSz="577850">
            <a:lnSpc>
              <a:spcPct val="90000"/>
            </a:lnSpc>
            <a:spcBef>
              <a:spcPct val="0"/>
            </a:spcBef>
            <a:spcAft>
              <a:spcPct val="35000"/>
            </a:spcAft>
            <a:buNone/>
          </a:pPr>
          <a:r>
            <a:rPr lang="fr-FR" sz="1300" b="1" kern="1200" dirty="0"/>
            <a:t>(Conseil évolution professionnelle pour les actifs</a:t>
          </a:r>
        </a:p>
      </dsp:txBody>
      <dsp:txXfrm>
        <a:off x="3949281" y="3602899"/>
        <a:ext cx="1177299" cy="1571227"/>
      </dsp:txXfrm>
    </dsp:sp>
    <dsp:sp modelId="{422312EE-5D9B-4692-85EB-D097B22F9289}">
      <dsp:nvSpPr>
        <dsp:cNvPr id="0" name=""/>
        <dsp:cNvSpPr/>
      </dsp:nvSpPr>
      <dsp:spPr>
        <a:xfrm>
          <a:off x="5215731" y="3566272"/>
          <a:ext cx="1250553" cy="1644481"/>
        </a:xfrm>
        <a:prstGeom prst="roundRect">
          <a:avLst>
            <a:gd name="adj" fmla="val 1000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CPIR </a:t>
          </a:r>
        </a:p>
        <a:p>
          <a:pPr marL="0" lvl="0" indent="0" algn="ctr" defTabSz="577850">
            <a:lnSpc>
              <a:spcPct val="90000"/>
            </a:lnSpc>
            <a:spcBef>
              <a:spcPct val="0"/>
            </a:spcBef>
            <a:spcAft>
              <a:spcPct val="35000"/>
            </a:spcAft>
            <a:buNone/>
          </a:pPr>
          <a:r>
            <a:rPr lang="fr-FR" sz="1300" b="1" kern="1200" dirty="0"/>
            <a:t>(CPF Transition)</a:t>
          </a:r>
        </a:p>
      </dsp:txBody>
      <dsp:txXfrm>
        <a:off x="5252358" y="3602899"/>
        <a:ext cx="1177299" cy="1571227"/>
      </dsp:txXfrm>
    </dsp:sp>
    <dsp:sp modelId="{22124E71-8954-4475-B0D2-A646284E9F8E}">
      <dsp:nvSpPr>
        <dsp:cNvPr id="0" name=""/>
        <dsp:cNvSpPr/>
      </dsp:nvSpPr>
      <dsp:spPr>
        <a:xfrm>
          <a:off x="6518807" y="3566272"/>
          <a:ext cx="1250553" cy="1644481"/>
        </a:xfrm>
        <a:prstGeom prst="roundRect">
          <a:avLst>
            <a:gd name="adj" fmla="val 10000"/>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OPCO (Alternance, Plan TPME M50</a:t>
          </a:r>
          <a:r>
            <a:rPr lang="fr-FR" sz="1300" b="1" kern="1200"/>
            <a:t>,  Conventionnel)</a:t>
          </a:r>
          <a:endParaRPr lang="fr-FR" sz="1300" b="1" kern="1200" dirty="0"/>
        </a:p>
      </dsp:txBody>
      <dsp:txXfrm>
        <a:off x="6555434" y="3602899"/>
        <a:ext cx="1177299" cy="15712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348D-EADB-4E48-ABD1-6EB0C9528E8C}">
      <dsp:nvSpPr>
        <dsp:cNvPr id="0" name=""/>
        <dsp:cNvSpPr/>
      </dsp:nvSpPr>
      <dsp:spPr>
        <a:xfrm>
          <a:off x="0" y="1406728"/>
          <a:ext cx="12025222" cy="1875638"/>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50689-5E04-42F2-A012-AA84E91A8175}">
      <dsp:nvSpPr>
        <dsp:cNvPr id="0" name=""/>
        <dsp:cNvSpPr/>
      </dsp:nvSpPr>
      <dsp:spPr>
        <a:xfrm>
          <a:off x="2972" y="0"/>
          <a:ext cx="1730680" cy="187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fr-FR" sz="1300" b="1" u="sng" kern="1200"/>
            <a:t>De janvier à mars 2019</a:t>
          </a:r>
        </a:p>
        <a:p>
          <a:pPr marL="0" lvl="0" indent="0" algn="ctr" defTabSz="577850">
            <a:lnSpc>
              <a:spcPct val="90000"/>
            </a:lnSpc>
            <a:spcBef>
              <a:spcPct val="0"/>
            </a:spcBef>
            <a:spcAft>
              <a:spcPct val="35000"/>
            </a:spcAft>
            <a:buNone/>
          </a:pPr>
          <a:r>
            <a:rPr lang="fr-FR" sz="1300" kern="1200"/>
            <a:t>0,55% ou 1% (FPC)</a:t>
          </a:r>
        </a:p>
        <a:p>
          <a:pPr marL="0" lvl="0" indent="0" algn="ctr" defTabSz="577850">
            <a:lnSpc>
              <a:spcPct val="90000"/>
            </a:lnSpc>
            <a:spcBef>
              <a:spcPct val="0"/>
            </a:spcBef>
            <a:spcAft>
              <a:spcPct val="35000"/>
            </a:spcAft>
            <a:buNone/>
          </a:pPr>
          <a:r>
            <a:rPr lang="fr-FR" sz="1300" kern="1200"/>
            <a:t>« comme en 2018 »</a:t>
          </a:r>
        </a:p>
        <a:p>
          <a:pPr marL="0" lvl="0" indent="0" algn="ctr" defTabSz="577850">
            <a:lnSpc>
              <a:spcPct val="90000"/>
            </a:lnSpc>
            <a:spcBef>
              <a:spcPct val="0"/>
            </a:spcBef>
            <a:spcAft>
              <a:spcPct val="35000"/>
            </a:spcAft>
            <a:buNone/>
          </a:pPr>
          <a:r>
            <a:rPr lang="fr-FR" sz="1300" kern="1200"/>
            <a:t>Versement à l’Opco et l’Octa</a:t>
          </a:r>
          <a:endParaRPr lang="fr-FR" sz="1300" kern="1200" dirty="0"/>
        </a:p>
      </dsp:txBody>
      <dsp:txXfrm>
        <a:off x="2972" y="0"/>
        <a:ext cx="1730680" cy="1875638"/>
      </dsp:txXfrm>
    </dsp:sp>
    <dsp:sp modelId="{4533E938-5EDA-400E-8EEA-A1B16CAA94E5}">
      <dsp:nvSpPr>
        <dsp:cNvPr id="0" name=""/>
        <dsp:cNvSpPr/>
      </dsp:nvSpPr>
      <dsp:spPr>
        <a:xfrm>
          <a:off x="633858" y="2110092"/>
          <a:ext cx="468909" cy="46890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25F1C0-1810-4A69-BDA6-4D1206494150}">
      <dsp:nvSpPr>
        <dsp:cNvPr id="0" name=""/>
        <dsp:cNvSpPr/>
      </dsp:nvSpPr>
      <dsp:spPr>
        <a:xfrm>
          <a:off x="1820187" y="2813457"/>
          <a:ext cx="1730680" cy="187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r-FR" sz="1300" b="1" u="sng" kern="1200"/>
            <a:t>Septembre 2019</a:t>
          </a:r>
        </a:p>
        <a:p>
          <a:pPr marL="0" lvl="0" indent="0" algn="ctr" defTabSz="577850">
            <a:lnSpc>
              <a:spcPct val="90000"/>
            </a:lnSpc>
            <a:spcBef>
              <a:spcPct val="0"/>
            </a:spcBef>
            <a:spcAft>
              <a:spcPct val="35000"/>
            </a:spcAft>
            <a:buNone/>
          </a:pPr>
          <a:r>
            <a:rPr lang="fr-FR" sz="1300" kern="1200"/>
            <a:t>Contribution unique 0,55% ou 1% (FPC / hors TA)</a:t>
          </a:r>
        </a:p>
        <a:p>
          <a:pPr marL="0" lvl="0" indent="0" algn="ctr" defTabSz="577850">
            <a:lnSpc>
              <a:spcPct val="90000"/>
            </a:lnSpc>
            <a:spcBef>
              <a:spcPct val="0"/>
            </a:spcBef>
            <a:spcAft>
              <a:spcPct val="35000"/>
            </a:spcAft>
            <a:buNone/>
          </a:pPr>
          <a:r>
            <a:rPr lang="fr-FR" sz="1300" kern="1200"/>
            <a:t>Versement à l’Opco à la place de l’Urssaf</a:t>
          </a:r>
          <a:endParaRPr lang="fr-FR" sz="1300" kern="1200" dirty="0"/>
        </a:p>
      </dsp:txBody>
      <dsp:txXfrm>
        <a:off x="1820187" y="2813457"/>
        <a:ext cx="1730680" cy="1875638"/>
      </dsp:txXfrm>
    </dsp:sp>
    <dsp:sp modelId="{59098526-57F6-43A5-9FA8-A70AA58B89A0}">
      <dsp:nvSpPr>
        <dsp:cNvPr id="0" name=""/>
        <dsp:cNvSpPr/>
      </dsp:nvSpPr>
      <dsp:spPr>
        <a:xfrm>
          <a:off x="2451072" y="2110092"/>
          <a:ext cx="468909" cy="46890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B22A9-2C34-4975-A256-B51A47A74427}">
      <dsp:nvSpPr>
        <dsp:cNvPr id="0" name=""/>
        <dsp:cNvSpPr/>
      </dsp:nvSpPr>
      <dsp:spPr>
        <a:xfrm>
          <a:off x="3637402" y="0"/>
          <a:ext cx="1730680" cy="187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fr-FR" sz="1300" b="1" u="sng" kern="1200"/>
            <a:t>Février 2020</a:t>
          </a:r>
        </a:p>
        <a:p>
          <a:pPr marL="0" lvl="0" indent="0" algn="ctr" defTabSz="577850">
            <a:lnSpc>
              <a:spcPct val="90000"/>
            </a:lnSpc>
            <a:spcBef>
              <a:spcPct val="0"/>
            </a:spcBef>
            <a:spcAft>
              <a:spcPct val="35000"/>
            </a:spcAft>
            <a:buNone/>
          </a:pPr>
          <a:r>
            <a:rPr lang="fr-FR" sz="1300" kern="1200"/>
            <a:t>Solde MS 2019</a:t>
          </a:r>
        </a:p>
        <a:p>
          <a:pPr marL="0" lvl="0" indent="0" algn="ctr" defTabSz="577850">
            <a:lnSpc>
              <a:spcPct val="100000"/>
            </a:lnSpc>
            <a:spcBef>
              <a:spcPct val="0"/>
            </a:spcBef>
            <a:spcAft>
              <a:spcPct val="35000"/>
            </a:spcAft>
            <a:buNone/>
          </a:pPr>
          <a:r>
            <a:rPr lang="fr-FR" sz="1300" kern="1200"/>
            <a:t>Versement à l’Opco à la place de l’Urssaf</a:t>
          </a:r>
          <a:endParaRPr lang="fr-FR" sz="1300" kern="1200" dirty="0"/>
        </a:p>
      </dsp:txBody>
      <dsp:txXfrm>
        <a:off x="3637402" y="0"/>
        <a:ext cx="1730680" cy="1875638"/>
      </dsp:txXfrm>
    </dsp:sp>
    <dsp:sp modelId="{19A22AF8-F97A-4A76-80AD-81D69B7690AF}">
      <dsp:nvSpPr>
        <dsp:cNvPr id="0" name=""/>
        <dsp:cNvSpPr/>
      </dsp:nvSpPr>
      <dsp:spPr>
        <a:xfrm>
          <a:off x="4268287" y="2110092"/>
          <a:ext cx="468909" cy="46890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53ABD-8727-432A-8A11-815EBB1FD145}">
      <dsp:nvSpPr>
        <dsp:cNvPr id="0" name=""/>
        <dsp:cNvSpPr/>
      </dsp:nvSpPr>
      <dsp:spPr>
        <a:xfrm>
          <a:off x="5454616" y="2813457"/>
          <a:ext cx="1730680" cy="187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r-FR" sz="1300" b="1" u="sng" kern="1200"/>
            <a:t>Avril 2020</a:t>
          </a:r>
        </a:p>
        <a:p>
          <a:pPr marL="0" lvl="0" indent="0" algn="ctr" defTabSz="577850">
            <a:lnSpc>
              <a:spcPct val="90000"/>
            </a:lnSpc>
            <a:spcBef>
              <a:spcPct val="0"/>
            </a:spcBef>
            <a:spcAft>
              <a:spcPct val="35000"/>
            </a:spcAft>
            <a:buNone/>
          </a:pPr>
          <a:r>
            <a:rPr lang="fr-FR" sz="1300" b="0" u="none" kern="1200"/>
            <a:t>1</a:t>
          </a:r>
          <a:r>
            <a:rPr lang="fr-FR" sz="1300" b="0" u="none" kern="1200" baseline="30000"/>
            <a:t>e</a:t>
          </a:r>
          <a:r>
            <a:rPr lang="fr-FR" sz="1300" b="0" u="none" kern="1200"/>
            <a:t> acompte</a:t>
          </a:r>
        </a:p>
        <a:p>
          <a:pPr marL="0" lvl="0" indent="0" algn="ctr" defTabSz="577850">
            <a:lnSpc>
              <a:spcPct val="90000"/>
            </a:lnSpc>
            <a:spcBef>
              <a:spcPct val="0"/>
            </a:spcBef>
            <a:spcAft>
              <a:spcPct val="35000"/>
            </a:spcAft>
            <a:buNone/>
          </a:pPr>
          <a:r>
            <a:rPr lang="fr-FR" sz="1300" kern="1200"/>
            <a:t>Contribution unique 0,55% ou 1% (FPC+TA)</a:t>
          </a:r>
        </a:p>
        <a:p>
          <a:pPr marL="0" lvl="0" indent="0" algn="ctr" defTabSz="577850">
            <a:lnSpc>
              <a:spcPct val="90000"/>
            </a:lnSpc>
            <a:spcBef>
              <a:spcPct val="0"/>
            </a:spcBef>
            <a:spcAft>
              <a:spcPct val="35000"/>
            </a:spcAft>
            <a:buNone/>
          </a:pPr>
          <a:r>
            <a:rPr lang="fr-FR" sz="1300" kern="1200"/>
            <a:t>Versement à l’Opco à la place de l’Urssaf</a:t>
          </a:r>
          <a:endParaRPr lang="fr-FR" sz="1300" b="1" kern="1200" dirty="0"/>
        </a:p>
      </dsp:txBody>
      <dsp:txXfrm>
        <a:off x="5454616" y="2813457"/>
        <a:ext cx="1730680" cy="1875638"/>
      </dsp:txXfrm>
    </dsp:sp>
    <dsp:sp modelId="{17D53484-C600-4B53-90DC-A0A2B9810BF3}">
      <dsp:nvSpPr>
        <dsp:cNvPr id="0" name=""/>
        <dsp:cNvSpPr/>
      </dsp:nvSpPr>
      <dsp:spPr>
        <a:xfrm>
          <a:off x="6085502" y="2110092"/>
          <a:ext cx="468909" cy="46890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F4AF3F-3817-412C-9159-168615B6A719}">
      <dsp:nvSpPr>
        <dsp:cNvPr id="0" name=""/>
        <dsp:cNvSpPr/>
      </dsp:nvSpPr>
      <dsp:spPr>
        <a:xfrm>
          <a:off x="7271831" y="0"/>
          <a:ext cx="1730680" cy="187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fr-FR" sz="1300" b="1" u="sng" kern="1200"/>
            <a:t>Octobre 2020</a:t>
          </a:r>
        </a:p>
        <a:p>
          <a:pPr marL="0" lvl="0" indent="0" algn="ctr" defTabSz="577850">
            <a:lnSpc>
              <a:spcPct val="90000"/>
            </a:lnSpc>
            <a:spcBef>
              <a:spcPct val="0"/>
            </a:spcBef>
            <a:spcAft>
              <a:spcPct val="35000"/>
            </a:spcAft>
            <a:buNone/>
          </a:pPr>
          <a:r>
            <a:rPr lang="fr-FR" sz="1300" kern="1200"/>
            <a:t>2</a:t>
          </a:r>
          <a:r>
            <a:rPr lang="fr-FR" sz="1300" kern="1200" baseline="30000"/>
            <a:t>e</a:t>
          </a:r>
          <a:r>
            <a:rPr lang="fr-FR" sz="1300" kern="1200"/>
            <a:t> acompte</a:t>
          </a:r>
        </a:p>
        <a:p>
          <a:pPr marL="0" lvl="0" indent="0" algn="ctr" defTabSz="577850">
            <a:lnSpc>
              <a:spcPct val="90000"/>
            </a:lnSpc>
            <a:spcBef>
              <a:spcPct val="0"/>
            </a:spcBef>
            <a:spcAft>
              <a:spcPct val="35000"/>
            </a:spcAft>
            <a:buNone/>
          </a:pPr>
          <a:r>
            <a:rPr lang="fr-FR" sz="1300" kern="1200"/>
            <a:t>Contribution unique 0,55% ou 1% (FPC)</a:t>
          </a:r>
        </a:p>
        <a:p>
          <a:pPr marL="0" lvl="0" indent="0" algn="ctr" defTabSz="577850">
            <a:lnSpc>
              <a:spcPct val="90000"/>
            </a:lnSpc>
            <a:spcBef>
              <a:spcPct val="0"/>
            </a:spcBef>
            <a:spcAft>
              <a:spcPct val="35000"/>
            </a:spcAft>
            <a:buNone/>
          </a:pPr>
          <a:r>
            <a:rPr lang="fr-FR" sz="1300" kern="1200"/>
            <a:t>Versement à l’Opco à la place de l’Urssaf</a:t>
          </a:r>
          <a:endParaRPr lang="fr-FR" sz="1300" kern="1200" dirty="0"/>
        </a:p>
      </dsp:txBody>
      <dsp:txXfrm>
        <a:off x="7271831" y="0"/>
        <a:ext cx="1730680" cy="1875638"/>
      </dsp:txXfrm>
    </dsp:sp>
    <dsp:sp modelId="{8B3B45AC-1D00-438B-AFB3-257B1B253B5A}">
      <dsp:nvSpPr>
        <dsp:cNvPr id="0" name=""/>
        <dsp:cNvSpPr/>
      </dsp:nvSpPr>
      <dsp:spPr>
        <a:xfrm>
          <a:off x="7902717" y="2110092"/>
          <a:ext cx="468909" cy="46890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B77A00-F7B3-4ABB-8847-931BF4BF9CE5}">
      <dsp:nvSpPr>
        <dsp:cNvPr id="0" name=""/>
        <dsp:cNvSpPr/>
      </dsp:nvSpPr>
      <dsp:spPr>
        <a:xfrm>
          <a:off x="9089046" y="2813457"/>
          <a:ext cx="1730680" cy="187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r-FR" sz="1300" b="1" u="sng" kern="1200"/>
            <a:t>Janvier 2021</a:t>
          </a:r>
        </a:p>
        <a:p>
          <a:pPr marL="0" lvl="0" indent="0" algn="ctr" defTabSz="577850">
            <a:lnSpc>
              <a:spcPct val="90000"/>
            </a:lnSpc>
            <a:spcBef>
              <a:spcPct val="0"/>
            </a:spcBef>
            <a:spcAft>
              <a:spcPct val="35000"/>
            </a:spcAft>
            <a:buNone/>
          </a:pPr>
          <a:r>
            <a:rPr lang="fr-FR" sz="1300" b="0" kern="1200"/>
            <a:t>Solde MS 2020</a:t>
          </a:r>
        </a:p>
        <a:p>
          <a:pPr marL="0" lvl="0" indent="0" algn="ctr" defTabSz="577850">
            <a:lnSpc>
              <a:spcPct val="90000"/>
            </a:lnSpc>
            <a:spcBef>
              <a:spcPct val="0"/>
            </a:spcBef>
            <a:spcAft>
              <a:spcPct val="35000"/>
            </a:spcAft>
            <a:buNone/>
          </a:pPr>
          <a:r>
            <a:rPr lang="fr-FR" sz="1300" b="0" kern="1200"/>
            <a:t>+</a:t>
          </a:r>
        </a:p>
        <a:p>
          <a:pPr marL="0" lvl="0" indent="0" algn="ctr" defTabSz="577850">
            <a:lnSpc>
              <a:spcPct val="90000"/>
            </a:lnSpc>
            <a:spcBef>
              <a:spcPct val="0"/>
            </a:spcBef>
            <a:spcAft>
              <a:spcPct val="35000"/>
            </a:spcAft>
            <a:buNone/>
          </a:pPr>
          <a:r>
            <a:rPr lang="fr-FR" sz="1300" b="0" kern="1200"/>
            <a:t>Contribution unique </a:t>
          </a:r>
          <a:r>
            <a:rPr lang="fr-FR" sz="1300" kern="1200"/>
            <a:t>0,55% ou 1% </a:t>
          </a:r>
          <a:r>
            <a:rPr lang="fr-FR" sz="1300" b="0" kern="1200"/>
            <a:t> (FPC)</a:t>
          </a:r>
        </a:p>
        <a:p>
          <a:pPr marL="0" lvl="0" indent="0" algn="ctr" defTabSz="577850">
            <a:lnSpc>
              <a:spcPct val="90000"/>
            </a:lnSpc>
            <a:spcBef>
              <a:spcPct val="0"/>
            </a:spcBef>
            <a:spcAft>
              <a:spcPct val="35000"/>
            </a:spcAft>
            <a:buNone/>
          </a:pPr>
          <a:r>
            <a:rPr lang="fr-FR" sz="1300" kern="1200"/>
            <a:t>Versement mensuel ou trimestriel à l’Urssaf</a:t>
          </a:r>
          <a:endParaRPr lang="fr-FR" sz="1300" kern="1200" dirty="0"/>
        </a:p>
      </dsp:txBody>
      <dsp:txXfrm>
        <a:off x="9089046" y="2813457"/>
        <a:ext cx="1730680" cy="1875638"/>
      </dsp:txXfrm>
    </dsp:sp>
    <dsp:sp modelId="{2F0EB98D-7407-44C5-90B7-B587E4968EAD}">
      <dsp:nvSpPr>
        <dsp:cNvPr id="0" name=""/>
        <dsp:cNvSpPr/>
      </dsp:nvSpPr>
      <dsp:spPr>
        <a:xfrm>
          <a:off x="9719932" y="2110092"/>
          <a:ext cx="468909" cy="46890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E5EA9-8512-4A7E-9AA2-FC10E2230770}">
      <dsp:nvSpPr>
        <dsp:cNvPr id="0" name=""/>
        <dsp:cNvSpPr/>
      </dsp:nvSpPr>
      <dsp:spPr>
        <a:xfrm>
          <a:off x="424"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ysClr val="window" lastClr="FFFFFF"/>
              </a:solidFill>
              <a:latin typeface="Calibri" panose="020F0502020204030204"/>
              <a:ea typeface="+mn-ea"/>
              <a:cs typeface="+mn-cs"/>
            </a:rPr>
            <a:t>Formation professionnelle tout au long de la vie</a:t>
          </a:r>
        </a:p>
      </dsp:txBody>
      <dsp:txXfrm>
        <a:off x="23070" y="270379"/>
        <a:ext cx="1501121" cy="727914"/>
      </dsp:txXfrm>
    </dsp:sp>
    <dsp:sp modelId="{9E7B7ADE-C493-424F-BBE7-AD2E3B4EC6E8}">
      <dsp:nvSpPr>
        <dsp:cNvPr id="0" name=""/>
        <dsp:cNvSpPr/>
      </dsp:nvSpPr>
      <dsp:spPr>
        <a:xfrm>
          <a:off x="155066"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C1C1E81-0D68-46B9-ADD3-67EF4FF7F551}">
      <dsp:nvSpPr>
        <dsp:cNvPr id="0" name=""/>
        <dsp:cNvSpPr/>
      </dsp:nvSpPr>
      <dsp:spPr>
        <a:xfrm>
          <a:off x="309707" y="1214242"/>
          <a:ext cx="1237130" cy="77320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Formation initiale : apprentissage</a:t>
          </a:r>
        </a:p>
      </dsp:txBody>
      <dsp:txXfrm>
        <a:off x="332353" y="1236888"/>
        <a:ext cx="1191838" cy="727914"/>
      </dsp:txXfrm>
    </dsp:sp>
    <dsp:sp modelId="{1A4FED99-BF99-41B0-A81C-2431C2C45DA3}">
      <dsp:nvSpPr>
        <dsp:cNvPr id="0" name=""/>
        <dsp:cNvSpPr/>
      </dsp:nvSpPr>
      <dsp:spPr>
        <a:xfrm>
          <a:off x="155066"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C16C02D-473A-4D3A-97EE-573311A37259}">
      <dsp:nvSpPr>
        <dsp:cNvPr id="0" name=""/>
        <dsp:cNvSpPr/>
      </dsp:nvSpPr>
      <dsp:spPr>
        <a:xfrm>
          <a:off x="309707"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Formation continue : 14 types d’actions de formation</a:t>
          </a:r>
        </a:p>
      </dsp:txBody>
      <dsp:txXfrm>
        <a:off x="332353" y="2203396"/>
        <a:ext cx="1191838" cy="727914"/>
      </dsp:txXfrm>
    </dsp:sp>
    <dsp:sp modelId="{3E787B62-9ECC-4E4E-803B-7E9D814F19F3}">
      <dsp:nvSpPr>
        <dsp:cNvPr id="0" name=""/>
        <dsp:cNvSpPr/>
      </dsp:nvSpPr>
      <dsp:spPr>
        <a:xfrm>
          <a:off x="1933441"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ysClr val="window" lastClr="FFFFFF"/>
              </a:solidFill>
              <a:latin typeface="Calibri" panose="020F0502020204030204"/>
              <a:ea typeface="+mn-ea"/>
              <a:cs typeface="+mn-cs"/>
            </a:rPr>
            <a:t>Formation professionnelle</a:t>
          </a:r>
        </a:p>
      </dsp:txBody>
      <dsp:txXfrm>
        <a:off x="1956087" y="270379"/>
        <a:ext cx="1501121" cy="727914"/>
      </dsp:txXfrm>
    </dsp:sp>
    <dsp:sp modelId="{0A5B4789-725A-46A3-AD7C-C190DA3EB065}">
      <dsp:nvSpPr>
        <dsp:cNvPr id="0" name=""/>
        <dsp:cNvSpPr/>
      </dsp:nvSpPr>
      <dsp:spPr>
        <a:xfrm>
          <a:off x="2088082"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FCFBE2D-57A3-4F40-9A11-11A448F38A69}">
      <dsp:nvSpPr>
        <dsp:cNvPr id="0" name=""/>
        <dsp:cNvSpPr/>
      </dsp:nvSpPr>
      <dsp:spPr>
        <a:xfrm>
          <a:off x="2242723" y="1214242"/>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action de formation</a:t>
          </a:r>
        </a:p>
      </dsp:txBody>
      <dsp:txXfrm>
        <a:off x="2265369" y="1236888"/>
        <a:ext cx="1191838" cy="727914"/>
      </dsp:txXfrm>
    </dsp:sp>
    <dsp:sp modelId="{AC97853A-0D6B-4764-9565-7B56B3B16162}">
      <dsp:nvSpPr>
        <dsp:cNvPr id="0" name=""/>
        <dsp:cNvSpPr/>
      </dsp:nvSpPr>
      <dsp:spPr>
        <a:xfrm>
          <a:off x="2088082"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5FBB35A-3BEE-4AFB-9D00-C3AA55940BEC}">
      <dsp:nvSpPr>
        <dsp:cNvPr id="0" name=""/>
        <dsp:cNvSpPr/>
      </dsp:nvSpPr>
      <dsp:spPr>
        <a:xfrm>
          <a:off x="2242723"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bilans de compétence</a:t>
          </a:r>
        </a:p>
      </dsp:txBody>
      <dsp:txXfrm>
        <a:off x="2265369" y="2203396"/>
        <a:ext cx="1191838" cy="727914"/>
      </dsp:txXfrm>
    </dsp:sp>
    <dsp:sp modelId="{12E03671-56D4-4FB0-993D-8B8677874008}">
      <dsp:nvSpPr>
        <dsp:cNvPr id="0" name=""/>
        <dsp:cNvSpPr/>
      </dsp:nvSpPr>
      <dsp:spPr>
        <a:xfrm>
          <a:off x="2088082" y="1020940"/>
          <a:ext cx="154641" cy="2512921"/>
        </a:xfrm>
        <a:custGeom>
          <a:avLst/>
          <a:gdLst/>
          <a:ahLst/>
          <a:cxnLst/>
          <a:rect l="0" t="0" r="0" b="0"/>
          <a:pathLst>
            <a:path>
              <a:moveTo>
                <a:pt x="0" y="0"/>
              </a:moveTo>
              <a:lnTo>
                <a:pt x="0" y="2512921"/>
              </a:lnTo>
              <a:lnTo>
                <a:pt x="154641" y="2512921"/>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C6ED2B8-11EA-4429-AA16-F421FA191076}">
      <dsp:nvSpPr>
        <dsp:cNvPr id="0" name=""/>
        <dsp:cNvSpPr/>
      </dsp:nvSpPr>
      <dsp:spPr>
        <a:xfrm>
          <a:off x="2242723" y="3147258"/>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actions de Validation des Acquis de l’Expérience (VAE)</a:t>
          </a:r>
        </a:p>
      </dsp:txBody>
      <dsp:txXfrm>
        <a:off x="2265369" y="3169904"/>
        <a:ext cx="1191838" cy="727914"/>
      </dsp:txXfrm>
    </dsp:sp>
    <dsp:sp modelId="{4E282BF8-9524-4FCA-A36C-134BABFFEF10}">
      <dsp:nvSpPr>
        <dsp:cNvPr id="0" name=""/>
        <dsp:cNvSpPr/>
      </dsp:nvSpPr>
      <dsp:spPr>
        <a:xfrm>
          <a:off x="2088082" y="1020940"/>
          <a:ext cx="154641" cy="3479429"/>
        </a:xfrm>
        <a:custGeom>
          <a:avLst/>
          <a:gdLst/>
          <a:ahLst/>
          <a:cxnLst/>
          <a:rect l="0" t="0" r="0" b="0"/>
          <a:pathLst>
            <a:path>
              <a:moveTo>
                <a:pt x="0" y="0"/>
              </a:moveTo>
              <a:lnTo>
                <a:pt x="0" y="3479429"/>
              </a:lnTo>
              <a:lnTo>
                <a:pt x="154641" y="3479429"/>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7140473-3FFE-4B71-8410-7CEE9EC95834}">
      <dsp:nvSpPr>
        <dsp:cNvPr id="0" name=""/>
        <dsp:cNvSpPr/>
      </dsp:nvSpPr>
      <dsp:spPr>
        <a:xfrm>
          <a:off x="2242723" y="4113766"/>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actions de formation par apprentissage</a:t>
          </a:r>
        </a:p>
      </dsp:txBody>
      <dsp:txXfrm>
        <a:off x="2265369" y="4136412"/>
        <a:ext cx="1191838" cy="72791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E5EA9-8512-4A7E-9AA2-FC10E2230770}">
      <dsp:nvSpPr>
        <dsp:cNvPr id="0" name=""/>
        <dsp:cNvSpPr/>
      </dsp:nvSpPr>
      <dsp:spPr>
        <a:xfrm>
          <a:off x="424"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ysClr val="window" lastClr="FFFFFF"/>
              </a:solidFill>
              <a:latin typeface="Calibri" panose="020F0502020204030204"/>
              <a:ea typeface="+mn-ea"/>
              <a:cs typeface="+mn-cs"/>
            </a:rPr>
            <a:t>Formation professionnelle tout au long de la vie</a:t>
          </a:r>
        </a:p>
      </dsp:txBody>
      <dsp:txXfrm>
        <a:off x="23070" y="270379"/>
        <a:ext cx="1501121" cy="727914"/>
      </dsp:txXfrm>
    </dsp:sp>
    <dsp:sp modelId="{9E7B7ADE-C493-424F-BBE7-AD2E3B4EC6E8}">
      <dsp:nvSpPr>
        <dsp:cNvPr id="0" name=""/>
        <dsp:cNvSpPr/>
      </dsp:nvSpPr>
      <dsp:spPr>
        <a:xfrm>
          <a:off x="155066"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C1C1E81-0D68-46B9-ADD3-67EF4FF7F551}">
      <dsp:nvSpPr>
        <dsp:cNvPr id="0" name=""/>
        <dsp:cNvSpPr/>
      </dsp:nvSpPr>
      <dsp:spPr>
        <a:xfrm>
          <a:off x="309707" y="1214242"/>
          <a:ext cx="1237130" cy="77320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Formation initiale : apprentissage</a:t>
          </a:r>
        </a:p>
      </dsp:txBody>
      <dsp:txXfrm>
        <a:off x="332353" y="1236888"/>
        <a:ext cx="1191838" cy="727914"/>
      </dsp:txXfrm>
    </dsp:sp>
    <dsp:sp modelId="{1A4FED99-BF99-41B0-A81C-2431C2C45DA3}">
      <dsp:nvSpPr>
        <dsp:cNvPr id="0" name=""/>
        <dsp:cNvSpPr/>
      </dsp:nvSpPr>
      <dsp:spPr>
        <a:xfrm>
          <a:off x="155066"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C16C02D-473A-4D3A-97EE-573311A37259}">
      <dsp:nvSpPr>
        <dsp:cNvPr id="0" name=""/>
        <dsp:cNvSpPr/>
      </dsp:nvSpPr>
      <dsp:spPr>
        <a:xfrm>
          <a:off x="309707"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Formation continue : 14 types d’actions de formation</a:t>
          </a:r>
        </a:p>
      </dsp:txBody>
      <dsp:txXfrm>
        <a:off x="332353" y="2203396"/>
        <a:ext cx="1191838" cy="727914"/>
      </dsp:txXfrm>
    </dsp:sp>
    <dsp:sp modelId="{3E787B62-9ECC-4E4E-803B-7E9D814F19F3}">
      <dsp:nvSpPr>
        <dsp:cNvPr id="0" name=""/>
        <dsp:cNvSpPr/>
      </dsp:nvSpPr>
      <dsp:spPr>
        <a:xfrm>
          <a:off x="1933441" y="247733"/>
          <a:ext cx="1546413" cy="77320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ysClr val="window" lastClr="FFFFFF"/>
              </a:solidFill>
              <a:latin typeface="Calibri" panose="020F0502020204030204"/>
              <a:ea typeface="+mn-ea"/>
              <a:cs typeface="+mn-cs"/>
            </a:rPr>
            <a:t>Formation professionnelle</a:t>
          </a:r>
        </a:p>
      </dsp:txBody>
      <dsp:txXfrm>
        <a:off x="1956087" y="270379"/>
        <a:ext cx="1501121" cy="727914"/>
      </dsp:txXfrm>
    </dsp:sp>
    <dsp:sp modelId="{0A5B4789-725A-46A3-AD7C-C190DA3EB065}">
      <dsp:nvSpPr>
        <dsp:cNvPr id="0" name=""/>
        <dsp:cNvSpPr/>
      </dsp:nvSpPr>
      <dsp:spPr>
        <a:xfrm>
          <a:off x="2088082" y="1020940"/>
          <a:ext cx="154641" cy="579904"/>
        </a:xfrm>
        <a:custGeom>
          <a:avLst/>
          <a:gdLst/>
          <a:ahLst/>
          <a:cxnLst/>
          <a:rect l="0" t="0" r="0" b="0"/>
          <a:pathLst>
            <a:path>
              <a:moveTo>
                <a:pt x="0" y="0"/>
              </a:moveTo>
              <a:lnTo>
                <a:pt x="0" y="579904"/>
              </a:lnTo>
              <a:lnTo>
                <a:pt x="154641" y="579904"/>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FCFBE2D-57A3-4F40-9A11-11A448F38A69}">
      <dsp:nvSpPr>
        <dsp:cNvPr id="0" name=""/>
        <dsp:cNvSpPr/>
      </dsp:nvSpPr>
      <dsp:spPr>
        <a:xfrm>
          <a:off x="2242723" y="1214242"/>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action de formation</a:t>
          </a:r>
        </a:p>
      </dsp:txBody>
      <dsp:txXfrm>
        <a:off x="2265369" y="1236888"/>
        <a:ext cx="1191838" cy="727914"/>
      </dsp:txXfrm>
    </dsp:sp>
    <dsp:sp modelId="{AC97853A-0D6B-4764-9565-7B56B3B16162}">
      <dsp:nvSpPr>
        <dsp:cNvPr id="0" name=""/>
        <dsp:cNvSpPr/>
      </dsp:nvSpPr>
      <dsp:spPr>
        <a:xfrm>
          <a:off x="2088082" y="1020940"/>
          <a:ext cx="154641" cy="1546413"/>
        </a:xfrm>
        <a:custGeom>
          <a:avLst/>
          <a:gdLst/>
          <a:ahLst/>
          <a:cxnLst/>
          <a:rect l="0" t="0" r="0" b="0"/>
          <a:pathLst>
            <a:path>
              <a:moveTo>
                <a:pt x="0" y="0"/>
              </a:moveTo>
              <a:lnTo>
                <a:pt x="0" y="1546413"/>
              </a:lnTo>
              <a:lnTo>
                <a:pt x="154641" y="1546413"/>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5FBB35A-3BEE-4AFB-9D00-C3AA55940BEC}">
      <dsp:nvSpPr>
        <dsp:cNvPr id="0" name=""/>
        <dsp:cNvSpPr/>
      </dsp:nvSpPr>
      <dsp:spPr>
        <a:xfrm>
          <a:off x="2242723" y="2180750"/>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bilans de compétence</a:t>
          </a:r>
        </a:p>
      </dsp:txBody>
      <dsp:txXfrm>
        <a:off x="2265369" y="2203396"/>
        <a:ext cx="1191838" cy="727914"/>
      </dsp:txXfrm>
    </dsp:sp>
    <dsp:sp modelId="{12E03671-56D4-4FB0-993D-8B8677874008}">
      <dsp:nvSpPr>
        <dsp:cNvPr id="0" name=""/>
        <dsp:cNvSpPr/>
      </dsp:nvSpPr>
      <dsp:spPr>
        <a:xfrm>
          <a:off x="2088082" y="1020940"/>
          <a:ext cx="154641" cy="2512921"/>
        </a:xfrm>
        <a:custGeom>
          <a:avLst/>
          <a:gdLst/>
          <a:ahLst/>
          <a:cxnLst/>
          <a:rect l="0" t="0" r="0" b="0"/>
          <a:pathLst>
            <a:path>
              <a:moveTo>
                <a:pt x="0" y="0"/>
              </a:moveTo>
              <a:lnTo>
                <a:pt x="0" y="2512921"/>
              </a:lnTo>
              <a:lnTo>
                <a:pt x="154641" y="2512921"/>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C6ED2B8-11EA-4429-AA16-F421FA191076}">
      <dsp:nvSpPr>
        <dsp:cNvPr id="0" name=""/>
        <dsp:cNvSpPr/>
      </dsp:nvSpPr>
      <dsp:spPr>
        <a:xfrm>
          <a:off x="2242723" y="3147258"/>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actions de Validation des Acquis de l’Expérience (VAE)</a:t>
          </a:r>
        </a:p>
      </dsp:txBody>
      <dsp:txXfrm>
        <a:off x="2265369" y="3169904"/>
        <a:ext cx="1191838" cy="727914"/>
      </dsp:txXfrm>
    </dsp:sp>
    <dsp:sp modelId="{4E282BF8-9524-4FCA-A36C-134BABFFEF10}">
      <dsp:nvSpPr>
        <dsp:cNvPr id="0" name=""/>
        <dsp:cNvSpPr/>
      </dsp:nvSpPr>
      <dsp:spPr>
        <a:xfrm>
          <a:off x="2088082" y="1020940"/>
          <a:ext cx="154641" cy="3479429"/>
        </a:xfrm>
        <a:custGeom>
          <a:avLst/>
          <a:gdLst/>
          <a:ahLst/>
          <a:cxnLst/>
          <a:rect l="0" t="0" r="0" b="0"/>
          <a:pathLst>
            <a:path>
              <a:moveTo>
                <a:pt x="0" y="0"/>
              </a:moveTo>
              <a:lnTo>
                <a:pt x="0" y="3479429"/>
              </a:lnTo>
              <a:lnTo>
                <a:pt x="154641" y="3479429"/>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7140473-3FFE-4B71-8410-7CEE9EC95834}">
      <dsp:nvSpPr>
        <dsp:cNvPr id="0" name=""/>
        <dsp:cNvSpPr/>
      </dsp:nvSpPr>
      <dsp:spPr>
        <a:xfrm>
          <a:off x="2242723" y="4113766"/>
          <a:ext cx="1237130" cy="773206"/>
        </a:xfrm>
        <a:prstGeom prst="roundRect">
          <a:avLst>
            <a:gd name="adj" fmla="val 10000"/>
          </a:avLst>
        </a:prstGeom>
        <a:solidFill>
          <a:srgbClr val="FFC000"/>
        </a:solidFill>
        <a:ln w="19050" cap="flat" cmpd="sng" algn="ctr">
          <a:solidFill>
            <a:sysClr val="window" lastClr="FFFFFF"/>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002060"/>
              </a:solidFill>
              <a:latin typeface="Calibri" panose="020F0502020204030204"/>
              <a:ea typeface="+mn-ea"/>
              <a:cs typeface="+mn-cs"/>
            </a:rPr>
            <a:t>Les actions de formation par apprentissage</a:t>
          </a:r>
        </a:p>
      </dsp:txBody>
      <dsp:txXfrm>
        <a:off x="2265369" y="4136412"/>
        <a:ext cx="1191838" cy="727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1A2D4-4F00-46EA-B92E-F4D2F7B13B82}">
      <dsp:nvSpPr>
        <dsp:cNvPr id="0" name=""/>
        <dsp:cNvSpPr/>
      </dsp:nvSpPr>
      <dsp:spPr>
        <a:xfrm>
          <a:off x="40" y="2079"/>
          <a:ext cx="8229518" cy="1522502"/>
        </a:xfrm>
        <a:prstGeom prst="roundRect">
          <a:avLst>
            <a:gd name="adj" fmla="val 10000"/>
          </a:avLst>
        </a:prstGeom>
        <a:solidFill>
          <a:srgbClr val="FFC00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a:t>Champ d’application </a:t>
          </a:r>
        </a:p>
        <a:p>
          <a:pPr marL="0" lvl="0" indent="0" algn="ctr" defTabSz="1022350">
            <a:lnSpc>
              <a:spcPct val="90000"/>
            </a:lnSpc>
            <a:spcBef>
              <a:spcPct val="0"/>
            </a:spcBef>
            <a:spcAft>
              <a:spcPct val="35000"/>
            </a:spcAft>
            <a:buNone/>
          </a:pPr>
          <a:r>
            <a:rPr lang="fr-FR" sz="2300" b="1" kern="1200" dirty="0"/>
            <a:t>+ OPCA</a:t>
          </a:r>
        </a:p>
        <a:p>
          <a:pPr marL="0" lvl="0" indent="0" algn="ctr" defTabSz="1022350">
            <a:lnSpc>
              <a:spcPct val="90000"/>
            </a:lnSpc>
            <a:spcBef>
              <a:spcPct val="0"/>
            </a:spcBef>
            <a:spcAft>
              <a:spcPct val="35000"/>
            </a:spcAft>
            <a:buNone/>
          </a:pPr>
          <a:r>
            <a:rPr lang="fr-FR" sz="2300" b="1" kern="1200" dirty="0"/>
            <a:t>+Vie paritaire</a:t>
          </a:r>
        </a:p>
      </dsp:txBody>
      <dsp:txXfrm>
        <a:off x="44633" y="46672"/>
        <a:ext cx="8140332" cy="1433316"/>
      </dsp:txXfrm>
    </dsp:sp>
    <dsp:sp modelId="{AF524238-0F64-4CB6-9A39-6C01442FC9E1}">
      <dsp:nvSpPr>
        <dsp:cNvPr id="0" name=""/>
        <dsp:cNvSpPr/>
      </dsp:nvSpPr>
      <dsp:spPr>
        <a:xfrm>
          <a:off x="40" y="1807217"/>
          <a:ext cx="1281856" cy="2869289"/>
        </a:xfrm>
        <a:prstGeom prst="roundRect">
          <a:avLst>
            <a:gd name="adj" fmla="val 10000"/>
          </a:avLst>
        </a:prstGeom>
        <a:solidFill>
          <a:srgbClr val="C0000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CC SEP 2015</a:t>
          </a:r>
        </a:p>
      </dsp:txBody>
      <dsp:txXfrm>
        <a:off x="37584" y="1844761"/>
        <a:ext cx="1206768" cy="2794201"/>
      </dsp:txXfrm>
    </dsp:sp>
    <dsp:sp modelId="{DA74F10A-0FDD-416C-9E49-83465415800E}">
      <dsp:nvSpPr>
        <dsp:cNvPr id="0" name=""/>
        <dsp:cNvSpPr/>
      </dsp:nvSpPr>
      <dsp:spPr>
        <a:xfrm>
          <a:off x="1389572" y="1807217"/>
          <a:ext cx="1281856" cy="2869289"/>
        </a:xfrm>
        <a:prstGeom prst="roundRect">
          <a:avLst>
            <a:gd name="adj" fmla="val 10000"/>
          </a:avLst>
        </a:prstGeom>
        <a:solidFill>
          <a:srgbClr val="0070C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FESIC</a:t>
          </a:r>
        </a:p>
      </dsp:txBody>
      <dsp:txXfrm>
        <a:off x="1427116" y="1844761"/>
        <a:ext cx="1206768" cy="2794201"/>
      </dsp:txXfrm>
    </dsp:sp>
    <dsp:sp modelId="{F20A4F97-1CEB-4379-ADC9-263AD4B5D78B}">
      <dsp:nvSpPr>
        <dsp:cNvPr id="0" name=""/>
        <dsp:cNvSpPr/>
      </dsp:nvSpPr>
      <dsp:spPr>
        <a:xfrm>
          <a:off x="2779105" y="1807217"/>
          <a:ext cx="1281856" cy="2869289"/>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AEUIC</a:t>
          </a:r>
        </a:p>
      </dsp:txBody>
      <dsp:txXfrm>
        <a:off x="2816649" y="1844761"/>
        <a:ext cx="1206768" cy="2794201"/>
      </dsp:txXfrm>
    </dsp:sp>
    <dsp:sp modelId="{933B140C-D2EF-4600-8FED-3D4610DE7995}">
      <dsp:nvSpPr>
        <dsp:cNvPr id="0" name=""/>
        <dsp:cNvSpPr/>
      </dsp:nvSpPr>
      <dsp:spPr>
        <a:xfrm>
          <a:off x="4168637" y="1807217"/>
          <a:ext cx="1281856" cy="2869289"/>
        </a:xfrm>
        <a:prstGeom prst="roundRect">
          <a:avLst>
            <a:gd name="adj" fmla="val 10000"/>
          </a:avLst>
        </a:prstGeom>
        <a:solidFill>
          <a:srgbClr val="7030A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CFA/CFC, HC du technique (chefs de travaux)</a:t>
          </a:r>
        </a:p>
      </dsp:txBody>
      <dsp:txXfrm>
        <a:off x="4206181" y="1844761"/>
        <a:ext cx="1206768" cy="2794201"/>
      </dsp:txXfrm>
    </dsp:sp>
    <dsp:sp modelId="{44FDC643-D73F-4208-B06B-37A8EE5B611B}">
      <dsp:nvSpPr>
        <dsp:cNvPr id="0" name=""/>
        <dsp:cNvSpPr/>
      </dsp:nvSpPr>
      <dsp:spPr>
        <a:xfrm>
          <a:off x="5565617" y="1807217"/>
          <a:ext cx="1281856" cy="28692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Prof. HC Cathos primaire, Prof HC secondaires, Prof HC primaire non cathos</a:t>
          </a:r>
        </a:p>
      </dsp:txBody>
      <dsp:txXfrm>
        <a:off x="5603161" y="1844761"/>
        <a:ext cx="1206768" cy="2794201"/>
      </dsp:txXfrm>
    </dsp:sp>
    <dsp:sp modelId="{507B4037-76E6-4EA9-98D2-F4C0EEACD314}">
      <dsp:nvSpPr>
        <dsp:cNvPr id="0" name=""/>
        <dsp:cNvSpPr/>
      </dsp:nvSpPr>
      <dsp:spPr>
        <a:xfrm>
          <a:off x="6947702" y="1807217"/>
          <a:ext cx="1281856" cy="2869289"/>
        </a:xfrm>
        <a:prstGeom prst="roundRect">
          <a:avLst>
            <a:gd name="adj" fmla="val 10000"/>
          </a:avLst>
        </a:prstGeom>
        <a:solidFill>
          <a:srgbClr val="0070C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PSY</a:t>
          </a:r>
          <a:endParaRPr lang="fr-FR" sz="1600" kern="1200" dirty="0"/>
        </a:p>
      </dsp:txBody>
      <dsp:txXfrm>
        <a:off x="6985246" y="1844761"/>
        <a:ext cx="1206768" cy="2794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CA57C-894A-4DE7-A46D-8324B8D81FDD}">
      <dsp:nvSpPr>
        <dsp:cNvPr id="0" name=""/>
        <dsp:cNvSpPr/>
      </dsp:nvSpPr>
      <dsp:spPr>
        <a:xfrm>
          <a:off x="2400157" y="609088"/>
          <a:ext cx="5155351" cy="5155351"/>
        </a:xfrm>
        <a:prstGeom prst="blockArc">
          <a:avLst>
            <a:gd name="adj1" fmla="val 13800000"/>
            <a:gd name="adj2" fmla="val 16200000"/>
            <a:gd name="adj3" fmla="val 3059"/>
          </a:avLst>
        </a:prstGeom>
        <a:solidFill>
          <a:srgbClr val="8BCB3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3662136-9BC6-403A-897D-FB00B8D6C4F4}">
      <dsp:nvSpPr>
        <dsp:cNvPr id="0" name=""/>
        <dsp:cNvSpPr/>
      </dsp:nvSpPr>
      <dsp:spPr>
        <a:xfrm>
          <a:off x="2400157" y="609088"/>
          <a:ext cx="5155351" cy="5155351"/>
        </a:xfrm>
        <a:prstGeom prst="blockArc">
          <a:avLst>
            <a:gd name="adj1" fmla="val 11400000"/>
            <a:gd name="adj2" fmla="val 13800000"/>
            <a:gd name="adj3" fmla="val 3059"/>
          </a:avLst>
        </a:prstGeom>
        <a:solidFill>
          <a:srgbClr val="F5A70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660B294-F30F-435F-BC16-FE40F9A8BB99}">
      <dsp:nvSpPr>
        <dsp:cNvPr id="0" name=""/>
        <dsp:cNvSpPr/>
      </dsp:nvSpPr>
      <dsp:spPr>
        <a:xfrm>
          <a:off x="2400157" y="609088"/>
          <a:ext cx="5155351" cy="5155351"/>
        </a:xfrm>
        <a:prstGeom prst="blockArc">
          <a:avLst>
            <a:gd name="adj1" fmla="val 9000000"/>
            <a:gd name="adj2" fmla="val 11400000"/>
            <a:gd name="adj3" fmla="val 3059"/>
          </a:avLst>
        </a:prstGeom>
        <a:solidFill>
          <a:srgbClr val="EED5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7B24675-A421-4327-8755-6D6023F0F6AF}">
      <dsp:nvSpPr>
        <dsp:cNvPr id="0" name=""/>
        <dsp:cNvSpPr/>
      </dsp:nvSpPr>
      <dsp:spPr>
        <a:xfrm>
          <a:off x="2400157" y="609088"/>
          <a:ext cx="5155351" cy="5155351"/>
        </a:xfrm>
        <a:prstGeom prst="blockArc">
          <a:avLst>
            <a:gd name="adj1" fmla="val 6600000"/>
            <a:gd name="adj2" fmla="val 9000000"/>
            <a:gd name="adj3" fmla="val 3059"/>
          </a:avLst>
        </a:prstGeom>
        <a:solidFill>
          <a:srgbClr val="EA428A">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8FFE7DC-FBE3-4B3A-81A0-EFFF5C4ABF60}">
      <dsp:nvSpPr>
        <dsp:cNvPr id="0" name=""/>
        <dsp:cNvSpPr/>
      </dsp:nvSpPr>
      <dsp:spPr>
        <a:xfrm>
          <a:off x="2400157" y="609088"/>
          <a:ext cx="5155351" cy="5155351"/>
        </a:xfrm>
        <a:prstGeom prst="blockArc">
          <a:avLst>
            <a:gd name="adj1" fmla="val 4200000"/>
            <a:gd name="adj2" fmla="val 6600000"/>
            <a:gd name="adj3" fmla="val 3059"/>
          </a:avLst>
        </a:prstGeom>
        <a:solidFill>
          <a:srgbClr val="9962C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872B9E1-DA86-4C39-8D91-5BE27C4C13E1}">
      <dsp:nvSpPr>
        <dsp:cNvPr id="0" name=""/>
        <dsp:cNvSpPr/>
      </dsp:nvSpPr>
      <dsp:spPr>
        <a:xfrm>
          <a:off x="2400157" y="609088"/>
          <a:ext cx="5155351" cy="5155351"/>
        </a:xfrm>
        <a:prstGeom prst="blockArc">
          <a:avLst>
            <a:gd name="adj1" fmla="val 1800000"/>
            <a:gd name="adj2" fmla="val 4200000"/>
            <a:gd name="adj3" fmla="val 3059"/>
          </a:avLst>
        </a:prstGeom>
        <a:solidFill>
          <a:srgbClr val="8BCB3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0D92F2B-ED1C-49AE-82EB-5DD0C3E67E06}">
      <dsp:nvSpPr>
        <dsp:cNvPr id="0" name=""/>
        <dsp:cNvSpPr/>
      </dsp:nvSpPr>
      <dsp:spPr>
        <a:xfrm>
          <a:off x="2400157" y="609088"/>
          <a:ext cx="5155351" cy="5155351"/>
        </a:xfrm>
        <a:prstGeom prst="blockArc">
          <a:avLst>
            <a:gd name="adj1" fmla="val 21000000"/>
            <a:gd name="adj2" fmla="val 1800000"/>
            <a:gd name="adj3" fmla="val 3059"/>
          </a:avLst>
        </a:prstGeom>
        <a:solidFill>
          <a:srgbClr val="F5A70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7EE3530-A36B-4C64-9338-DC88BC78E81C}">
      <dsp:nvSpPr>
        <dsp:cNvPr id="0" name=""/>
        <dsp:cNvSpPr/>
      </dsp:nvSpPr>
      <dsp:spPr>
        <a:xfrm>
          <a:off x="2400157" y="609088"/>
          <a:ext cx="5155351" cy="5155351"/>
        </a:xfrm>
        <a:prstGeom prst="blockArc">
          <a:avLst>
            <a:gd name="adj1" fmla="val 18600000"/>
            <a:gd name="adj2" fmla="val 21000000"/>
            <a:gd name="adj3" fmla="val 3059"/>
          </a:avLst>
        </a:prstGeom>
        <a:solidFill>
          <a:srgbClr val="EED5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5DE7562-7D1C-4B0F-8927-12F8E6C5F5AF}">
      <dsp:nvSpPr>
        <dsp:cNvPr id="0" name=""/>
        <dsp:cNvSpPr/>
      </dsp:nvSpPr>
      <dsp:spPr>
        <a:xfrm>
          <a:off x="2400157" y="609088"/>
          <a:ext cx="5155351" cy="5155351"/>
        </a:xfrm>
        <a:prstGeom prst="blockArc">
          <a:avLst>
            <a:gd name="adj1" fmla="val 16200000"/>
            <a:gd name="adj2" fmla="val 18600000"/>
            <a:gd name="adj3" fmla="val 3059"/>
          </a:avLst>
        </a:prstGeom>
        <a:solidFill>
          <a:srgbClr val="EA428A">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2BB9C9C-582A-4226-99A2-A6A4B7AD887A}">
      <dsp:nvSpPr>
        <dsp:cNvPr id="0" name=""/>
        <dsp:cNvSpPr/>
      </dsp:nvSpPr>
      <dsp:spPr>
        <a:xfrm>
          <a:off x="3796731" y="2387003"/>
          <a:ext cx="2362203" cy="1599519"/>
        </a:xfrm>
        <a:prstGeom prst="ellipse">
          <a:avLst/>
        </a:prstGeom>
        <a:solidFill>
          <a:srgbClr val="00AEE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ysClr val="window" lastClr="FFFFFF"/>
              </a:solidFill>
              <a:latin typeface="Franklin Gothic Medium"/>
              <a:ea typeface="+mn-ea"/>
              <a:cs typeface="+mn-cs"/>
            </a:rPr>
            <a:t>Chef d’établissement</a:t>
          </a:r>
        </a:p>
        <a:p>
          <a:pPr marL="0" lvl="0" indent="0" algn="ctr" defTabSz="800100">
            <a:lnSpc>
              <a:spcPct val="90000"/>
            </a:lnSpc>
            <a:spcBef>
              <a:spcPct val="0"/>
            </a:spcBef>
            <a:spcAft>
              <a:spcPct val="35000"/>
            </a:spcAft>
            <a:buNone/>
          </a:pPr>
          <a:endParaRPr lang="fr-FR" sz="1800" kern="1200" dirty="0">
            <a:solidFill>
              <a:sysClr val="window" lastClr="FFFFFF"/>
            </a:solidFill>
            <a:latin typeface="Franklin Gothic Medium"/>
            <a:ea typeface="+mn-ea"/>
            <a:cs typeface="+mn-cs"/>
          </a:endParaRPr>
        </a:p>
      </dsp:txBody>
      <dsp:txXfrm>
        <a:off x="4142668" y="2621247"/>
        <a:ext cx="1670329" cy="1131031"/>
      </dsp:txXfrm>
    </dsp:sp>
    <dsp:sp modelId="{0B9D5D8D-AE9B-4E3C-8081-7E5A4C702F02}">
      <dsp:nvSpPr>
        <dsp:cNvPr id="0" name=""/>
        <dsp:cNvSpPr/>
      </dsp:nvSpPr>
      <dsp:spPr>
        <a:xfrm>
          <a:off x="3980486" y="-149572"/>
          <a:ext cx="1994693" cy="1596181"/>
        </a:xfrm>
        <a:prstGeom prst="ellipse">
          <a:avLst/>
        </a:prstGeom>
        <a:solidFill>
          <a:srgbClr val="8BCB30">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1800" kern="1200" noProof="0" dirty="0">
              <a:solidFill>
                <a:prstClr val="white"/>
              </a:solidFill>
              <a:latin typeface="Franklin Gothic Medium"/>
              <a:ea typeface="+mn-ea"/>
              <a:cs typeface="+mn-cs"/>
            </a:rPr>
            <a:t>Tutelle</a:t>
          </a:r>
        </a:p>
      </dsp:txBody>
      <dsp:txXfrm>
        <a:off x="4272602" y="84183"/>
        <a:ext cx="1410461" cy="1128671"/>
      </dsp:txXfrm>
    </dsp:sp>
    <dsp:sp modelId="{CA1B44F2-E07E-44A1-AE63-F1E6BA596092}">
      <dsp:nvSpPr>
        <dsp:cNvPr id="0" name=""/>
        <dsp:cNvSpPr/>
      </dsp:nvSpPr>
      <dsp:spPr>
        <a:xfrm>
          <a:off x="5674968" y="444264"/>
          <a:ext cx="1868832" cy="1596181"/>
        </a:xfrm>
        <a:prstGeom prst="ellipse">
          <a:avLst/>
        </a:prstGeom>
        <a:solidFill>
          <a:srgbClr val="8BCB30">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1600" kern="1200" noProof="0" dirty="0">
              <a:solidFill>
                <a:prstClr val="white"/>
              </a:solidFill>
              <a:latin typeface="Franklin Gothic Medium"/>
              <a:ea typeface="+mn-ea"/>
              <a:cs typeface="+mn-cs"/>
            </a:rPr>
            <a:t>UD(R)OGEC</a:t>
          </a:r>
        </a:p>
      </dsp:txBody>
      <dsp:txXfrm>
        <a:off x="5948652" y="678019"/>
        <a:ext cx="1321464" cy="1128671"/>
      </dsp:txXfrm>
    </dsp:sp>
    <dsp:sp modelId="{2B9A7613-892E-4C8B-8EEF-BEED0C96E1BF}">
      <dsp:nvSpPr>
        <dsp:cNvPr id="0" name=""/>
        <dsp:cNvSpPr/>
      </dsp:nvSpPr>
      <dsp:spPr>
        <a:xfrm>
          <a:off x="6665799" y="2148563"/>
          <a:ext cx="1623432" cy="1194877"/>
        </a:xfrm>
        <a:prstGeom prst="ellipse">
          <a:avLst/>
        </a:prstGeom>
        <a:solidFill>
          <a:srgbClr val="8BCB30">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00100">
            <a:lnSpc>
              <a:spcPct val="90000"/>
            </a:lnSpc>
            <a:spcBef>
              <a:spcPct val="0"/>
            </a:spcBef>
            <a:spcAft>
              <a:spcPct val="35000"/>
            </a:spcAft>
            <a:buNone/>
          </a:pPr>
          <a:r>
            <a:rPr lang="fr-FR" sz="1800" kern="1200" noProof="0" dirty="0">
              <a:solidFill>
                <a:prstClr val="white"/>
              </a:solidFill>
              <a:latin typeface="Franklin Gothic Medium"/>
              <a:ea typeface="+mn-ea"/>
              <a:cs typeface="+mn-cs"/>
            </a:rPr>
            <a:t>Conseils</a:t>
          </a:r>
          <a:r>
            <a:rPr lang="fr-FR" sz="1800" kern="1200" noProof="0" dirty="0">
              <a:solidFill>
                <a:sysClr val="window" lastClr="FFFFFF"/>
              </a:solidFill>
              <a:latin typeface="Franklin Gothic Medium"/>
              <a:ea typeface="+mn-ea"/>
              <a:cs typeface="+mn-cs"/>
            </a:rPr>
            <a:t> externes</a:t>
          </a:r>
        </a:p>
      </dsp:txBody>
      <dsp:txXfrm>
        <a:off x="6903545" y="2323549"/>
        <a:ext cx="1147940" cy="844905"/>
      </dsp:txXfrm>
    </dsp:sp>
    <dsp:sp modelId="{E5CB6E5A-284F-4B3F-B779-DDC2B067C25C}">
      <dsp:nvSpPr>
        <dsp:cNvPr id="0" name=""/>
        <dsp:cNvSpPr/>
      </dsp:nvSpPr>
      <dsp:spPr>
        <a:xfrm>
          <a:off x="6364301" y="3858447"/>
          <a:ext cx="1623432" cy="1194877"/>
        </a:xfrm>
        <a:prstGeom prst="ellipse">
          <a:avLst/>
        </a:prstGeom>
        <a:solidFill>
          <a:srgbClr val="8BCB3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noProof="0" dirty="0">
              <a:solidFill>
                <a:sysClr val="window" lastClr="FFFFFF"/>
              </a:solidFill>
              <a:latin typeface="Franklin Gothic Medium"/>
              <a:ea typeface="+mn-ea"/>
              <a:cs typeface="+mn-cs"/>
            </a:rPr>
            <a:t>CODIR</a:t>
          </a:r>
        </a:p>
      </dsp:txBody>
      <dsp:txXfrm>
        <a:off x="6602047" y="4033433"/>
        <a:ext cx="1147940" cy="844905"/>
      </dsp:txXfrm>
    </dsp:sp>
    <dsp:sp modelId="{DE5BB529-51A7-4711-B52F-51CDDE045D3A}">
      <dsp:nvSpPr>
        <dsp:cNvPr id="0" name=""/>
        <dsp:cNvSpPr/>
      </dsp:nvSpPr>
      <dsp:spPr>
        <a:xfrm>
          <a:off x="5034247" y="4974495"/>
          <a:ext cx="1623432" cy="1194877"/>
        </a:xfrm>
        <a:prstGeom prst="ellipse">
          <a:avLst/>
        </a:prstGeom>
        <a:solidFill>
          <a:srgbClr val="EA428A">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1800" kern="1200" noProof="0" dirty="0">
              <a:solidFill>
                <a:prstClr val="white"/>
              </a:solidFill>
              <a:latin typeface="Franklin Gothic Medium"/>
              <a:ea typeface="+mn-ea"/>
              <a:cs typeface="+mn-cs"/>
            </a:rPr>
            <a:t>I.R.P.</a:t>
          </a:r>
        </a:p>
      </dsp:txBody>
      <dsp:txXfrm>
        <a:off x="5271993" y="5149481"/>
        <a:ext cx="1147940" cy="844905"/>
      </dsp:txXfrm>
    </dsp:sp>
    <dsp:sp modelId="{78F13725-DA6F-47FB-AE46-CFCD074CC434}">
      <dsp:nvSpPr>
        <dsp:cNvPr id="0" name=""/>
        <dsp:cNvSpPr/>
      </dsp:nvSpPr>
      <dsp:spPr>
        <a:xfrm>
          <a:off x="3297985" y="4974495"/>
          <a:ext cx="1623432" cy="1194877"/>
        </a:xfrm>
        <a:prstGeom prst="ellipse">
          <a:avLst/>
        </a:prstGeom>
        <a:solidFill>
          <a:srgbClr val="EA428A">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noProof="0" dirty="0">
              <a:solidFill>
                <a:sysClr val="window" lastClr="FFFFFF"/>
              </a:solidFill>
              <a:latin typeface="Franklin Gothic Medium"/>
              <a:ea typeface="+mn-ea"/>
              <a:cs typeface="+mn-cs"/>
            </a:rPr>
            <a:t>Personnel</a:t>
          </a:r>
        </a:p>
      </dsp:txBody>
      <dsp:txXfrm>
        <a:off x="3535731" y="5149481"/>
        <a:ext cx="1147940" cy="844905"/>
      </dsp:txXfrm>
    </dsp:sp>
    <dsp:sp modelId="{86BEE5EC-5D0E-42B3-A2CD-298C9920B387}">
      <dsp:nvSpPr>
        <dsp:cNvPr id="0" name=""/>
        <dsp:cNvSpPr/>
      </dsp:nvSpPr>
      <dsp:spPr>
        <a:xfrm>
          <a:off x="1967931" y="3858447"/>
          <a:ext cx="1623432" cy="1194877"/>
        </a:xfrm>
        <a:prstGeom prst="ellipse">
          <a:avLst/>
        </a:prstGeom>
        <a:solidFill>
          <a:srgbClr val="EA428A">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711200">
            <a:lnSpc>
              <a:spcPct val="90000"/>
            </a:lnSpc>
            <a:spcBef>
              <a:spcPct val="0"/>
            </a:spcBef>
            <a:spcAft>
              <a:spcPct val="35000"/>
            </a:spcAft>
            <a:buNone/>
          </a:pPr>
          <a:r>
            <a:rPr lang="fr-FR" sz="1600" kern="1200" noProof="0" dirty="0">
              <a:solidFill>
                <a:prstClr val="white"/>
              </a:solidFill>
              <a:latin typeface="Franklin Gothic Medium"/>
              <a:ea typeface="+mn-ea"/>
              <a:cs typeface="+mn-cs"/>
            </a:rPr>
            <a:t>Enseignants</a:t>
          </a:r>
        </a:p>
      </dsp:txBody>
      <dsp:txXfrm>
        <a:off x="2205677" y="4033433"/>
        <a:ext cx="1147940" cy="844905"/>
      </dsp:txXfrm>
    </dsp:sp>
    <dsp:sp modelId="{787F810D-D7A8-4A19-94A3-13F0FE2FA2C0}">
      <dsp:nvSpPr>
        <dsp:cNvPr id="0" name=""/>
        <dsp:cNvSpPr/>
      </dsp:nvSpPr>
      <dsp:spPr>
        <a:xfrm>
          <a:off x="1540567" y="1847341"/>
          <a:ext cx="1875163" cy="1797321"/>
        </a:xfrm>
        <a:prstGeom prst="ellipse">
          <a:avLst/>
        </a:prstGeom>
        <a:solidFill>
          <a:srgbClr val="F5A70D">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ysClr val="window" lastClr="FFFFFF"/>
              </a:solidFill>
              <a:latin typeface="Franklin Gothic Medium"/>
              <a:ea typeface="+mn-ea"/>
              <a:cs typeface="+mn-cs"/>
            </a:rPr>
            <a:t>APEL</a:t>
          </a:r>
        </a:p>
        <a:p>
          <a:pPr marL="0" lvl="0" indent="0" algn="ctr" defTabSz="711200">
            <a:lnSpc>
              <a:spcPct val="90000"/>
            </a:lnSpc>
            <a:spcBef>
              <a:spcPct val="0"/>
            </a:spcBef>
            <a:spcAft>
              <a:spcPct val="35000"/>
            </a:spcAft>
            <a:buNone/>
          </a:pPr>
          <a:r>
            <a:rPr lang="fr-FR" sz="1600" kern="1200" dirty="0">
              <a:solidFill>
                <a:sysClr val="window" lastClr="FFFFFF"/>
              </a:solidFill>
              <a:latin typeface="Franklin Gothic Medium"/>
              <a:ea typeface="+mn-ea"/>
              <a:cs typeface="+mn-cs"/>
            </a:rPr>
            <a:t>Familles </a:t>
          </a:r>
          <a:endParaRPr lang="fr-FR" sz="1600" kern="1200" noProof="0" dirty="0">
            <a:solidFill>
              <a:sysClr val="window" lastClr="FFFFFF"/>
            </a:solidFill>
            <a:latin typeface="Franklin Gothic Medium"/>
            <a:ea typeface="+mn-ea"/>
            <a:cs typeface="+mn-cs"/>
          </a:endParaRPr>
        </a:p>
      </dsp:txBody>
      <dsp:txXfrm>
        <a:off x="1815178" y="2110553"/>
        <a:ext cx="1325941" cy="1270897"/>
      </dsp:txXfrm>
    </dsp:sp>
    <dsp:sp modelId="{A959D9EB-D81E-4B4F-90A9-90772645344E}">
      <dsp:nvSpPr>
        <dsp:cNvPr id="0" name=""/>
        <dsp:cNvSpPr/>
      </dsp:nvSpPr>
      <dsp:spPr>
        <a:xfrm>
          <a:off x="2348933" y="444264"/>
          <a:ext cx="1994693" cy="1596181"/>
        </a:xfrm>
        <a:prstGeom prst="ellipse">
          <a:avLst/>
        </a:prstGeom>
        <a:solidFill>
          <a:srgbClr val="00AE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noProof="0" dirty="0">
              <a:solidFill>
                <a:sysClr val="window" lastClr="FFFFFF"/>
              </a:solidFill>
              <a:latin typeface="Franklin Gothic Medium"/>
              <a:ea typeface="+mn-ea"/>
              <a:cs typeface="+mn-cs"/>
            </a:rPr>
            <a:t>OGEC</a:t>
          </a:r>
        </a:p>
      </dsp:txBody>
      <dsp:txXfrm>
        <a:off x="2641049" y="678019"/>
        <a:ext cx="1410461" cy="1128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01C31-7CDB-4169-B8C9-6A3E198676F6}">
      <dsp:nvSpPr>
        <dsp:cNvPr id="0" name=""/>
        <dsp:cNvSpPr/>
      </dsp:nvSpPr>
      <dsp:spPr>
        <a:xfrm>
          <a:off x="2345857" y="1320797"/>
          <a:ext cx="1678818" cy="924000"/>
        </a:xfrm>
        <a:prstGeom prst="ellipse">
          <a:avLst/>
        </a:prstGeom>
        <a:solidFill>
          <a:srgbClr val="1280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t>Diagnostic Stratégique</a:t>
          </a:r>
        </a:p>
      </dsp:txBody>
      <dsp:txXfrm>
        <a:off x="2591714" y="1456114"/>
        <a:ext cx="1187104" cy="653366"/>
      </dsp:txXfrm>
    </dsp:sp>
    <dsp:sp modelId="{C35FD5F7-FBE0-47C9-82A1-12579E1FA054}">
      <dsp:nvSpPr>
        <dsp:cNvPr id="0" name=""/>
        <dsp:cNvSpPr/>
      </dsp:nvSpPr>
      <dsp:spPr>
        <a:xfrm rot="16029495">
          <a:off x="3001260" y="1152120"/>
          <a:ext cx="306945" cy="31131"/>
        </a:xfrm>
        <a:custGeom>
          <a:avLst/>
          <a:gdLst/>
          <a:ahLst/>
          <a:cxnLst/>
          <a:rect l="0" t="0" r="0" b="0"/>
          <a:pathLst>
            <a:path>
              <a:moveTo>
                <a:pt x="0" y="15565"/>
              </a:moveTo>
              <a:lnTo>
                <a:pt x="306945" y="15565"/>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147059" y="1160012"/>
        <a:ext cx="15347" cy="15347"/>
      </dsp:txXfrm>
    </dsp:sp>
    <dsp:sp modelId="{571755D3-EF6A-4E7D-85B2-E9C631C6A239}">
      <dsp:nvSpPr>
        <dsp:cNvPr id="0" name=""/>
        <dsp:cNvSpPr/>
      </dsp:nvSpPr>
      <dsp:spPr>
        <a:xfrm>
          <a:off x="2284790" y="90574"/>
          <a:ext cx="1678818" cy="924000"/>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Observation</a:t>
          </a:r>
        </a:p>
      </dsp:txBody>
      <dsp:txXfrm>
        <a:off x="2530647" y="225891"/>
        <a:ext cx="1187104" cy="653366"/>
      </dsp:txXfrm>
    </dsp:sp>
    <dsp:sp modelId="{866D6CDA-97B5-4557-9203-E53368760C4F}">
      <dsp:nvSpPr>
        <dsp:cNvPr id="0" name=""/>
        <dsp:cNvSpPr/>
      </dsp:nvSpPr>
      <dsp:spPr>
        <a:xfrm rot="2234355">
          <a:off x="3655493" y="2206934"/>
          <a:ext cx="216473" cy="31131"/>
        </a:xfrm>
        <a:custGeom>
          <a:avLst/>
          <a:gdLst/>
          <a:ahLst/>
          <a:cxnLst/>
          <a:rect l="0" t="0" r="0" b="0"/>
          <a:pathLst>
            <a:path>
              <a:moveTo>
                <a:pt x="0" y="15565"/>
              </a:moveTo>
              <a:lnTo>
                <a:pt x="216473" y="15565"/>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758319" y="2217088"/>
        <a:ext cx="10823" cy="10823"/>
      </dsp:txXfrm>
    </dsp:sp>
    <dsp:sp modelId="{5DB39940-DB91-4237-9774-A03CD14DF6A6}">
      <dsp:nvSpPr>
        <dsp:cNvPr id="0" name=""/>
        <dsp:cNvSpPr/>
      </dsp:nvSpPr>
      <dsp:spPr>
        <a:xfrm>
          <a:off x="3502785" y="2200203"/>
          <a:ext cx="1678818" cy="924000"/>
        </a:xfrm>
        <a:prstGeom prst="ellipse">
          <a:avLst/>
        </a:prstGeom>
        <a:solidFill>
          <a:srgbClr val="16B1AB"/>
        </a:solidFill>
        <a:ln w="12700" cap="flat" cmpd="sng" algn="ctr">
          <a:solidFill>
            <a:srgbClr val="16B1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Communication</a:t>
          </a:r>
        </a:p>
      </dsp:txBody>
      <dsp:txXfrm>
        <a:off x="3748642" y="2335520"/>
        <a:ext cx="1187104" cy="653366"/>
      </dsp:txXfrm>
    </dsp:sp>
    <dsp:sp modelId="{1919A4E7-5B95-4C11-9BD0-002C2D8A0B29}">
      <dsp:nvSpPr>
        <dsp:cNvPr id="0" name=""/>
        <dsp:cNvSpPr/>
      </dsp:nvSpPr>
      <dsp:spPr>
        <a:xfrm rot="8729395">
          <a:off x="2406238" y="2206934"/>
          <a:ext cx="278995" cy="31131"/>
        </a:xfrm>
        <a:custGeom>
          <a:avLst/>
          <a:gdLst/>
          <a:ahLst/>
          <a:cxnLst/>
          <a:rect l="0" t="0" r="0" b="0"/>
          <a:pathLst>
            <a:path>
              <a:moveTo>
                <a:pt x="0" y="15565"/>
              </a:moveTo>
              <a:lnTo>
                <a:pt x="278995" y="15565"/>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2538760" y="2215525"/>
        <a:ext cx="13949" cy="13949"/>
      </dsp:txXfrm>
    </dsp:sp>
    <dsp:sp modelId="{092D2850-D484-4630-9840-1E0978F61E1E}">
      <dsp:nvSpPr>
        <dsp:cNvPr id="0" name=""/>
        <dsp:cNvSpPr/>
      </dsp:nvSpPr>
      <dsp:spPr>
        <a:xfrm>
          <a:off x="1066795" y="2200203"/>
          <a:ext cx="1678818" cy="924000"/>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Analyse</a:t>
          </a:r>
        </a:p>
      </dsp:txBody>
      <dsp:txXfrm>
        <a:off x="1312652" y="2335520"/>
        <a:ext cx="1187104" cy="6533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E7BCD-01F9-4B18-BB38-BBA62D596BA9}">
      <dsp:nvSpPr>
        <dsp:cNvPr id="0" name=""/>
        <dsp:cNvSpPr/>
      </dsp:nvSpPr>
      <dsp:spPr>
        <a:xfrm>
          <a:off x="1645439" y="1606040"/>
          <a:ext cx="1554960" cy="1232754"/>
        </a:xfrm>
        <a:prstGeom prst="ellipse">
          <a:avLst/>
        </a:prstGeom>
        <a:solidFill>
          <a:srgbClr val="1280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t>Choix stratégique</a:t>
          </a:r>
        </a:p>
      </dsp:txBody>
      <dsp:txXfrm>
        <a:off x="1873158" y="1786573"/>
        <a:ext cx="1099522" cy="871688"/>
      </dsp:txXfrm>
    </dsp:sp>
    <dsp:sp modelId="{159C3553-77BA-4B19-8B49-2E400FBDFC75}">
      <dsp:nvSpPr>
        <dsp:cNvPr id="0" name=""/>
        <dsp:cNvSpPr/>
      </dsp:nvSpPr>
      <dsp:spPr>
        <a:xfrm rot="16200000">
          <a:off x="2237683" y="1397908"/>
          <a:ext cx="370471" cy="45791"/>
        </a:xfrm>
        <a:custGeom>
          <a:avLst/>
          <a:gdLst/>
          <a:ahLst/>
          <a:cxnLst/>
          <a:rect l="0" t="0" r="0" b="0"/>
          <a:pathLst>
            <a:path>
              <a:moveTo>
                <a:pt x="0" y="22895"/>
              </a:moveTo>
              <a:lnTo>
                <a:pt x="370471" y="22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a:off x="2413657" y="1411542"/>
        <a:ext cx="18523" cy="18523"/>
      </dsp:txXfrm>
    </dsp:sp>
    <dsp:sp modelId="{0EE9C6EE-7C00-4A62-82BF-5DFEF4186D36}">
      <dsp:nvSpPr>
        <dsp:cNvPr id="0" name=""/>
        <dsp:cNvSpPr/>
      </dsp:nvSpPr>
      <dsp:spPr>
        <a:xfrm>
          <a:off x="1645439" y="2813"/>
          <a:ext cx="1554960" cy="1232754"/>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t>Objectifs</a:t>
          </a:r>
        </a:p>
      </dsp:txBody>
      <dsp:txXfrm>
        <a:off x="1873158" y="183346"/>
        <a:ext cx="1099522" cy="871688"/>
      </dsp:txXfrm>
    </dsp:sp>
    <dsp:sp modelId="{7390A0C4-B120-47A9-A9B2-93ADBFA921DA}">
      <dsp:nvSpPr>
        <dsp:cNvPr id="0" name=""/>
        <dsp:cNvSpPr/>
      </dsp:nvSpPr>
      <dsp:spPr>
        <a:xfrm rot="1800000">
          <a:off x="3033909" y="2627661"/>
          <a:ext cx="261139" cy="45791"/>
        </a:xfrm>
        <a:custGeom>
          <a:avLst/>
          <a:gdLst/>
          <a:ahLst/>
          <a:cxnLst/>
          <a:rect l="0" t="0" r="0" b="0"/>
          <a:pathLst>
            <a:path>
              <a:moveTo>
                <a:pt x="0" y="22895"/>
              </a:moveTo>
              <a:lnTo>
                <a:pt x="261139" y="22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a:off x="3157950" y="2644028"/>
        <a:ext cx="13056" cy="13056"/>
      </dsp:txXfrm>
    </dsp:sp>
    <dsp:sp modelId="{89752C53-D395-4FFF-B6E9-E7F9A000CA3B}">
      <dsp:nvSpPr>
        <dsp:cNvPr id="0" name=""/>
        <dsp:cNvSpPr/>
      </dsp:nvSpPr>
      <dsp:spPr>
        <a:xfrm>
          <a:off x="3194976" y="2407653"/>
          <a:ext cx="1232754" cy="1232754"/>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t>Calendrier</a:t>
          </a:r>
        </a:p>
      </dsp:txBody>
      <dsp:txXfrm>
        <a:off x="3375509" y="2588186"/>
        <a:ext cx="871688" cy="871688"/>
      </dsp:txXfrm>
    </dsp:sp>
    <dsp:sp modelId="{CB77EA7F-4331-4032-A044-D054E9D633E2}">
      <dsp:nvSpPr>
        <dsp:cNvPr id="0" name=""/>
        <dsp:cNvSpPr/>
      </dsp:nvSpPr>
      <dsp:spPr>
        <a:xfrm rot="9000000">
          <a:off x="1550790" y="2627661"/>
          <a:ext cx="261139" cy="45791"/>
        </a:xfrm>
        <a:custGeom>
          <a:avLst/>
          <a:gdLst/>
          <a:ahLst/>
          <a:cxnLst/>
          <a:rect l="0" t="0" r="0" b="0"/>
          <a:pathLst>
            <a:path>
              <a:moveTo>
                <a:pt x="0" y="22895"/>
              </a:moveTo>
              <a:lnTo>
                <a:pt x="261139" y="22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rot="10800000">
        <a:off x="1674831" y="2644028"/>
        <a:ext cx="13056" cy="13056"/>
      </dsp:txXfrm>
    </dsp:sp>
    <dsp:sp modelId="{9B274C54-7DB2-40F5-B9F7-CDA7DE371212}">
      <dsp:nvSpPr>
        <dsp:cNvPr id="0" name=""/>
        <dsp:cNvSpPr/>
      </dsp:nvSpPr>
      <dsp:spPr>
        <a:xfrm>
          <a:off x="418107" y="2407653"/>
          <a:ext cx="1232754" cy="1232754"/>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t>Plan d’actions</a:t>
          </a:r>
        </a:p>
      </dsp:txBody>
      <dsp:txXfrm>
        <a:off x="598640" y="2588186"/>
        <a:ext cx="871688" cy="8716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1AF92-DB7D-4F11-BB70-CABB43A6B6D8}">
      <dsp:nvSpPr>
        <dsp:cNvPr id="0" name=""/>
        <dsp:cNvSpPr/>
      </dsp:nvSpPr>
      <dsp:spPr>
        <a:xfrm>
          <a:off x="2362197" y="1727724"/>
          <a:ext cx="1688575" cy="1225715"/>
        </a:xfrm>
        <a:prstGeom prst="ellipse">
          <a:avLst/>
        </a:prstGeom>
        <a:solidFill>
          <a:srgbClr val="1280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t>Déploiement stratégique</a:t>
          </a:r>
        </a:p>
      </dsp:txBody>
      <dsp:txXfrm>
        <a:off x="2609483" y="1907226"/>
        <a:ext cx="1194003" cy="866711"/>
      </dsp:txXfrm>
    </dsp:sp>
    <dsp:sp modelId="{1D15D124-E1B0-445F-86D8-EF2E62373E53}">
      <dsp:nvSpPr>
        <dsp:cNvPr id="0" name=""/>
        <dsp:cNvSpPr/>
      </dsp:nvSpPr>
      <dsp:spPr>
        <a:xfrm rot="16200000">
          <a:off x="2971969" y="1474939"/>
          <a:ext cx="469030" cy="36538"/>
        </a:xfrm>
        <a:custGeom>
          <a:avLst/>
          <a:gdLst/>
          <a:ahLst/>
          <a:cxnLst/>
          <a:rect l="0" t="0" r="0" b="0"/>
          <a:pathLst>
            <a:path>
              <a:moveTo>
                <a:pt x="0" y="18269"/>
              </a:moveTo>
              <a:lnTo>
                <a:pt x="469030" y="182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a:off x="3194759" y="1481482"/>
        <a:ext cx="23451" cy="23451"/>
      </dsp:txXfrm>
    </dsp:sp>
    <dsp:sp modelId="{4DA1AD4F-0B33-4C74-B87B-37AB68AC45A8}">
      <dsp:nvSpPr>
        <dsp:cNvPr id="0" name=""/>
        <dsp:cNvSpPr/>
      </dsp:nvSpPr>
      <dsp:spPr>
        <a:xfrm>
          <a:off x="2345423" y="32978"/>
          <a:ext cx="1722122" cy="1225715"/>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Communication</a:t>
          </a:r>
        </a:p>
      </dsp:txBody>
      <dsp:txXfrm>
        <a:off x="2597622" y="212480"/>
        <a:ext cx="1217724" cy="866711"/>
      </dsp:txXfrm>
    </dsp:sp>
    <dsp:sp modelId="{706492FD-36E1-4C60-8A5F-D2565B466941}">
      <dsp:nvSpPr>
        <dsp:cNvPr id="0" name=""/>
        <dsp:cNvSpPr/>
      </dsp:nvSpPr>
      <dsp:spPr>
        <a:xfrm rot="9000000">
          <a:off x="2283663" y="2774023"/>
          <a:ext cx="280868" cy="36538"/>
        </a:xfrm>
        <a:custGeom>
          <a:avLst/>
          <a:gdLst/>
          <a:ahLst/>
          <a:cxnLst/>
          <a:rect l="0" t="0" r="0" b="0"/>
          <a:pathLst>
            <a:path>
              <a:moveTo>
                <a:pt x="0" y="18269"/>
              </a:moveTo>
              <a:lnTo>
                <a:pt x="280868" y="182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rot="10800000">
        <a:off x="2417076" y="2785271"/>
        <a:ext cx="14043" cy="14043"/>
      </dsp:txXfrm>
    </dsp:sp>
    <dsp:sp modelId="{276EAF24-BBA8-4A69-8076-5FD6561F7FDE}">
      <dsp:nvSpPr>
        <dsp:cNvPr id="0" name=""/>
        <dsp:cNvSpPr/>
      </dsp:nvSpPr>
      <dsp:spPr>
        <a:xfrm>
          <a:off x="1087902" y="2537065"/>
          <a:ext cx="1301778" cy="1301778"/>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Mise en œuvre </a:t>
          </a:r>
        </a:p>
      </dsp:txBody>
      <dsp:txXfrm>
        <a:off x="1278543" y="2727706"/>
        <a:ext cx="920496" cy="920496"/>
      </dsp:txXfrm>
    </dsp:sp>
    <dsp:sp modelId="{D72FBB09-0DFE-4E0C-9741-9FD6B0C8F9BD}">
      <dsp:nvSpPr>
        <dsp:cNvPr id="0" name=""/>
        <dsp:cNvSpPr/>
      </dsp:nvSpPr>
      <dsp:spPr>
        <a:xfrm rot="1800000">
          <a:off x="3848437" y="2774023"/>
          <a:ext cx="280868" cy="36538"/>
        </a:xfrm>
        <a:custGeom>
          <a:avLst/>
          <a:gdLst/>
          <a:ahLst/>
          <a:cxnLst/>
          <a:rect l="0" t="0" r="0" b="0"/>
          <a:pathLst>
            <a:path>
              <a:moveTo>
                <a:pt x="0" y="18269"/>
              </a:moveTo>
              <a:lnTo>
                <a:pt x="280868" y="182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a:off x="3981850" y="2785271"/>
        <a:ext cx="14043" cy="14043"/>
      </dsp:txXfrm>
    </dsp:sp>
    <dsp:sp modelId="{A3673FB6-D305-40CB-B34E-D6162AD37E3D}">
      <dsp:nvSpPr>
        <dsp:cNvPr id="0" name=""/>
        <dsp:cNvSpPr/>
      </dsp:nvSpPr>
      <dsp:spPr>
        <a:xfrm>
          <a:off x="4023289" y="2537065"/>
          <a:ext cx="1301778" cy="1301778"/>
        </a:xfrm>
        <a:prstGeom prst="ellipse">
          <a:avLst/>
        </a:prstGeom>
        <a:solidFill>
          <a:srgbClr val="16B1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Evaluation</a:t>
          </a:r>
        </a:p>
      </dsp:txBody>
      <dsp:txXfrm>
        <a:off x="4213930" y="2727706"/>
        <a:ext cx="920496" cy="9204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87D5C-7703-46D5-BD71-83DE03C393E4}">
      <dsp:nvSpPr>
        <dsp:cNvPr id="0" name=""/>
        <dsp:cNvSpPr/>
      </dsp:nvSpPr>
      <dsp: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Forces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S</a:t>
          </a:r>
          <a:endParaRPr lang="fr-FR" sz="2000" b="1" kern="1200" dirty="0">
            <a:solidFill>
              <a:srgbClr val="000000"/>
            </a:solidFill>
            <a:latin typeface="Franklin Gothic Medium"/>
            <a:ea typeface="+mn-ea"/>
            <a:cs typeface="+mn-cs"/>
          </a:endParaRPr>
        </a:p>
        <a:p>
          <a:pPr marL="171450" lvl="1" indent="-17145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strenghts</a:t>
          </a:r>
        </a:p>
      </dsp:txBody>
      <dsp:txXfrm>
        <a:off x="561" y="359727"/>
        <a:ext cx="2188199" cy="1312919"/>
      </dsp:txXfrm>
    </dsp:sp>
    <dsp:sp modelId="{6D52F2F9-D201-4C2E-84E5-4AF6970DA185}">
      <dsp:nvSpPr>
        <dsp:cNvPr id="0" name=""/>
        <dsp:cNvSpPr/>
      </dsp:nvSpPr>
      <dsp: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Faiblesses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W</a:t>
          </a:r>
        </a:p>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weaknesses</a:t>
          </a:r>
          <a:endParaRPr lang="fr-FR" sz="1400" kern="1200" dirty="0">
            <a:solidFill>
              <a:srgbClr val="000000"/>
            </a:solidFill>
            <a:latin typeface="Franklin Gothic Medium"/>
            <a:ea typeface="+mn-ea"/>
            <a:cs typeface="+mn-cs"/>
          </a:endParaRPr>
        </a:p>
      </dsp:txBody>
      <dsp:txXfrm>
        <a:off x="2407580" y="359727"/>
        <a:ext cx="2188199" cy="1312919"/>
      </dsp:txXfrm>
    </dsp:sp>
    <dsp:sp modelId="{E5B61886-028C-420F-8000-C4725C81C85A}">
      <dsp:nvSpPr>
        <dsp:cNvPr id="0" name=""/>
        <dsp:cNvSpPr/>
      </dsp:nvSpPr>
      <dsp: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Opportunités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O</a:t>
          </a:r>
        </a:p>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opportunities</a:t>
          </a:r>
          <a:endParaRPr lang="fr-FR" sz="2000" kern="1200" dirty="0">
            <a:solidFill>
              <a:srgbClr val="000000"/>
            </a:solidFill>
            <a:latin typeface="Franklin Gothic Medium"/>
            <a:ea typeface="+mn-ea"/>
            <a:cs typeface="+mn-cs"/>
          </a:endParaRPr>
        </a:p>
      </dsp:txBody>
      <dsp:txXfrm>
        <a:off x="561" y="1891466"/>
        <a:ext cx="2188199" cy="1312919"/>
      </dsp:txXfrm>
    </dsp:sp>
    <dsp:sp modelId="{A1BB7C9D-DE46-49E0-A3BC-AE5971EBCD92}">
      <dsp:nvSpPr>
        <dsp:cNvPr id="0" name=""/>
        <dsp:cNvSpPr/>
      </dsp:nvSpPr>
      <dsp: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Menaces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T</a:t>
          </a:r>
        </a:p>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Threats</a:t>
          </a:r>
          <a:endParaRPr lang="fr-FR" sz="2000" kern="1200" dirty="0">
            <a:solidFill>
              <a:srgbClr val="000000"/>
            </a:solidFill>
            <a:latin typeface="Franklin Gothic Medium"/>
            <a:ea typeface="+mn-ea"/>
            <a:cs typeface="+mn-cs"/>
          </a:endParaRPr>
        </a:p>
      </dsp:txBody>
      <dsp:txXfrm>
        <a:off x="2407580" y="1891466"/>
        <a:ext cx="2188199" cy="1312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87D5C-7703-46D5-BD71-83DE03C393E4}">
      <dsp:nvSpPr>
        <dsp:cNvPr id="0" name=""/>
        <dsp:cNvSpPr/>
      </dsp:nvSpPr>
      <dsp:spPr>
        <a:xfrm>
          <a:off x="561" y="359727"/>
          <a:ext cx="2188199" cy="1312919"/>
        </a:xfrm>
        <a:prstGeom prst="rect">
          <a:avLst/>
        </a:prstGeom>
        <a:solidFill>
          <a:srgbClr val="8BCB3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Forces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S</a:t>
          </a:r>
          <a:endParaRPr lang="fr-FR" sz="2000" b="1" kern="1200" dirty="0">
            <a:solidFill>
              <a:srgbClr val="000000"/>
            </a:solidFill>
            <a:latin typeface="Franklin Gothic Medium"/>
            <a:ea typeface="+mn-ea"/>
            <a:cs typeface="+mn-cs"/>
          </a:endParaRPr>
        </a:p>
        <a:p>
          <a:pPr marL="171450" lvl="1" indent="-17145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strenghts</a:t>
          </a:r>
        </a:p>
      </dsp:txBody>
      <dsp:txXfrm>
        <a:off x="561" y="359727"/>
        <a:ext cx="2188199" cy="1312919"/>
      </dsp:txXfrm>
    </dsp:sp>
    <dsp:sp modelId="{6D52F2F9-D201-4C2E-84E5-4AF6970DA185}">
      <dsp:nvSpPr>
        <dsp:cNvPr id="0" name=""/>
        <dsp:cNvSpPr/>
      </dsp:nvSpPr>
      <dsp:spPr>
        <a:xfrm>
          <a:off x="2407580" y="359727"/>
          <a:ext cx="2188199" cy="1312919"/>
        </a:xfrm>
        <a:prstGeom prst="rect">
          <a:avLst/>
        </a:prstGeom>
        <a:solidFill>
          <a:srgbClr val="EED5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Faiblesses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W</a:t>
          </a:r>
        </a:p>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weaknesses</a:t>
          </a:r>
          <a:endParaRPr lang="fr-FR" sz="1400" kern="1200" dirty="0">
            <a:solidFill>
              <a:srgbClr val="000000"/>
            </a:solidFill>
            <a:latin typeface="Franklin Gothic Medium"/>
            <a:ea typeface="+mn-ea"/>
            <a:cs typeface="+mn-cs"/>
          </a:endParaRPr>
        </a:p>
      </dsp:txBody>
      <dsp:txXfrm>
        <a:off x="2407580" y="359727"/>
        <a:ext cx="2188199" cy="1312919"/>
      </dsp:txXfrm>
    </dsp:sp>
    <dsp:sp modelId="{E5B61886-028C-420F-8000-C4725C81C85A}">
      <dsp:nvSpPr>
        <dsp:cNvPr id="0" name=""/>
        <dsp:cNvSpPr/>
      </dsp:nvSpPr>
      <dsp:spPr>
        <a:xfrm>
          <a:off x="561" y="1891466"/>
          <a:ext cx="2188199" cy="1312919"/>
        </a:xfrm>
        <a:prstGeom prst="rect">
          <a:avLst/>
        </a:prstGeom>
        <a:solidFill>
          <a:srgbClr val="00AEEF">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Opportunités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O</a:t>
          </a:r>
        </a:p>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opportunities</a:t>
          </a:r>
          <a:endParaRPr lang="fr-FR" sz="2000" kern="1200" dirty="0">
            <a:solidFill>
              <a:srgbClr val="000000"/>
            </a:solidFill>
            <a:latin typeface="Franklin Gothic Medium"/>
            <a:ea typeface="+mn-ea"/>
            <a:cs typeface="+mn-cs"/>
          </a:endParaRPr>
        </a:p>
      </dsp:txBody>
      <dsp:txXfrm>
        <a:off x="561" y="1891466"/>
        <a:ext cx="2188199" cy="1312919"/>
      </dsp:txXfrm>
    </dsp:sp>
    <dsp:sp modelId="{A1BB7C9D-DE46-49E0-A3BC-AE5971EBCD92}">
      <dsp:nvSpPr>
        <dsp:cNvPr id="0" name=""/>
        <dsp:cNvSpPr/>
      </dsp:nvSpPr>
      <dsp:spPr>
        <a:xfrm>
          <a:off x="2407580" y="1891466"/>
          <a:ext cx="2188199" cy="1312919"/>
        </a:xfrm>
        <a:prstGeom prst="rect">
          <a:avLst/>
        </a:prstGeom>
        <a:solidFill>
          <a:srgbClr val="EA42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fr-FR" sz="2400" b="1" kern="1200" dirty="0">
              <a:solidFill>
                <a:srgbClr val="000000"/>
              </a:solidFill>
              <a:latin typeface="Franklin Gothic Medium"/>
              <a:ea typeface="+mn-ea"/>
              <a:cs typeface="+mn-cs"/>
            </a:rPr>
            <a:t>Menaces</a:t>
          </a:r>
        </a:p>
        <a:p>
          <a:pPr marL="285750" lvl="1" indent="-285750" algn="ctr" defTabSz="1244600">
            <a:lnSpc>
              <a:spcPct val="90000"/>
            </a:lnSpc>
            <a:spcBef>
              <a:spcPct val="0"/>
            </a:spcBef>
            <a:spcAft>
              <a:spcPct val="15000"/>
            </a:spcAft>
            <a:buFontTx/>
            <a:buNone/>
          </a:pPr>
          <a:r>
            <a:rPr lang="fr-FR" sz="2800" b="1" kern="1200" dirty="0">
              <a:solidFill>
                <a:srgbClr val="000000"/>
              </a:solidFill>
              <a:latin typeface="Franklin Gothic Medium"/>
              <a:ea typeface="+mn-ea"/>
              <a:cs typeface="+mn-cs"/>
            </a:rPr>
            <a:t>T</a:t>
          </a:r>
        </a:p>
        <a:p>
          <a:pPr marL="171450" lvl="1" indent="0" algn="ctr" defTabSz="711200">
            <a:lnSpc>
              <a:spcPct val="90000"/>
            </a:lnSpc>
            <a:spcBef>
              <a:spcPct val="0"/>
            </a:spcBef>
            <a:spcAft>
              <a:spcPct val="15000"/>
            </a:spcAft>
            <a:buFontTx/>
            <a:buNone/>
          </a:pPr>
          <a:r>
            <a:rPr lang="fr-FR" sz="1600" kern="1200" dirty="0">
              <a:solidFill>
                <a:srgbClr val="000000"/>
              </a:solidFill>
              <a:latin typeface="Franklin Gothic Medium"/>
              <a:ea typeface="+mn-ea"/>
              <a:cs typeface="+mn-cs"/>
            </a:rPr>
            <a:t>Threats</a:t>
          </a:r>
          <a:endParaRPr lang="fr-FR" sz="2000" kern="1200" dirty="0">
            <a:solidFill>
              <a:srgbClr val="000000"/>
            </a:solidFill>
            <a:latin typeface="Franklin Gothic Medium"/>
            <a:ea typeface="+mn-ea"/>
            <a:cs typeface="+mn-cs"/>
          </a:endParaRPr>
        </a:p>
      </dsp:txBody>
      <dsp:txXfrm>
        <a:off x="2407580" y="1891466"/>
        <a:ext cx="2188199" cy="13129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26FCA-5480-4548-BDBC-B1AD897E494A}">
      <dsp:nvSpPr>
        <dsp:cNvPr id="0" name=""/>
        <dsp:cNvSpPr/>
      </dsp:nvSpPr>
      <dsp:spPr>
        <a:xfrm>
          <a:off x="3554189" y="111606"/>
          <a:ext cx="1977214" cy="165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Formalisation</a:t>
          </a:r>
        </a:p>
      </dsp:txBody>
      <dsp:txXfrm>
        <a:off x="3554189" y="111606"/>
        <a:ext cx="1977214" cy="1653145"/>
      </dsp:txXfrm>
    </dsp:sp>
    <dsp:sp modelId="{2B12D175-06CF-4D8D-A764-A1E12C411C06}">
      <dsp:nvSpPr>
        <dsp:cNvPr id="0" name=""/>
        <dsp:cNvSpPr/>
      </dsp:nvSpPr>
      <dsp:spPr>
        <a:xfrm>
          <a:off x="774600" y="266"/>
          <a:ext cx="4706108" cy="4706108"/>
        </a:xfrm>
        <a:prstGeom prst="circularArrow">
          <a:avLst>
            <a:gd name="adj1" fmla="val 6899"/>
            <a:gd name="adj2" fmla="val 465127"/>
            <a:gd name="adj3" fmla="val 550364"/>
            <a:gd name="adj4" fmla="val 20573816"/>
            <a:gd name="adj5" fmla="val 8049"/>
          </a:avLst>
        </a:prstGeom>
        <a:solidFill>
          <a:srgbClr val="16B1AB"/>
        </a:solidFill>
        <a:ln w="38100" cap="flat" cmpd="sng" algn="ctr">
          <a:solidFill>
            <a:srgbClr val="16B1AB"/>
          </a:solidFill>
          <a:prstDash val="solid"/>
        </a:ln>
        <a:effectLst/>
      </dsp:spPr>
      <dsp:style>
        <a:lnRef idx="2">
          <a:scrgbClr r="0" g="0" b="0"/>
        </a:lnRef>
        <a:fillRef idx="1">
          <a:scrgbClr r="0" g="0" b="0"/>
        </a:fillRef>
        <a:effectRef idx="0">
          <a:scrgbClr r="0" g="0" b="0"/>
        </a:effectRef>
        <a:fontRef idx="minor">
          <a:schemeClr val="lt1"/>
        </a:fontRef>
      </dsp:style>
    </dsp:sp>
    <dsp:sp modelId="{4D858F66-55DE-4ED3-A503-9DFC20A6E02A}">
      <dsp:nvSpPr>
        <dsp:cNvPr id="0" name=""/>
        <dsp:cNvSpPr/>
      </dsp:nvSpPr>
      <dsp:spPr>
        <a:xfrm>
          <a:off x="3710270" y="2935937"/>
          <a:ext cx="1665050" cy="166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Annonce</a:t>
          </a:r>
        </a:p>
      </dsp:txBody>
      <dsp:txXfrm>
        <a:off x="3710270" y="2935937"/>
        <a:ext cx="1665050" cy="1665050"/>
      </dsp:txXfrm>
    </dsp:sp>
    <dsp:sp modelId="{4BF50162-7575-4682-9CC0-2ECB1B10BEE7}">
      <dsp:nvSpPr>
        <dsp:cNvPr id="0" name=""/>
        <dsp:cNvSpPr/>
      </dsp:nvSpPr>
      <dsp:spPr>
        <a:xfrm>
          <a:off x="774600" y="266"/>
          <a:ext cx="4706108" cy="4706108"/>
        </a:xfrm>
        <a:prstGeom prst="circularArrow">
          <a:avLst>
            <a:gd name="adj1" fmla="val 6899"/>
            <a:gd name="adj2" fmla="val 465127"/>
            <a:gd name="adj3" fmla="val 5950364"/>
            <a:gd name="adj4" fmla="val 4384509"/>
            <a:gd name="adj5" fmla="val 8049"/>
          </a:avLst>
        </a:prstGeom>
        <a:solidFill>
          <a:srgbClr val="16B1AB"/>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48FAFD-E65A-492B-8EEF-D39D30209F76}">
      <dsp:nvSpPr>
        <dsp:cNvPr id="0" name=""/>
        <dsp:cNvSpPr/>
      </dsp:nvSpPr>
      <dsp:spPr>
        <a:xfrm>
          <a:off x="879988" y="2935937"/>
          <a:ext cx="1665050" cy="166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Procédure</a:t>
          </a:r>
        </a:p>
      </dsp:txBody>
      <dsp:txXfrm>
        <a:off x="879988" y="2935937"/>
        <a:ext cx="1665050" cy="1665050"/>
      </dsp:txXfrm>
    </dsp:sp>
    <dsp:sp modelId="{A2FBBB34-0EF8-4449-8AA8-73D31B30A64F}">
      <dsp:nvSpPr>
        <dsp:cNvPr id="0" name=""/>
        <dsp:cNvSpPr/>
      </dsp:nvSpPr>
      <dsp:spPr>
        <a:xfrm>
          <a:off x="774600" y="266"/>
          <a:ext cx="4706108" cy="4706108"/>
        </a:xfrm>
        <a:prstGeom prst="circularArrow">
          <a:avLst>
            <a:gd name="adj1" fmla="val 6899"/>
            <a:gd name="adj2" fmla="val 465127"/>
            <a:gd name="adj3" fmla="val 11361057"/>
            <a:gd name="adj4" fmla="val 9784509"/>
            <a:gd name="adj5" fmla="val 8049"/>
          </a:avLst>
        </a:prstGeom>
        <a:solidFill>
          <a:srgbClr val="16B1AB"/>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C5987A-ECA8-4D54-B3E4-EBDE88878F38}">
      <dsp:nvSpPr>
        <dsp:cNvPr id="0" name=""/>
        <dsp:cNvSpPr/>
      </dsp:nvSpPr>
      <dsp:spPr>
        <a:xfrm>
          <a:off x="657387" y="111606"/>
          <a:ext cx="2110251" cy="165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Accompagnement des équipes</a:t>
          </a:r>
        </a:p>
      </dsp:txBody>
      <dsp:txXfrm>
        <a:off x="657387" y="111606"/>
        <a:ext cx="2110251" cy="1653145"/>
      </dsp:txXfrm>
    </dsp:sp>
    <dsp:sp modelId="{443AF997-E402-4B68-9389-C59A643B86E5}">
      <dsp:nvSpPr>
        <dsp:cNvPr id="0" name=""/>
        <dsp:cNvSpPr/>
      </dsp:nvSpPr>
      <dsp:spPr>
        <a:xfrm>
          <a:off x="1087368" y="737"/>
          <a:ext cx="4706108" cy="4706108"/>
        </a:xfrm>
        <a:prstGeom prst="circularArrow">
          <a:avLst>
            <a:gd name="adj1" fmla="val 6899"/>
            <a:gd name="adj2" fmla="val 465127"/>
            <a:gd name="adj3" fmla="val 16473214"/>
            <a:gd name="adj4" fmla="val 15578200"/>
            <a:gd name="adj5" fmla="val 8049"/>
          </a:avLst>
        </a:prstGeom>
        <a:solidFill>
          <a:srgbClr val="16B1AB"/>
        </a:solidFill>
        <a:ln w="3810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E9B50-0171-D94C-B8B8-541FCDE4E9BB}" type="datetimeFigureOut">
              <a:rPr lang="fr-FR" smtClean="0"/>
              <a:t>08/10/2018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551CD-5C93-A84B-B0DE-7BE2710DC5A9}" type="slidenum">
              <a:rPr lang="fr-FR" smtClean="0"/>
              <a:t>‹N°›</a:t>
            </a:fld>
            <a:endParaRPr lang="fr-FR"/>
          </a:p>
        </p:txBody>
      </p:sp>
    </p:spTree>
    <p:extLst>
      <p:ext uri="{BB962C8B-B14F-4D97-AF65-F5344CB8AC3E}">
        <p14:creationId xmlns:p14="http://schemas.microsoft.com/office/powerpoint/2010/main" val="255329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legifrance.gouv.fr/affichCode.do;jsessionid=A10E28F965FEF6B7878FEB3DB1C078B3.tplgfr26s_3?idSectionTA=LEGISCTA000006178201&amp;cidTexte=LEGITEXT000006072050&amp;dateTexte=20180621"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legifrance.gouv.fr/affichCode.do;jsessionid=A10E28F965FEF6B7878FEB3DB1C078B3.tplgfr26s_3?idSectionTA=LEGISCTA000006178201&amp;cidTexte=LEGITEXT000006072050&amp;dateTexte=20180621"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legifrance.gouv.fr/affichCodeArticle.do?cidTexte=LEGITEXT000006072050&amp;idArticle=LEGIARTI000006904128&amp;dateTexte=&amp;categorieLien=cid" TargetMode="External"/><Relationship Id="rId3" Type="http://schemas.openxmlformats.org/officeDocument/2006/relationships/hyperlink" Target="http://www2.assemblee-nationale.fr/deputes/fiche/OMC_PA721824" TargetMode="External"/><Relationship Id="rId7" Type="http://schemas.openxmlformats.org/officeDocument/2006/relationships/hyperlink" Target="https://www.legifrance.gouv.fr/affichTexteArticle.do;jsessionid=9B9ED1AB15E01D576AAFC8B814E5A026.tplgfr37s_2?cidTexte=JORFTEXT000033202746&amp;idArticle=LEGIARTI000033205268&amp;dateTexte=20180503&amp;categorieLien=id#LEGIARTI000033205268"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www2.assemblee-nationale.fr/deputes/fiche/OMC_PA717169" TargetMode="External"/><Relationship Id="rId5" Type="http://schemas.openxmlformats.org/officeDocument/2006/relationships/hyperlink" Target="http://www2.assemblee-nationale.fr/deputes/fiche/OMC_PA719570" TargetMode="External"/><Relationship Id="rId4" Type="http://schemas.openxmlformats.org/officeDocument/2006/relationships/hyperlink" Target="http://www2.assemblee-nationale.fr/deputes/fiche/OMC_PA721474" TargetMode="External"/><Relationship Id="rId9" Type="http://schemas.openxmlformats.org/officeDocument/2006/relationships/hyperlink" Target="https://www.legifrance.gouv.fr/affichTexteArticle.do;jsessionid=961481E67E508304C3A3BDF3B9796B18.tplgfr39s_2?cidTexte=JORFTEXT000028683576&amp;idArticle=LEGIARTI000028685191&amp;dateTexte=20180330&amp;categorieLien=id#LEGIARTI000028685191"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legifrance.gouv.fr/affichCodeArticle.do?cidTexte=LEGITEXT000006072050&amp;idArticle=LEGIARTI000021340649"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legifrance.gouv.fr/affichTexteArticle.do;jsessionid=961481E67E508304C3A3BDF3B9796B18.tplgfr39s_2?cidTexte=JORFTEXT000028683576&amp;idArticle=LEGIARTI000028685191&amp;dateTexte=20180330&amp;categorieLien=id#LEGIARTI000028685191"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legifrance.gouv.fr/affichCode.do?cidTexte=LEGITEXT000006072050&amp;idSectionTA=LEGISCTA000030237495"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07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42F293-3842-B145-ABB5-0995C093F44C}" type="slidenum">
              <a:rPr lang="fr-FR" smtClean="0"/>
              <a:t>14</a:t>
            </a:fld>
            <a:endParaRPr lang="fr-FR" dirty="0"/>
          </a:p>
        </p:txBody>
      </p:sp>
    </p:spTree>
    <p:extLst>
      <p:ext uri="{BB962C8B-B14F-4D97-AF65-F5344CB8AC3E}">
        <p14:creationId xmlns:p14="http://schemas.microsoft.com/office/powerpoint/2010/main" val="341647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A7275-B094-7B48-AEDD-1BF0C9DE102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088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66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9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27</a:t>
            </a:fld>
            <a:endParaRPr lang="fr-FR" dirty="0"/>
          </a:p>
        </p:txBody>
      </p:sp>
    </p:spTree>
    <p:extLst>
      <p:ext uri="{BB962C8B-B14F-4D97-AF65-F5344CB8AC3E}">
        <p14:creationId xmlns:p14="http://schemas.microsoft.com/office/powerpoint/2010/main" val="188901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6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29</a:t>
            </a:fld>
            <a:endParaRPr lang="fr-FR" dirty="0"/>
          </a:p>
        </p:txBody>
      </p:sp>
    </p:spTree>
    <p:extLst>
      <p:ext uri="{BB962C8B-B14F-4D97-AF65-F5344CB8AC3E}">
        <p14:creationId xmlns:p14="http://schemas.microsoft.com/office/powerpoint/2010/main" val="185915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30</a:t>
            </a:fld>
            <a:endParaRPr lang="fr-FR" dirty="0"/>
          </a:p>
        </p:txBody>
      </p:sp>
    </p:spTree>
    <p:extLst>
      <p:ext uri="{BB962C8B-B14F-4D97-AF65-F5344CB8AC3E}">
        <p14:creationId xmlns:p14="http://schemas.microsoft.com/office/powerpoint/2010/main" val="2703916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801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05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Cette journée combinera présentations, réflexions et bien entendu solutions opérationnelles. Elle est dédiée aux </a:t>
            </a:r>
            <a:r>
              <a:rPr lang="fr-FR" sz="1200" kern="1200" dirty="0" err="1">
                <a:solidFill>
                  <a:schemeClr val="tx1"/>
                </a:solidFill>
                <a:effectLst/>
                <a:latin typeface="+mn-lt"/>
                <a:ea typeface="+mn-ea"/>
                <a:cs typeface="+mn-cs"/>
              </a:rPr>
              <a:t>Udogec</a:t>
            </a:r>
            <a:r>
              <a:rPr lang="fr-FR" sz="1200" kern="1200" dirty="0">
                <a:solidFill>
                  <a:schemeClr val="tx1"/>
                </a:solidFill>
                <a:effectLst/>
                <a:latin typeface="+mn-lt"/>
                <a:ea typeface="+mn-ea"/>
                <a:cs typeface="+mn-cs"/>
              </a:rPr>
              <a:t> et aux </a:t>
            </a:r>
            <a:r>
              <a:rPr lang="fr-FR" sz="1200" kern="1200" dirty="0" err="1">
                <a:solidFill>
                  <a:schemeClr val="tx1"/>
                </a:solidFill>
                <a:effectLst/>
                <a:latin typeface="+mn-lt"/>
                <a:ea typeface="+mn-ea"/>
                <a:cs typeface="+mn-cs"/>
              </a:rPr>
              <a:t>Urogec</a:t>
            </a:r>
            <a:r>
              <a:rPr lang="fr-FR" sz="1200" kern="1200" dirty="0">
                <a:solidFill>
                  <a:schemeClr val="tx1"/>
                </a:solidFill>
                <a:effectLst/>
                <a:latin typeface="+mn-lt"/>
                <a:ea typeface="+mn-ea"/>
                <a:cs typeface="+mn-cs"/>
              </a:rPr>
              <a:t>, mais également aux chefs d’établissement -et notamment aux représentants académiques des organisations de chefs d’établissement-, aux attachés de gestion ainsi qu'à tout administrateur d’Ogec et en particulier au président.</a:t>
            </a:r>
          </a:p>
          <a:p>
            <a:endParaRPr lang="fr-FR" dirty="0"/>
          </a:p>
        </p:txBody>
      </p:sp>
      <p:sp>
        <p:nvSpPr>
          <p:cNvPr id="4" name="Espace réservé du numéro de diapositive 3"/>
          <p:cNvSpPr>
            <a:spLocks noGrp="1"/>
          </p:cNvSpPr>
          <p:nvPr>
            <p:ph type="sldNum" sz="quarter" idx="5"/>
          </p:nvPr>
        </p:nvSpPr>
        <p:spPr/>
        <p:txBody>
          <a:bodyPr/>
          <a:lstStyle/>
          <a:p>
            <a:fld id="{AA6551CD-5C93-A84B-B0DE-7BE2710DC5A9}" type="slidenum">
              <a:rPr lang="fr-FR" smtClean="0"/>
              <a:t>2</a:t>
            </a:fld>
            <a:endParaRPr lang="fr-FR"/>
          </a:p>
        </p:txBody>
      </p:sp>
    </p:spTree>
    <p:extLst>
      <p:ext uri="{BB962C8B-B14F-4D97-AF65-F5344CB8AC3E}">
        <p14:creationId xmlns:p14="http://schemas.microsoft.com/office/powerpoint/2010/main" val="4073873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40</a:t>
            </a:fld>
            <a:endParaRPr lang="fr-FR" dirty="0"/>
          </a:p>
        </p:txBody>
      </p:sp>
    </p:spTree>
    <p:extLst>
      <p:ext uri="{BB962C8B-B14F-4D97-AF65-F5344CB8AC3E}">
        <p14:creationId xmlns:p14="http://schemas.microsoft.com/office/powerpoint/2010/main" val="1130128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621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42</a:t>
            </a:fld>
            <a:endParaRPr lang="fr-FR" dirty="0"/>
          </a:p>
        </p:txBody>
      </p:sp>
    </p:spTree>
    <p:extLst>
      <p:ext uri="{BB962C8B-B14F-4D97-AF65-F5344CB8AC3E}">
        <p14:creationId xmlns:p14="http://schemas.microsoft.com/office/powerpoint/2010/main" val="3519208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43</a:t>
            </a:fld>
            <a:endParaRPr lang="fr-FR"/>
          </a:p>
        </p:txBody>
      </p:sp>
    </p:spTree>
    <p:extLst>
      <p:ext uri="{BB962C8B-B14F-4D97-AF65-F5344CB8AC3E}">
        <p14:creationId xmlns:p14="http://schemas.microsoft.com/office/powerpoint/2010/main" val="379948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B98AFB-CB0D-4DFE-87B9-B4B0D0DE73CD}" type="slidenum">
              <a:rPr lang="fr-FR" smtClean="0"/>
              <a:t>45</a:t>
            </a:fld>
            <a:endParaRPr lang="fr-FR" dirty="0"/>
          </a:p>
        </p:txBody>
      </p:sp>
    </p:spTree>
    <p:extLst>
      <p:ext uri="{BB962C8B-B14F-4D97-AF65-F5344CB8AC3E}">
        <p14:creationId xmlns:p14="http://schemas.microsoft.com/office/powerpoint/2010/main" val="136946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35420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129778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69558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142545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418975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cap="none"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149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871584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414966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fr-FR"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841076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6551CD-5C93-A84B-B0DE-7BE2710DC5A9}" type="slidenum">
              <a:rPr lang="fr-FR" smtClean="0"/>
              <a:t>57</a:t>
            </a:fld>
            <a:endParaRPr lang="fr-FR"/>
          </a:p>
        </p:txBody>
      </p:sp>
    </p:spTree>
    <p:extLst>
      <p:ext uri="{BB962C8B-B14F-4D97-AF65-F5344CB8AC3E}">
        <p14:creationId xmlns:p14="http://schemas.microsoft.com/office/powerpoint/2010/main" val="160636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6551CD-5C93-A84B-B0DE-7BE2710DC5A9}" type="slidenum">
              <a:rPr lang="fr-FR" smtClean="0"/>
              <a:t>58</a:t>
            </a:fld>
            <a:endParaRPr lang="fr-FR"/>
          </a:p>
        </p:txBody>
      </p:sp>
    </p:spTree>
    <p:extLst>
      <p:ext uri="{BB962C8B-B14F-4D97-AF65-F5344CB8AC3E}">
        <p14:creationId xmlns:p14="http://schemas.microsoft.com/office/powerpoint/2010/main" val="777229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7804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71E340D-E108-4847-8E57-0E4987850994}" type="slidenum">
              <a:rPr lang="fr-FR" smtClean="0"/>
              <a:pPr/>
              <a:t>71</a:t>
            </a:fld>
            <a:endParaRPr lang="fr-FR"/>
          </a:p>
        </p:txBody>
      </p:sp>
    </p:spTree>
    <p:extLst>
      <p:ext uri="{BB962C8B-B14F-4D97-AF65-F5344CB8AC3E}">
        <p14:creationId xmlns:p14="http://schemas.microsoft.com/office/powerpoint/2010/main" val="3380761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71E340D-E108-4847-8E57-0E4987850994}" type="slidenum">
              <a:rPr lang="fr-FR" smtClean="0"/>
              <a:pPr/>
              <a:t>76</a:t>
            </a:fld>
            <a:endParaRPr lang="fr-FR"/>
          </a:p>
        </p:txBody>
      </p:sp>
    </p:spTree>
    <p:extLst>
      <p:ext uri="{BB962C8B-B14F-4D97-AF65-F5344CB8AC3E}">
        <p14:creationId xmlns:p14="http://schemas.microsoft.com/office/powerpoint/2010/main" val="2016670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cap="none"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857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cap="none"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41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cap="none"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655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Missions des OPCO : </a:t>
            </a:r>
          </a:p>
          <a:p>
            <a:pPr lvl="0"/>
            <a:r>
              <a:rPr lang="fr-FR" sz="1200" kern="1200" dirty="0">
                <a:solidFill>
                  <a:schemeClr val="tx1"/>
                </a:solidFill>
                <a:effectLst/>
                <a:latin typeface="+mn-lt"/>
                <a:ea typeface="+mn-ea"/>
                <a:cs typeface="+mn-cs"/>
              </a:rPr>
              <a:t>financement des contrats d’apprentissage et des contrats de professionnalisation</a:t>
            </a:r>
          </a:p>
          <a:p>
            <a:pPr lvl="0"/>
            <a:r>
              <a:rPr lang="fr-FR" sz="1200" kern="1200" dirty="0">
                <a:solidFill>
                  <a:schemeClr val="tx1"/>
                </a:solidFill>
                <a:effectLst/>
                <a:latin typeface="+mn-lt"/>
                <a:ea typeface="+mn-ea"/>
                <a:cs typeface="+mn-cs"/>
              </a:rPr>
              <a:t>appui technique aux branches en GPEC + mission de certification + Observatoire</a:t>
            </a:r>
          </a:p>
          <a:p>
            <a:pPr lvl="0"/>
            <a:r>
              <a:rPr lang="fr-FR" sz="1200" kern="1200" dirty="0">
                <a:solidFill>
                  <a:schemeClr val="tx1"/>
                </a:solidFill>
                <a:effectLst/>
                <a:latin typeface="+mn-lt"/>
                <a:ea typeface="+mn-ea"/>
                <a:cs typeface="+mn-cs"/>
              </a:rPr>
              <a:t>Service de proximité pour TPE et PME et gestion du plan pour les moins de 50 salariés.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6F6B4-BE04-4673-A474-84693D3A81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443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73796">
              <a:defRPr/>
            </a:pPr>
            <a:r>
              <a:rPr lang="fr-FR" dirty="0"/>
              <a:t>Pour les entreprises qui paient l’intégralité de leur contribution à la formation continue en décalage le 28 février de l’année n+1, elles devront donc régler en 2019 la contribution au titre de 2018 (ou son solde pour celles qui paient des acomptes) et celle au titre de 2019.</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968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73796" rtl="0" eaLnBrk="1" fontAlgn="auto" latinLnBrk="0" hangingPunct="1">
              <a:lnSpc>
                <a:spcPct val="100000"/>
              </a:lnSpc>
              <a:spcBef>
                <a:spcPts val="0"/>
              </a:spcBef>
              <a:spcAft>
                <a:spcPts val="0"/>
              </a:spcAft>
              <a:buClrTx/>
              <a:buSzTx/>
              <a:buFontTx/>
              <a:buNone/>
              <a:tabLst/>
              <a:defRPr/>
            </a:pPr>
            <a:r>
              <a:rPr lang="fr-FR" sz="1200" dirty="0">
                <a:hlinkClick r:id="rId3"/>
              </a:rPr>
              <a:t>L6313-1 C.trav.</a:t>
            </a:r>
            <a:endParaRPr lang="fr-FR" sz="1200" dirty="0"/>
          </a:p>
          <a:p>
            <a:pPr marL="0" marR="0" lvl="0" indent="0" algn="l" defTabSz="473796"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473796" rtl="0" eaLnBrk="1" fontAlgn="auto" latinLnBrk="0" hangingPunct="1">
              <a:lnSpc>
                <a:spcPct val="100000"/>
              </a:lnSpc>
              <a:spcBef>
                <a:spcPts val="0"/>
              </a:spcBef>
              <a:spcAft>
                <a:spcPts val="0"/>
              </a:spcAft>
              <a:buClrTx/>
              <a:buSzTx/>
              <a:buFontTx/>
              <a:buNone/>
              <a:tabLst/>
              <a:defRPr/>
            </a:pPr>
            <a:r>
              <a:rPr lang="fr-FR" b="1" dirty="0"/>
              <a:t>Les actions concourant au développement des compétences qui entrent dans le champ de la formation professionnelle sont au nombre de 4</a:t>
            </a:r>
          </a:p>
          <a:p>
            <a:pPr defTabSz="473796">
              <a:defRPr/>
            </a:pPr>
            <a:endParaRPr lang="fr-FR" dirty="0"/>
          </a:p>
          <a:p>
            <a:pPr defTabSz="473796">
              <a:defRPr/>
            </a:pPr>
            <a:r>
              <a:rPr lang="fr-FR" dirty="0"/>
              <a:t>ANI 22/02/2018 – Chapitre 12 - Article 33-2</a:t>
            </a:r>
          </a:p>
          <a:p>
            <a:r>
              <a:rPr lang="fr-FR" b="1" dirty="0"/>
              <a:t>Article 33-2 : Actions assimilées à de la formation</a:t>
            </a:r>
          </a:p>
          <a:p>
            <a:r>
              <a:rPr lang="fr-FR" dirty="0"/>
              <a:t>Sont assimilées à des actions de formation professionnelle et à ce titre, accessibles dans le cadre des</a:t>
            </a:r>
          </a:p>
          <a:p>
            <a:r>
              <a:rPr lang="fr-FR" dirty="0"/>
              <a:t>dispositifs d’accès à la formation et susceptibles de bénéficier des financements affectés à la formation</a:t>
            </a:r>
          </a:p>
          <a:p>
            <a:r>
              <a:rPr lang="fr-FR" dirty="0"/>
              <a:t>professionnelle, les actions suivantes :</a:t>
            </a:r>
          </a:p>
          <a:p>
            <a:r>
              <a:rPr lang="fr-FR" dirty="0"/>
              <a:t>- Bilan de compétences ;</a:t>
            </a:r>
          </a:p>
          <a:p>
            <a:r>
              <a:rPr lang="fr-FR" dirty="0"/>
              <a:t>- Validation des acquis de l’expérience ;</a:t>
            </a:r>
          </a:p>
          <a:p>
            <a:r>
              <a:rPr lang="fr-FR" dirty="0"/>
              <a:t>- Actions d’orientation, d’insertion professionnelle et d’accompagnement vers l’emploi et</a:t>
            </a:r>
          </a:p>
          <a:p>
            <a:r>
              <a:rPr lang="fr-FR" dirty="0"/>
              <a:t>l’alternance ;</a:t>
            </a:r>
          </a:p>
          <a:p>
            <a:r>
              <a:rPr lang="fr-FR" dirty="0"/>
              <a:t>- Participation à un jury d’examen ou de VAE.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30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73796" rtl="0" eaLnBrk="1" fontAlgn="auto" latinLnBrk="0" hangingPunct="1">
              <a:lnSpc>
                <a:spcPct val="100000"/>
              </a:lnSpc>
              <a:spcBef>
                <a:spcPts val="0"/>
              </a:spcBef>
              <a:spcAft>
                <a:spcPts val="0"/>
              </a:spcAft>
              <a:buClrTx/>
              <a:buSzTx/>
              <a:buFontTx/>
              <a:buNone/>
              <a:tabLst/>
              <a:defRPr/>
            </a:pPr>
            <a:r>
              <a:rPr lang="fr-FR" sz="1200" dirty="0">
                <a:hlinkClick r:id="rId3"/>
              </a:rPr>
              <a:t>L6313-1 C.trav.</a:t>
            </a:r>
            <a:endParaRPr lang="fr-FR" sz="1200" dirty="0"/>
          </a:p>
          <a:p>
            <a:pPr marL="0" marR="0" lvl="0" indent="0" algn="l" defTabSz="473796"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473796" rtl="0" eaLnBrk="1" fontAlgn="auto" latinLnBrk="0" hangingPunct="1">
              <a:lnSpc>
                <a:spcPct val="100000"/>
              </a:lnSpc>
              <a:spcBef>
                <a:spcPts val="0"/>
              </a:spcBef>
              <a:spcAft>
                <a:spcPts val="0"/>
              </a:spcAft>
              <a:buClrTx/>
              <a:buSzTx/>
              <a:buFontTx/>
              <a:buNone/>
              <a:tabLst/>
              <a:defRPr/>
            </a:pPr>
            <a:r>
              <a:rPr lang="fr-FR" b="1" dirty="0"/>
              <a:t>Les actions concourant au développement des compétences qui entrent dans le champ de la formation professionnelle sont au nombre de 4</a:t>
            </a:r>
          </a:p>
          <a:p>
            <a:pPr defTabSz="473796">
              <a:defRPr/>
            </a:pPr>
            <a:endParaRPr lang="fr-FR" dirty="0"/>
          </a:p>
          <a:p>
            <a:pPr defTabSz="473796">
              <a:defRPr/>
            </a:pPr>
            <a:r>
              <a:rPr lang="fr-FR" dirty="0"/>
              <a:t>ANI 22/02/2018 – Chapitre 12 - Article 33-2</a:t>
            </a:r>
          </a:p>
          <a:p>
            <a:r>
              <a:rPr lang="fr-FR" b="1" dirty="0"/>
              <a:t>Article 33-2 : Actions assimilées à de la formation</a:t>
            </a:r>
          </a:p>
          <a:p>
            <a:r>
              <a:rPr lang="fr-FR" dirty="0"/>
              <a:t>Sont assimilées à des actions de formation professionnelle et à ce titre, accessibles dans le cadre des</a:t>
            </a:r>
          </a:p>
          <a:p>
            <a:r>
              <a:rPr lang="fr-FR" dirty="0"/>
              <a:t>dispositifs d’accès à la formation et susceptibles de bénéficier des financements affectés à la formation</a:t>
            </a:r>
          </a:p>
          <a:p>
            <a:r>
              <a:rPr lang="fr-FR" dirty="0"/>
              <a:t>professionnelle, les actions suivantes :</a:t>
            </a:r>
          </a:p>
          <a:p>
            <a:r>
              <a:rPr lang="fr-FR" dirty="0"/>
              <a:t>- Bilan de compétences ;</a:t>
            </a:r>
          </a:p>
          <a:p>
            <a:r>
              <a:rPr lang="fr-FR" dirty="0"/>
              <a:t>- Validation des acquis de l’expérience ;</a:t>
            </a:r>
          </a:p>
          <a:p>
            <a:r>
              <a:rPr lang="fr-FR" dirty="0"/>
              <a:t>- Actions d’orientation, d’insertion professionnelle et d’accompagnement vers l’emploi et</a:t>
            </a:r>
          </a:p>
          <a:p>
            <a:r>
              <a:rPr lang="fr-FR" dirty="0"/>
              <a:t>l’alternance ;</a:t>
            </a:r>
          </a:p>
          <a:p>
            <a:r>
              <a:rPr lang="fr-FR" dirty="0"/>
              <a:t>- Participation à un jury d’examen ou de VAE.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545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hlinkClick r:id="rId3"/>
              </a:rPr>
              <a:t>M. le président</a:t>
            </a:r>
            <a:r>
              <a:rPr lang="fr-FR" dirty="0"/>
              <a:t>. La parole est à M. Stéphane Viry, pour soutenir l’amendement n</a:t>
            </a:r>
            <a:r>
              <a:rPr lang="fr-FR" baseline="30000" dirty="0"/>
              <a:t>o </a:t>
            </a:r>
            <a:r>
              <a:rPr lang="fr-FR" dirty="0"/>
              <a:t>2041.</a:t>
            </a:r>
          </a:p>
          <a:p>
            <a:r>
              <a:rPr lang="fr-FR" b="1" dirty="0">
                <a:hlinkClick r:id="rId4"/>
              </a:rPr>
              <a:t>M. Stéphane Viry</a:t>
            </a:r>
            <a:r>
              <a:rPr lang="fr-FR" dirty="0"/>
              <a:t>. L’amendement vise à coordonner le plan de développement des compétences avec le dialogue social dans l’entreprise sur les sujets de formation professionnelle lorsqu’il existe, ou à l’inscrire dans le cadre de la consultation annuelle du comité social et économique sur les orientations stratégiques de l’entreprise, qui traite à la fois de la GPEC – gestion prévisionnelle de l’emploi et des compétences – et des orientations sur la formation professionnelle, à titre supplétif. Un dialogue nourri sur ces sujets au sein de l’entreprise est indispensable.</a:t>
            </a:r>
          </a:p>
          <a:p>
            <a:r>
              <a:rPr lang="fr-FR" b="1" dirty="0">
                <a:hlinkClick r:id="rId3"/>
              </a:rPr>
              <a:t>M. le président</a:t>
            </a:r>
            <a:r>
              <a:rPr lang="fr-FR" dirty="0"/>
              <a:t>. Quel est l’avis de la commission ?</a:t>
            </a:r>
          </a:p>
          <a:p>
            <a:r>
              <a:rPr lang="fr-FR" b="1" dirty="0">
                <a:hlinkClick r:id="rId5"/>
              </a:rPr>
              <a:t>Mme Catherine Fabre</a:t>
            </a:r>
            <a:r>
              <a:rPr lang="fr-FR" dirty="0"/>
              <a:t>, </a:t>
            </a:r>
            <a:r>
              <a:rPr lang="fr-FR" i="1" dirty="0"/>
              <a:t>rapporteure</a:t>
            </a:r>
            <a:r>
              <a:rPr lang="fr-FR" dirty="0"/>
              <a:t>. Je partage votre objectif d’une meilleure articulation entre les outils au service de la formation dans l’entreprise et la négociation sur la GPEC ou sur les orientations de formation professionnelle. Malgré son rejet par la commission, je suis favorable, à titre personnel, à l’amendement.</a:t>
            </a:r>
          </a:p>
          <a:p>
            <a:r>
              <a:rPr lang="fr-FR" b="1" dirty="0">
                <a:hlinkClick r:id="rId3"/>
              </a:rPr>
              <a:t>M. le président</a:t>
            </a:r>
            <a:r>
              <a:rPr lang="fr-FR" dirty="0"/>
              <a:t>. Quel est l’avis du Gouvernement ?</a:t>
            </a:r>
          </a:p>
          <a:p>
            <a:r>
              <a:rPr lang="fr-FR" b="1" dirty="0">
                <a:hlinkClick r:id="rId6"/>
              </a:rPr>
              <a:t>Mme Muriel Pénicaud</a:t>
            </a:r>
            <a:r>
              <a:rPr lang="fr-FR" dirty="0"/>
              <a:t>, </a:t>
            </a:r>
            <a:r>
              <a:rPr lang="fr-FR" i="1" dirty="0"/>
              <a:t>ministre</a:t>
            </a:r>
            <a:r>
              <a:rPr lang="fr-FR" dirty="0"/>
              <a:t>. L’amendement me semble déjà satisfait. J’envisageais plutôt son retrait, mais je n’ai pas d’objection sur le fond.</a:t>
            </a:r>
          </a:p>
          <a:p>
            <a:r>
              <a:rPr lang="fr-FR" i="1" dirty="0"/>
              <a:t>(L’amendement n</a:t>
            </a:r>
            <a:r>
              <a:rPr lang="fr-FR" i="1" baseline="30000" dirty="0"/>
              <a:t>o </a:t>
            </a:r>
            <a:r>
              <a:rPr lang="fr-FR" i="1" dirty="0"/>
              <a:t>2041 est adopté.)</a:t>
            </a:r>
            <a:endParaRPr lang="fr-FR" dirty="0"/>
          </a:p>
          <a:p>
            <a:endParaRPr lang="fr-FR" dirty="0"/>
          </a:p>
          <a:p>
            <a:endParaRPr lang="fr-FR" dirty="0"/>
          </a:p>
          <a:p>
            <a:r>
              <a:rPr lang="fr-FR" dirty="0"/>
              <a:t>Article L6321-1</a:t>
            </a:r>
          </a:p>
          <a:p>
            <a:r>
              <a:rPr lang="fr-FR" dirty="0"/>
              <a:t>Modifié par </a:t>
            </a:r>
            <a:r>
              <a:rPr lang="fr-FR" dirty="0">
                <a:hlinkClick r:id="rId7"/>
              </a:rPr>
              <a:t>LOI n°2016-1321 du 7 octobre 2016 - art. 109</a:t>
            </a:r>
            <a:r>
              <a:rPr lang="fr-FR" dirty="0"/>
              <a:t> </a:t>
            </a:r>
          </a:p>
          <a:p>
            <a:r>
              <a:rPr lang="fr-FR" dirty="0"/>
              <a:t>L'employeur assure l'adaptation des salariés à leur poste de travail. </a:t>
            </a:r>
          </a:p>
          <a:p>
            <a:r>
              <a:rPr lang="fr-FR" dirty="0"/>
              <a:t>Il veille au maintien de leur capacité à occuper un emploi, au regard notamment de l'évolution des emplois, des technologies et des organisations. </a:t>
            </a:r>
          </a:p>
          <a:p>
            <a:r>
              <a:rPr lang="fr-FR" dirty="0"/>
              <a:t>Il peut proposer des formations qui participent au développement des compétences, y compris numériques, ainsi qu'à la lutte contre l'illettrisme, notamment des actions d'évaluation et de formation permettant l'accès au socle de connaissances et de compétences défini par décret. </a:t>
            </a:r>
          </a:p>
          <a:p>
            <a:r>
              <a:rPr lang="fr-FR" dirty="0"/>
              <a:t>Les actions de formation mises en oeuvre à ces fins sont prévues, le cas échéant, par le plan de formation mentionné au 1° de l'article </a:t>
            </a:r>
            <a:r>
              <a:rPr lang="fr-FR" dirty="0">
                <a:hlinkClick r:id="rId8"/>
              </a:rPr>
              <a:t>L. 6312-1</a:t>
            </a:r>
            <a:r>
              <a:rPr lang="fr-FR" dirty="0"/>
              <a:t>. Elles peuvent permettre d'obtenir une partie identifiée de certification professionnelle, classée au sein du répertoire national des certifications professionnelles et visant à l'acquisition d'un bloc de compétences.</a:t>
            </a:r>
          </a:p>
          <a:p>
            <a:endParaRPr lang="fr-FR" dirty="0"/>
          </a:p>
          <a:p>
            <a:r>
              <a:rPr lang="fr-FR" dirty="0"/>
              <a:t>Article L6321-8</a:t>
            </a:r>
          </a:p>
          <a:p>
            <a:r>
              <a:rPr lang="fr-FR" dirty="0"/>
              <a:t>Modifié par </a:t>
            </a:r>
            <a:r>
              <a:rPr lang="fr-FR" dirty="0">
                <a:hlinkClick r:id="rId9"/>
              </a:rPr>
              <a:t>LOI n°2014-288 du 5 mars 2014 - art. 5</a:t>
            </a:r>
            <a:r>
              <a:rPr lang="fr-FR" dirty="0"/>
              <a:t> </a:t>
            </a:r>
          </a:p>
          <a:p>
            <a:r>
              <a:rPr lang="fr-FR" dirty="0"/>
              <a:t>Lorsque le salarié suit une action de formation dans le cadre du plan de formation ayant pour objet le développement des compétences, l'entreprise définit avec le salarié, avant son départ en formation, la nature des engagements auxquels elle souscrit dès lors que l'intéressé aura suivi avec assiduité la formation et satisfait aux évaluations prévues.</a:t>
            </a:r>
          </a:p>
          <a:p>
            <a:r>
              <a:rPr lang="fr-FR" dirty="0"/>
              <a:t>Les engagements de l'entreprise portent sur :</a:t>
            </a:r>
          </a:p>
          <a:p>
            <a:r>
              <a:rPr lang="fr-FR" dirty="0"/>
              <a:t>1° Les conditions dans lesquelles le salarié accède en priorité, dans un délai d'un an, à l'issue de la formation aux fonctions disponibles correspondant aux connaissances ainsi acquises et sur l'attribution de la classification correspondant à l'emploi occupé ;</a:t>
            </a:r>
          </a:p>
          <a:p>
            <a:r>
              <a:rPr lang="fr-FR" dirty="0"/>
              <a:t>2° Les modalités de prise en compte des efforts accomplis par le salarié.</a:t>
            </a:r>
          </a:p>
          <a:p>
            <a:pPr marL="177674" indent="-177674">
              <a:buFontTx/>
              <a:buChar char="-"/>
            </a:pPr>
            <a:endParaRPr lang="fr-FR" dirty="0"/>
          </a:p>
          <a:p>
            <a:endParaRPr lang="fr-FR" dirty="0"/>
          </a:p>
          <a:p>
            <a:r>
              <a:rPr lang="fr-FR" dirty="0"/>
              <a:t>ANI</a:t>
            </a:r>
          </a:p>
          <a:p>
            <a:r>
              <a:rPr lang="fr-FR" b="1" dirty="0"/>
              <a:t>Article 11 : Du plan de formation au plan d’adaptation et de développement des</a:t>
            </a:r>
          </a:p>
          <a:p>
            <a:r>
              <a:rPr lang="fr-FR" b="1" dirty="0"/>
              <a:t>compétences</a:t>
            </a:r>
          </a:p>
          <a:p>
            <a:r>
              <a:rPr lang="fr-FR" dirty="0"/>
              <a:t>Sans préjudice des dispositions de l’article L.6321-1 du Code du travail relatives à l’obligation</a:t>
            </a:r>
          </a:p>
          <a:p>
            <a:r>
              <a:rPr lang="fr-FR" dirty="0"/>
              <a:t>d’adaptation des salariés à leur poste de travail et de s’assurer du maintien de leur capacité à occuper</a:t>
            </a:r>
          </a:p>
          <a:p>
            <a:r>
              <a:rPr lang="fr-FR" dirty="0"/>
              <a:t>un emploi, les parties signataires conviennent de remplacer le plan de formation, à l’initiative de</a:t>
            </a:r>
          </a:p>
          <a:p>
            <a:r>
              <a:rPr lang="fr-FR" dirty="0"/>
              <a:t>l’employeur, par un plan d’adaptation et de développement des compétences.</a:t>
            </a:r>
          </a:p>
          <a:p>
            <a:r>
              <a:rPr lang="fr-FR" dirty="0"/>
              <a:t>Dans l’élaboration du plan d’adaptation et de développement des compétences, l’employeur bénéficie</a:t>
            </a:r>
          </a:p>
          <a:p>
            <a:r>
              <a:rPr lang="fr-FR" dirty="0"/>
              <a:t>de la connaissance des données issues de l’Observatoire prospectif des métiers et des qualifications</a:t>
            </a:r>
          </a:p>
          <a:p>
            <a:r>
              <a:rPr lang="fr-FR" dirty="0"/>
              <a:t>de la branche professionnelle, notamment en matière de description et d’analyse prospective des</a:t>
            </a:r>
          </a:p>
          <a:p>
            <a:r>
              <a:rPr lang="fr-FR" dirty="0"/>
              <a:t>évolutions des métiers de l’entreprise.</a:t>
            </a:r>
          </a:p>
          <a:p>
            <a:r>
              <a:rPr lang="fr-FR" dirty="0"/>
              <a:t>Ce plan d’adaptation et de développement des compétences a pour objet de préparer les compétences</a:t>
            </a:r>
          </a:p>
          <a:p>
            <a:r>
              <a:rPr lang="fr-FR" dirty="0"/>
              <a:t>nécessaires à l’entreprise pour faire face aux évolutions techniques, réglementaires et</a:t>
            </a:r>
          </a:p>
          <a:p>
            <a:r>
              <a:rPr lang="fr-FR" dirty="0"/>
              <a:t>organisationnelles et de satisfaire à son obligation d’adapter les salariés à leur poste de travail.</a:t>
            </a:r>
          </a:p>
          <a:p>
            <a:r>
              <a:rPr lang="fr-FR" dirty="0"/>
              <a:t>Il comprend également l’ensemble des actions liées à l’évolution ou au maintien dans l’emploi dans</a:t>
            </a:r>
          </a:p>
          <a:p>
            <a:r>
              <a:rPr lang="fr-FR" dirty="0"/>
              <a:t>l’entreprise, les actions liées au développement des compétences ainsi que, le cas échéant, les actions</a:t>
            </a:r>
          </a:p>
          <a:p>
            <a:r>
              <a:rPr lang="fr-FR" dirty="0"/>
              <a:t>d’accompagnement des salariés qui font l’objet d’une co-construction avec l’entreprise.</a:t>
            </a:r>
          </a:p>
          <a:p>
            <a:r>
              <a:rPr lang="fr-FR" b="1" dirty="0"/>
              <a:t>Article 12 : Consultation sur le plan d’adaptation et de développement des compétences</a:t>
            </a:r>
          </a:p>
          <a:p>
            <a:r>
              <a:rPr lang="fr-FR" dirty="0"/>
              <a:t>Les parties signataires conviennent d’appliquer les dispositions légales actuelles sur la consultation du</a:t>
            </a:r>
          </a:p>
          <a:p>
            <a:r>
              <a:rPr lang="fr-FR" dirty="0"/>
              <a:t>plan de formation au plan de d’adaptation et de développement des compétences.</a:t>
            </a:r>
          </a:p>
          <a:p>
            <a:r>
              <a:rPr lang="fr-FR" dirty="0"/>
              <a:t>L’évolution des modalités d’acquisition, de développement et de validation des compétences en</a:t>
            </a:r>
          </a:p>
          <a:p>
            <a:r>
              <a:rPr lang="fr-FR" dirty="0"/>
              <a:t>situation de travail ou hors temps de travail (formation à distance, e-learning, formation digitale,</a:t>
            </a:r>
          </a:p>
          <a:p>
            <a:r>
              <a:rPr lang="fr-FR" dirty="0"/>
              <a:t>FEST …) ont considérablement évolué. Par ailleurs, l’accès de tous aux ressources formatives mises en</a:t>
            </a:r>
          </a:p>
          <a:p>
            <a:r>
              <a:rPr lang="fr-FR" dirty="0"/>
              <a:t>oeuvre par et dans l’entreprise constitue un enjeu réel. Les parties signataires considèrent que la</a:t>
            </a:r>
          </a:p>
          <a:p>
            <a:r>
              <a:rPr lang="fr-FR" dirty="0"/>
              <a:t>négociation annuelle sur l’égalité professionnelle entre les femmes et les hommes et la qualité de vie</a:t>
            </a:r>
          </a:p>
          <a:p>
            <a:r>
              <a:rPr lang="fr-FR" dirty="0"/>
              <a:t>au travail prévue à l’article L2242-17 du Code du travail, constitue une opportunité de faire évoluer le</a:t>
            </a:r>
          </a:p>
          <a:p>
            <a:r>
              <a:rPr lang="fr-FR" dirty="0"/>
              <a:t>dialogue social dans l’entreprise, sur les questions des apprentissages et de la formation tout au long</a:t>
            </a:r>
          </a:p>
          <a:p>
            <a:r>
              <a:rPr lang="fr-FR" dirty="0"/>
              <a:t>de la vie.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962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a:solidFill>
                  <a:schemeClr val="tx1"/>
                </a:solidFill>
                <a:effectLst/>
                <a:latin typeface="+mn-lt"/>
                <a:ea typeface="+mn-ea"/>
                <a:cs typeface="+mn-cs"/>
              </a:rPr>
              <a:t>L’employeur devra s’entretenir sur chacun des trois éléments d’appréciation de son parcours professionnel lors de l’état des lieux tous les 6 ans.</a:t>
            </a:r>
          </a:p>
          <a:p>
            <a:pPr lvl="0"/>
            <a:r>
              <a:rPr lang="fr-FR" sz="1200" kern="1200" dirty="0">
                <a:solidFill>
                  <a:schemeClr val="tx1"/>
                </a:solidFill>
                <a:effectLst/>
                <a:latin typeface="+mn-lt"/>
                <a:ea typeface="+mn-ea"/>
                <a:cs typeface="+mn-cs"/>
              </a:rPr>
              <a:t>Mais ces éléments ne déclenchent plus l’abondement correctif du CPF. Celui-ci ne sera dû que si le salarié n’a pas bénéficié des entretiens prévus et d’une formation non obligatoire. </a:t>
            </a:r>
          </a:p>
          <a:p>
            <a:pPr lvl="0"/>
            <a:r>
              <a:rPr lang="fr-FR" sz="1200" kern="1200" dirty="0">
                <a:solidFill>
                  <a:schemeClr val="tx1"/>
                </a:solidFill>
                <a:effectLst/>
                <a:latin typeface="+mn-lt"/>
                <a:ea typeface="+mn-ea"/>
                <a:cs typeface="+mn-cs"/>
              </a:rPr>
              <a:t>De plus, le bénéfice d’une formation non-obligatoire ne pourra pas faire l’objet d’une négociation par accord collectif.</a:t>
            </a:r>
          </a:p>
          <a:p>
            <a:endParaRPr lang="fr-FR" dirty="0"/>
          </a:p>
          <a:p>
            <a:r>
              <a:rPr lang="fr-FR" dirty="0"/>
              <a:t>http://www.assemblee-nationale.fr/15/cri/2017-2018/20180271.asp#P1329922</a:t>
            </a:r>
          </a:p>
          <a:p>
            <a:endParaRPr lang="fr-FR" b="1" dirty="0"/>
          </a:p>
          <a:p>
            <a:r>
              <a:rPr lang="fr-FR" b="1" dirty="0"/>
              <a:t>Amendement n°1648 : sanctions EP</a:t>
            </a:r>
          </a:p>
          <a:p>
            <a:r>
              <a:rPr lang="fr-FR" dirty="0"/>
              <a:t>Cet amendement revoit le dispositif des sanctions actuellement prévu à l’article L. 6323‑13. Il vise en effet à le simplifier. La sanction qui prévoit un abondement du compte personnel de formation du salarié ne sera due que si le salarié n’a pas bénéficié des entretiens prévus et d’une formation non obligatoire. Cette mesure renforce l’engagement des entreprises d’au moins 50 salariés dans la mise en œuvre des actions de formation non obligatoires ; c’est-à-dire, celles qui ne sont pas imposées par l’exercice d’une activité ou d’une fonction en application d’une convention internationale ou d’une disposition légale ou règlementaire.</a:t>
            </a:r>
          </a:p>
          <a:p>
            <a:endParaRPr lang="fr-FR" dirty="0"/>
          </a:p>
          <a:p>
            <a:endParaRPr lang="fr-FR" dirty="0"/>
          </a:p>
          <a:p>
            <a:r>
              <a:rPr lang="fr-FR" dirty="0"/>
              <a:t>Assouplissement par le dialogue social</a:t>
            </a:r>
          </a:p>
          <a:p>
            <a:r>
              <a:rPr lang="fr-FR" b="1" dirty="0"/>
              <a:t>NTRH 07/05/18 : La gestion des parcours à 6 ans ouverte à la négociation d’entreprise (J-P Willems)</a:t>
            </a:r>
            <a:endParaRPr lang="fr-FR" dirty="0"/>
          </a:p>
          <a:p>
            <a:r>
              <a:rPr lang="fr-FR" i="1" dirty="0"/>
              <a:t>« Les sages du Palais-Royal ont souhaité préserver la logique des ordonnances afin que les obligations des employeurs en matière de gestion des parcours professionnels ne deviennent pas un 14</a:t>
            </a:r>
            <a:r>
              <a:rPr lang="fr-FR" i="1" baseline="30000" dirty="0"/>
              <a:t>e</a:t>
            </a:r>
            <a:r>
              <a:rPr lang="fr-FR" i="1" dirty="0"/>
              <a:t> domaine dans lequel la branche aurait la primauté. Ils ont donc conseillé au Gouvernement d’ouvrir la possibilité de modifier les modalités d’appréciation du parcours professionnel et la périodicité des entretiens professionnels à la négociation d’entreprise.</a:t>
            </a:r>
            <a:endParaRPr lang="fr-FR" dirty="0"/>
          </a:p>
          <a:p>
            <a:r>
              <a:rPr lang="fr-FR" b="1" dirty="0"/>
              <a:t>La conséquence : des obligations négociables en interne</a:t>
            </a:r>
          </a:p>
          <a:p>
            <a:r>
              <a:rPr lang="fr-FR" dirty="0"/>
              <a:t>Le nouveau projet d’article </a:t>
            </a:r>
            <a:r>
              <a:rPr lang="fr-FR" u="sng" dirty="0">
                <a:hlinkClick r:id="rId3" tooltip="Article L. 6315-1 du Code du Travail"/>
              </a:rPr>
              <a:t>L. 6315-1</a:t>
            </a:r>
            <a:r>
              <a:rPr lang="fr-FR" dirty="0"/>
              <a:t> du Code du Travail précise désormais qu’un accord collectif de branche ou d’entreprise peut prévoir des modalités d’appréciation du parcours professionnel du salarié distinctes des critères légaux ainsi qu’une périodicité des entretiens professionnels autre que deux ans.  </a:t>
            </a:r>
          </a:p>
          <a:p>
            <a:r>
              <a:rPr lang="fr-FR" b="1" dirty="0"/>
              <a:t>Il en résulte que les entreprises n’ont pas à attendre un hypothétique accord de branche sur le sujet mais peuvent engager des négociations sans délai à compter de la publication de la loi.</a:t>
            </a:r>
            <a:endParaRPr lang="fr-FR" dirty="0"/>
          </a:p>
          <a:p>
            <a:pPr lvl="0"/>
            <a:r>
              <a:rPr lang="fr-FR" dirty="0"/>
              <a:t>Les termes de cette négociation sont faciles à identifier : permettre à l’entreprise de personnaliser les engagements pris vis-à-vis des salariés en matière de gestion des compétences, en contrepartie d’une exonération de la pénalité.</a:t>
            </a:r>
          </a:p>
          <a:p>
            <a:pPr lvl="0"/>
            <a:r>
              <a:rPr lang="fr-FR" dirty="0"/>
              <a:t>Conformément aux Ordonnances, cette négociation sera possible dans les entreprises qui sont dotées d’au moins un délégué syndical ou dans celles qui ont des élus (CE ou DP ou nouveau CSE), désormais en capacité de conclure de véritables accords collectifs.</a:t>
            </a:r>
          </a:p>
          <a:p>
            <a:r>
              <a:rPr lang="fr-FR" b="1" dirty="0"/>
              <a:t>Cette nouvelle possibilité devrait permettra aux entreprises qui ont tardivement pris conscience de leur obligation d’avoir une possibilité d’échapper aux pénalités qui interviendront à partir du 07/03/2020.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46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Consultation IRP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Amendement renforçant ce dialogue : </a:t>
            </a:r>
            <a:r>
              <a:rPr lang="fr-FR" sz="1200" i="1" dirty="0"/>
              <a:t>« ce plan de développement des compétences s’inscrit dans le cadre de la négociation sur la GPEC ou des orientations de la formation professionnelle soumise à la consultation du comité social et économique sur les orientations stratégiques »</a:t>
            </a:r>
            <a:r>
              <a:rPr lang="fr-FR"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non retenu</a:t>
            </a:r>
          </a:p>
          <a:p>
            <a:endParaRPr lang="fr-FR" b="1" u="sng" dirty="0"/>
          </a:p>
          <a:p>
            <a:endParaRPr lang="fr-FR" dirty="0"/>
          </a:p>
          <a:p>
            <a:r>
              <a:rPr lang="fr-FR" dirty="0"/>
              <a:t>Article L6321-8</a:t>
            </a:r>
          </a:p>
          <a:p>
            <a:r>
              <a:rPr lang="fr-FR" dirty="0"/>
              <a:t>Modifié par </a:t>
            </a:r>
            <a:r>
              <a:rPr lang="fr-FR" dirty="0">
                <a:hlinkClick r:id="rId3"/>
              </a:rPr>
              <a:t>LOI n°2014-288 du 5 mars 2014 - art. 5</a:t>
            </a:r>
            <a:r>
              <a:rPr lang="fr-FR" dirty="0"/>
              <a:t> </a:t>
            </a:r>
          </a:p>
          <a:p>
            <a:r>
              <a:rPr lang="fr-FR" dirty="0"/>
              <a:t>Lorsque le salarié suit une action de formation dans le cadre du plan de formation ayant pour objet le développement des compétences, l'entreprise définit avec le salarié, avant son départ en formation, la nature des engagements auxquels elle souscrit dès lors que l'intéressé aura suivi avec assiduité la formation et satisfait aux évaluations prévues.</a:t>
            </a:r>
          </a:p>
          <a:p>
            <a:r>
              <a:rPr lang="fr-FR" dirty="0"/>
              <a:t>Les engagements de l'entreprise portent sur :</a:t>
            </a:r>
          </a:p>
          <a:p>
            <a:r>
              <a:rPr lang="fr-FR" dirty="0"/>
              <a:t>1° Les conditions dans lesquelles le salarié accède en priorité, dans un délai d'un an, à l'issue de la formation aux fonctions disponibles correspondant aux connaissances ainsi acquises et sur l'attribution de la classification correspondant à l'emploi occupé ;</a:t>
            </a:r>
          </a:p>
          <a:p>
            <a:r>
              <a:rPr lang="fr-FR" dirty="0"/>
              <a:t>2° Les modalités de prise en compte des efforts accomplis par le salarié.</a:t>
            </a:r>
          </a:p>
          <a:p>
            <a:pPr marL="177674" indent="-177674">
              <a:buFontTx/>
              <a:buChar char="-"/>
            </a:pPr>
            <a:endParaRPr lang="fr-FR" dirty="0"/>
          </a:p>
          <a:p>
            <a:endParaRPr lang="fr-FR" dirty="0"/>
          </a:p>
          <a:p>
            <a:r>
              <a:rPr lang="fr-FR" dirty="0"/>
              <a:t>ANI</a:t>
            </a:r>
          </a:p>
          <a:p>
            <a:r>
              <a:rPr lang="fr-FR" b="1" dirty="0"/>
              <a:t>Article 11 : Du plan de formation au plan d’adaptation et de développement des</a:t>
            </a:r>
          </a:p>
          <a:p>
            <a:r>
              <a:rPr lang="fr-FR" b="1" dirty="0"/>
              <a:t>compétences</a:t>
            </a:r>
          </a:p>
          <a:p>
            <a:r>
              <a:rPr lang="fr-FR" dirty="0"/>
              <a:t>Sans préjudice des dispositions de l’article L.6321-1 du Code du travail relatives à l’obligation</a:t>
            </a:r>
          </a:p>
          <a:p>
            <a:r>
              <a:rPr lang="fr-FR" dirty="0"/>
              <a:t>d’adaptation des salariés à leur poste de travail et de s’assurer du maintien de leur capacité à occuper</a:t>
            </a:r>
          </a:p>
          <a:p>
            <a:r>
              <a:rPr lang="fr-FR" dirty="0"/>
              <a:t>un emploi, les parties signataires conviennent de remplacer le plan de formation, à l’initiative de</a:t>
            </a:r>
          </a:p>
          <a:p>
            <a:r>
              <a:rPr lang="fr-FR" dirty="0"/>
              <a:t>l’employeur, par un plan d’adaptation et de développement des compétences.</a:t>
            </a:r>
          </a:p>
          <a:p>
            <a:r>
              <a:rPr lang="fr-FR" dirty="0"/>
              <a:t>Dans l’élaboration du plan d’adaptation et de développement des compétences, l’employeur bénéficie</a:t>
            </a:r>
          </a:p>
          <a:p>
            <a:r>
              <a:rPr lang="fr-FR" dirty="0"/>
              <a:t>de la connaissance des données issues de l’Observatoire prospectif des métiers et des qualifications</a:t>
            </a:r>
          </a:p>
          <a:p>
            <a:r>
              <a:rPr lang="fr-FR" dirty="0"/>
              <a:t>de la branche professionnelle, notamment en matière de description et d’analyse prospective des</a:t>
            </a:r>
          </a:p>
          <a:p>
            <a:r>
              <a:rPr lang="fr-FR" dirty="0"/>
              <a:t>évolutions des métiers de l’entreprise.</a:t>
            </a:r>
          </a:p>
          <a:p>
            <a:r>
              <a:rPr lang="fr-FR" dirty="0"/>
              <a:t>Ce plan d’adaptation et de développement des compétences a pour objet de préparer les compétences</a:t>
            </a:r>
          </a:p>
          <a:p>
            <a:r>
              <a:rPr lang="fr-FR" dirty="0"/>
              <a:t>nécessaires à l’entreprise pour faire face aux évolutions techniques, réglementaires et</a:t>
            </a:r>
          </a:p>
          <a:p>
            <a:r>
              <a:rPr lang="fr-FR" dirty="0"/>
              <a:t>organisationnelles et de satisfaire à son obligation d’adapter les salariés à leur poste de travail.</a:t>
            </a:r>
          </a:p>
          <a:p>
            <a:r>
              <a:rPr lang="fr-FR" dirty="0"/>
              <a:t>Il comprend également l’ensemble des actions liées à l’évolution ou au maintien dans l’emploi dans</a:t>
            </a:r>
          </a:p>
          <a:p>
            <a:r>
              <a:rPr lang="fr-FR" dirty="0"/>
              <a:t>l’entreprise, les actions liées au développement des compétences ainsi que, le cas échéant, les actions</a:t>
            </a:r>
          </a:p>
          <a:p>
            <a:r>
              <a:rPr lang="fr-FR" dirty="0"/>
              <a:t>d’accompagnement des salariés qui font l’objet d’une co-construction avec l’entreprise.</a:t>
            </a:r>
          </a:p>
          <a:p>
            <a:r>
              <a:rPr lang="fr-FR" b="1" dirty="0"/>
              <a:t>Article 12 : Consultation sur le plan d’adaptation et de développement des compétences</a:t>
            </a:r>
          </a:p>
          <a:p>
            <a:r>
              <a:rPr lang="fr-FR" dirty="0"/>
              <a:t>Les parties signataires conviennent d’appliquer les dispositions légales actuelles sur la consultation du</a:t>
            </a:r>
          </a:p>
          <a:p>
            <a:r>
              <a:rPr lang="fr-FR" dirty="0"/>
              <a:t>plan de formation au plan de d’adaptation et de développement des compétences.</a:t>
            </a:r>
          </a:p>
          <a:p>
            <a:r>
              <a:rPr lang="fr-FR" dirty="0"/>
              <a:t>L’évolution des modalités d’acquisition, de développement et de validation des compétences en</a:t>
            </a:r>
          </a:p>
          <a:p>
            <a:r>
              <a:rPr lang="fr-FR" dirty="0"/>
              <a:t>situation de travail ou hors temps de travail (formation à distance, e-learning, formation digitale,</a:t>
            </a:r>
          </a:p>
          <a:p>
            <a:r>
              <a:rPr lang="fr-FR" dirty="0"/>
              <a:t>FEST …) ont considérablement évolué. Par ailleurs, l’accès de tous aux ressources formatives mises en</a:t>
            </a:r>
          </a:p>
          <a:p>
            <a:r>
              <a:rPr lang="fr-FR" dirty="0"/>
              <a:t>oeuvre par et dans l’entreprise constitue un enjeu réel. Les parties signataires considèrent que la</a:t>
            </a:r>
          </a:p>
          <a:p>
            <a:r>
              <a:rPr lang="fr-FR" dirty="0"/>
              <a:t>négociation annuelle sur l’égalité professionnelle entre les femmes et les hommes et la qualité de vie</a:t>
            </a:r>
          </a:p>
          <a:p>
            <a:r>
              <a:rPr lang="fr-FR" dirty="0"/>
              <a:t>au travail prévue à l’article L2242-17 du Code du travail, constitue une opportunité de faire évoluer le</a:t>
            </a:r>
          </a:p>
          <a:p>
            <a:r>
              <a:rPr lang="fr-FR" dirty="0"/>
              <a:t>dialogue social dans l’entreprise, sur les questions des apprentissages et de la formation tout au long</a:t>
            </a:r>
          </a:p>
          <a:p>
            <a:r>
              <a:rPr lang="fr-FR" dirty="0"/>
              <a:t>de la vie.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32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73796">
              <a:defRPr/>
            </a:pPr>
            <a:r>
              <a:rPr lang="fr-FR" b="1" dirty="0"/>
              <a:t>Commission des affaires sociales : Mme Muriel Penicaud, ministre du travail – 10/04/2018</a:t>
            </a:r>
          </a:p>
          <a:p>
            <a:r>
              <a:rPr lang="fr-FR" dirty="0"/>
              <a:t>Vers un taux de 14,28€/h</a:t>
            </a:r>
            <a:r>
              <a:rPr lang="fr-FR" baseline="0" dirty="0"/>
              <a:t> (32€ en moyenne aujourd’hui)</a:t>
            </a:r>
          </a:p>
          <a:p>
            <a:r>
              <a:rPr lang="fr-FR" baseline="0" dirty="0"/>
              <a:t>Ministre : </a:t>
            </a:r>
          </a:p>
          <a:p>
            <a:pPr marL="177674" indent="-177674">
              <a:buFontTx/>
              <a:buChar char="-"/>
            </a:pPr>
            <a:r>
              <a:rPr lang="fr-FR" baseline="0" dirty="0"/>
              <a:t>taux supérieur à l’AFPA ou formation des DE</a:t>
            </a:r>
          </a:p>
          <a:p>
            <a:pPr marL="177674" indent="-177674">
              <a:buFontTx/>
              <a:buChar char="-"/>
            </a:pPr>
            <a:r>
              <a:rPr lang="fr-FR" baseline="0" dirty="0"/>
              <a:t>Les OPCA « gonflent » les prix pour ne pas restituer les fonds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175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73796">
              <a:defRPr/>
            </a:pPr>
            <a:r>
              <a:rPr lang="fr-FR" b="1" dirty="0"/>
              <a:t>Amendement 2101 :</a:t>
            </a:r>
          </a:p>
          <a:p>
            <a:pPr defTabSz="473796">
              <a:defRPr/>
            </a:pPr>
            <a:r>
              <a:rPr lang="fr-FR" dirty="0"/>
              <a:t>Cet amendement vise - en cas d’accord d’entreprise pour un abondement financier du CPF au profit de ses salariés - à permettre à celle de prendre en charge les frais de formation (ou de VAE ou de bilan de compétences) engagées et à se faire ensuite rembourser par la Caisse des dépôts et consignations, dans la limite des sommes créditées sur la base des droits acquis des CPF des salariés bénéficiaires. Aucun changement n’est prévu sur la contribution financière de ces entreprises aux opérateurs de compétences et demain à l’URSSAF. L’enjeu est bien de favoriser un co-investissement des entreprises et des salariés qui le souhaitent, dans le cadre du dialogue social. Les entreprises devront assumer le complément financier (au-delà des montants correspondant aux droits CPF acquis).</a:t>
            </a:r>
            <a:endParaRPr lang="fr-FR" b="1" dirty="0"/>
          </a:p>
          <a:p>
            <a:pPr defTabSz="473796">
              <a:defRPr/>
            </a:pPr>
            <a:endParaRPr lang="fr-FR" b="1" dirty="0"/>
          </a:p>
          <a:p>
            <a:pPr defTabSz="473796">
              <a:defRPr/>
            </a:pPr>
            <a:r>
              <a:rPr lang="fr-FR" b="1" dirty="0"/>
              <a:t>Commission des affaires sociales : Mme Muriel Penicaud, ministre du travail – 10/04/2018</a:t>
            </a:r>
          </a:p>
          <a:p>
            <a:r>
              <a:rPr lang="fr-FR" dirty="0"/>
              <a:t>Vers un taux de 14,28€/h</a:t>
            </a:r>
            <a:r>
              <a:rPr lang="fr-FR" baseline="0" dirty="0"/>
              <a:t> (32€ en moyenne aujourd’hui)</a:t>
            </a:r>
          </a:p>
          <a:p>
            <a:r>
              <a:rPr lang="fr-FR" baseline="0" dirty="0"/>
              <a:t>Ministre : </a:t>
            </a:r>
          </a:p>
          <a:p>
            <a:pPr marL="177674" indent="-177674">
              <a:buFontTx/>
              <a:buChar char="-"/>
            </a:pPr>
            <a:r>
              <a:rPr lang="fr-FR" baseline="0" dirty="0"/>
              <a:t>taux supérieur à l’AFPA ou formation des DE</a:t>
            </a:r>
          </a:p>
          <a:p>
            <a:pPr marL="177674" indent="-177674">
              <a:buFontTx/>
              <a:buChar char="-"/>
            </a:pPr>
            <a:r>
              <a:rPr lang="fr-FR" baseline="0" dirty="0"/>
              <a:t>Les OPCA « gonflent » les prix pour ne pas restituer les fonds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188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73796">
              <a:defRPr/>
            </a:pPr>
            <a:r>
              <a:rPr lang="fr-FR" dirty="0"/>
              <a:t>Cléa : </a:t>
            </a:r>
          </a:p>
          <a:p>
            <a:pPr defTabSz="473796">
              <a:defRPr/>
            </a:pPr>
            <a:r>
              <a:rPr lang="fr-FR" dirty="0"/>
              <a:t>- Actuellement à l’inventaire</a:t>
            </a:r>
          </a:p>
          <a:p>
            <a:pPr defTabSz="473796">
              <a:defRPr/>
            </a:pPr>
            <a:r>
              <a:rPr lang="fr-FR" dirty="0">
                <a:hlinkClick r:id="rId3" tooltip="Code du travail : articles D6113-1 à D6113-5 - Nouvelle fenêtre"/>
              </a:rPr>
              <a:t>- Code du travail : articles D6113-1 à D6113-5 </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71B1F2-297D-F946-820F-6EADAD832F22}" type="slidenum">
              <a:rPr lang="fr-FR" smtClean="0"/>
              <a:t>9</a:t>
            </a:fld>
            <a:endParaRPr lang="fr-FR"/>
          </a:p>
        </p:txBody>
      </p:sp>
    </p:spTree>
    <p:extLst>
      <p:ext uri="{BB962C8B-B14F-4D97-AF65-F5344CB8AC3E}">
        <p14:creationId xmlns:p14="http://schemas.microsoft.com/office/powerpoint/2010/main" val="1494877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2DB-23B0-0344-A0BD-3B52663DC6D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508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837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79CD97-7D1F-3640-B8D3-4E80376D75C7}" type="slidenum">
              <a:rPr kumimoji="0" lang="fr-FR" sz="13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fr-FR" sz="13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58975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88804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17931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a:ln/>
        </p:spPr>
      </p:sp>
      <p:sp>
        <p:nvSpPr>
          <p:cNvPr id="921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p:txBody>
      </p:sp>
      <p:sp>
        <p:nvSpPr>
          <p:cNvPr id="92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775045" indent="-298094">
              <a:defRPr sz="2500">
                <a:solidFill>
                  <a:schemeClr val="tx1"/>
                </a:solidFill>
                <a:latin typeface="Arial" panose="020B0604020202020204" pitchFamily="34" charset="0"/>
                <a:ea typeface="ＭＳ Ｐゴシック" panose="020B0600070205080204" pitchFamily="34" charset="-128"/>
              </a:defRPr>
            </a:lvl2pPr>
            <a:lvl3pPr marL="1192378" indent="-238476">
              <a:defRPr sz="2500">
                <a:solidFill>
                  <a:schemeClr val="tx1"/>
                </a:solidFill>
                <a:latin typeface="Arial" panose="020B0604020202020204" pitchFamily="34" charset="0"/>
                <a:ea typeface="ＭＳ Ｐゴシック" panose="020B0600070205080204" pitchFamily="34" charset="-128"/>
              </a:defRPr>
            </a:lvl3pPr>
            <a:lvl4pPr marL="1669329" indent="-238476">
              <a:defRPr sz="2500">
                <a:solidFill>
                  <a:schemeClr val="tx1"/>
                </a:solidFill>
                <a:latin typeface="Arial" panose="020B0604020202020204" pitchFamily="34" charset="0"/>
                <a:ea typeface="ＭＳ Ｐゴシック" panose="020B0600070205080204" pitchFamily="34" charset="-128"/>
              </a:defRPr>
            </a:lvl4pPr>
            <a:lvl5pPr marL="2146280" indent="-238476">
              <a:defRPr sz="2500">
                <a:solidFill>
                  <a:schemeClr val="tx1"/>
                </a:solidFill>
                <a:latin typeface="Arial" panose="020B0604020202020204" pitchFamily="34" charset="0"/>
                <a:ea typeface="ＭＳ Ｐゴシック" panose="020B0600070205080204" pitchFamily="34" charset="-128"/>
              </a:defRPr>
            </a:lvl5pPr>
            <a:lvl6pPr marL="2623231"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00182"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577133"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054084"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50A2B-710D-4D23-8F97-C07A225E0D72}" type="slidenum">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68464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8442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90840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a:ln/>
        </p:spPr>
      </p:sp>
      <p:sp>
        <p:nvSpPr>
          <p:cNvPr id="921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p:txBody>
      </p:sp>
      <p:sp>
        <p:nvSpPr>
          <p:cNvPr id="92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775045" indent="-298094">
              <a:defRPr sz="2500">
                <a:solidFill>
                  <a:schemeClr val="tx1"/>
                </a:solidFill>
                <a:latin typeface="Arial" panose="020B0604020202020204" pitchFamily="34" charset="0"/>
                <a:ea typeface="ＭＳ Ｐゴシック" panose="020B0600070205080204" pitchFamily="34" charset="-128"/>
              </a:defRPr>
            </a:lvl2pPr>
            <a:lvl3pPr marL="1192378" indent="-238476">
              <a:defRPr sz="2500">
                <a:solidFill>
                  <a:schemeClr val="tx1"/>
                </a:solidFill>
                <a:latin typeface="Arial" panose="020B0604020202020204" pitchFamily="34" charset="0"/>
                <a:ea typeface="ＭＳ Ｐゴシック" panose="020B0600070205080204" pitchFamily="34" charset="-128"/>
              </a:defRPr>
            </a:lvl3pPr>
            <a:lvl4pPr marL="1669329" indent="-238476">
              <a:defRPr sz="2500">
                <a:solidFill>
                  <a:schemeClr val="tx1"/>
                </a:solidFill>
                <a:latin typeface="Arial" panose="020B0604020202020204" pitchFamily="34" charset="0"/>
                <a:ea typeface="ＭＳ Ｐゴシック" panose="020B0600070205080204" pitchFamily="34" charset="-128"/>
              </a:defRPr>
            </a:lvl4pPr>
            <a:lvl5pPr marL="2146280" indent="-238476">
              <a:defRPr sz="2500">
                <a:solidFill>
                  <a:schemeClr val="tx1"/>
                </a:solidFill>
                <a:latin typeface="Arial" panose="020B0604020202020204" pitchFamily="34" charset="0"/>
                <a:ea typeface="ＭＳ Ｐゴシック" panose="020B0600070205080204" pitchFamily="34" charset="-128"/>
              </a:defRPr>
            </a:lvl5pPr>
            <a:lvl6pPr marL="2623231"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00182"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577133"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054084" indent="-23847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50A2B-710D-4D23-8F97-C07A225E0D72}" type="slidenum">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057289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121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71B1F2-297D-F946-820F-6EADAD832F22}" type="slidenum">
              <a:rPr lang="fr-FR" smtClean="0"/>
              <a:t>10</a:t>
            </a:fld>
            <a:endParaRPr lang="fr-FR"/>
          </a:p>
        </p:txBody>
      </p:sp>
    </p:spTree>
    <p:extLst>
      <p:ext uri="{BB962C8B-B14F-4D97-AF65-F5344CB8AC3E}">
        <p14:creationId xmlns:p14="http://schemas.microsoft.com/office/powerpoint/2010/main" val="4094247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86175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ln/>
        </p:spPr>
      </p:sp>
      <p:sp>
        <p:nvSpPr>
          <p:cNvPr id="604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6511" indent="-308031">
              <a:defRPr sz="2500">
                <a:solidFill>
                  <a:schemeClr val="tx1"/>
                </a:solidFill>
                <a:latin typeface="Arial" panose="020B0604020202020204" pitchFamily="34" charset="0"/>
                <a:ea typeface="ＭＳ Ｐゴシック" panose="020B0600070205080204" pitchFamily="34" charset="-128"/>
              </a:defRPr>
            </a:lvl2pPr>
            <a:lvl3pPr marL="1243717" indent="-246756">
              <a:defRPr sz="2500">
                <a:solidFill>
                  <a:schemeClr val="tx1"/>
                </a:solidFill>
                <a:latin typeface="Arial" panose="020B0604020202020204" pitchFamily="34" charset="0"/>
                <a:ea typeface="ＭＳ Ｐゴシック" panose="020B0600070205080204" pitchFamily="34" charset="-128"/>
              </a:defRPr>
            </a:lvl3pPr>
            <a:lvl4pPr marL="1740541" indent="-246756">
              <a:defRPr sz="2500">
                <a:solidFill>
                  <a:schemeClr val="tx1"/>
                </a:solidFill>
                <a:latin typeface="Arial" panose="020B0604020202020204" pitchFamily="34" charset="0"/>
                <a:ea typeface="ＭＳ Ｐゴシック" panose="020B0600070205080204" pitchFamily="34" charset="-128"/>
              </a:defRPr>
            </a:lvl4pPr>
            <a:lvl5pPr marL="2239020" indent="-246756">
              <a:defRPr sz="2500">
                <a:solidFill>
                  <a:schemeClr val="tx1"/>
                </a:solidFill>
                <a:latin typeface="Arial" panose="020B0604020202020204" pitchFamily="34" charset="0"/>
                <a:ea typeface="ＭＳ Ｐゴシック" panose="020B0600070205080204" pitchFamily="34" charset="-128"/>
              </a:defRPr>
            </a:lvl5pPr>
            <a:lvl6pPr marL="2715971"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92922"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69873"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46824" indent="-24675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B47F6-0DEF-46E3-B3E0-3088061BB13B}" type="slidenum">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28381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79CD97-7D1F-3640-B8D3-4E80376D75C7}" type="slidenum">
              <a:rPr kumimoji="0" lang="fr-FR" sz="13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fr-FR" sz="13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28922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04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48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12</a:t>
            </a:fld>
            <a:endParaRPr lang="fr-FR" dirty="0"/>
          </a:p>
        </p:txBody>
      </p:sp>
    </p:spTree>
    <p:extLst>
      <p:ext uri="{BB962C8B-B14F-4D97-AF65-F5344CB8AC3E}">
        <p14:creationId xmlns:p14="http://schemas.microsoft.com/office/powerpoint/2010/main" val="111013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13</a:t>
            </a:fld>
            <a:endParaRPr lang="fr-FR" dirty="0"/>
          </a:p>
        </p:txBody>
      </p:sp>
    </p:spTree>
    <p:extLst>
      <p:ext uri="{BB962C8B-B14F-4D97-AF65-F5344CB8AC3E}">
        <p14:creationId xmlns:p14="http://schemas.microsoft.com/office/powerpoint/2010/main" val="21584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254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4062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6"/>
            <a:ext cx="2628900" cy="5811839"/>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27403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8" name="Content Placeholder 2"/>
          <p:cNvSpPr>
            <a:spLocks noGrp="1"/>
          </p:cNvSpPr>
          <p:nvPr>
            <p:ph sz="half" idx="15" hasCustomPrompt="1"/>
          </p:nvPr>
        </p:nvSpPr>
        <p:spPr>
          <a:xfrm>
            <a:off x="439014" y="1542817"/>
            <a:ext cx="11326519" cy="46284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a:t>
            </a:r>
          </a:p>
        </p:txBody>
      </p:sp>
      <p:sp>
        <p:nvSpPr>
          <p:cNvPr id="19" name="Title Placeholder 1"/>
          <p:cNvSpPr>
            <a:spLocks noGrp="1"/>
          </p:cNvSpPr>
          <p:nvPr>
            <p:ph type="title"/>
          </p:nvPr>
        </p:nvSpPr>
        <p:spPr>
          <a:xfrm>
            <a:off x="439014" y="548680"/>
            <a:ext cx="11326516" cy="702507"/>
          </a:xfrm>
          <a:prstGeom prst="rect">
            <a:avLst/>
          </a:prstGeom>
        </p:spPr>
        <p:txBody>
          <a:bodyPr vert="horz" lIns="91440" tIns="45720" rIns="91440" bIns="45720" rtlCol="0" anchor="t" anchorCtr="0">
            <a:noAutofit/>
          </a:bodyPr>
          <a:lstStyle>
            <a:lvl1pPr algn="l">
              <a:defRPr sz="4000" cap="all">
                <a:solidFill>
                  <a:srgbClr val="00A9C2"/>
                </a:solidFill>
              </a:defRPr>
            </a:lvl1pPr>
          </a:lstStyle>
          <a:p>
            <a:r>
              <a:rPr lang="fr-FR"/>
              <a:t>PAGE TITRE</a:t>
            </a:r>
            <a:endParaRPr/>
          </a:p>
        </p:txBody>
      </p:sp>
      <p:sp>
        <p:nvSpPr>
          <p:cNvPr id="10" name="Ellipse 9"/>
          <p:cNvSpPr/>
          <p:nvPr userDrawn="1"/>
        </p:nvSpPr>
        <p:spPr>
          <a:xfrm>
            <a:off x="11765532" y="3137369"/>
            <a:ext cx="686113"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1"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2988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1"/>
            <a:ext cx="3637531"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7" name="Text Placeholder 2"/>
          <p:cNvSpPr>
            <a:spLocks noGrp="1"/>
          </p:cNvSpPr>
          <p:nvPr>
            <p:ph type="body" idx="1" hasCustomPrompt="1"/>
          </p:nvPr>
        </p:nvSpPr>
        <p:spPr>
          <a:xfrm>
            <a:off x="439014" y="1458148"/>
            <a:ext cx="3637532"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9" name="Content Placeholder 2"/>
          <p:cNvSpPr>
            <a:spLocks noGrp="1"/>
          </p:cNvSpPr>
          <p:nvPr>
            <p:ph sz="half" idx="15"/>
          </p:nvPr>
        </p:nvSpPr>
        <p:spPr>
          <a:xfrm>
            <a:off x="4528101" y="1542817"/>
            <a:ext cx="7199800"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0" name="Title Placeholder 1"/>
          <p:cNvSpPr>
            <a:spLocks noGrp="1"/>
          </p:cNvSpPr>
          <p:nvPr>
            <p:ph type="title"/>
          </p:nvPr>
        </p:nvSpPr>
        <p:spPr>
          <a:xfrm>
            <a:off x="4528100" y="548680"/>
            <a:ext cx="7199801" cy="702507"/>
          </a:xfrm>
          <a:prstGeom prst="rect">
            <a:avLst/>
          </a:prstGeom>
        </p:spPr>
        <p:txBody>
          <a:bodyPr vert="horz" lIns="91440" tIns="45720" rIns="91440" bIns="45720" rtlCol="0" anchor="t" anchorCtr="0">
            <a:noAutofit/>
          </a:bodyPr>
          <a:lstStyle>
            <a:lvl1pPr algn="l">
              <a:defRPr sz="3733" cap="all">
                <a:solidFill>
                  <a:srgbClr val="00A9C2"/>
                </a:solidFill>
              </a:defRPr>
            </a:lvl1pPr>
          </a:lstStyle>
          <a:p>
            <a:r>
              <a:rPr lang="fr-FR"/>
              <a:t>PAGE TITRE</a:t>
            </a:r>
            <a:endParaRPr/>
          </a:p>
        </p:txBody>
      </p:sp>
      <p:sp>
        <p:nvSpPr>
          <p:cNvPr id="11" name="Ellipse 10"/>
          <p:cNvSpPr/>
          <p:nvPr userDrawn="1"/>
        </p:nvSpPr>
        <p:spPr>
          <a:xfrm>
            <a:off x="11765532" y="3137369"/>
            <a:ext cx="686113"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2"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4111941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Texte 1">
    <p:spTree>
      <p:nvGrpSpPr>
        <p:cNvPr id="1" name=""/>
        <p:cNvGrpSpPr/>
        <p:nvPr/>
      </p:nvGrpSpPr>
      <p:grpSpPr>
        <a:xfrm>
          <a:off x="0" y="0"/>
          <a:ext cx="0" cy="0"/>
          <a:chOff x="0" y="0"/>
          <a:chExt cx="0" cy="0"/>
        </a:xfrm>
      </p:grpSpPr>
      <p:sp>
        <p:nvSpPr>
          <p:cNvPr id="8" name="Titre 1"/>
          <p:cNvSpPr txBox="1">
            <a:spLocks/>
          </p:cNvSpPr>
          <p:nvPr userDrawn="1"/>
        </p:nvSpPr>
        <p:spPr>
          <a:xfrm>
            <a:off x="439013" y="-1"/>
            <a:ext cx="2552544"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3" name="Text Placeholder 2"/>
          <p:cNvSpPr>
            <a:spLocks noGrp="1"/>
          </p:cNvSpPr>
          <p:nvPr>
            <p:ph type="body" idx="1" hasCustomPrompt="1"/>
          </p:nvPr>
        </p:nvSpPr>
        <p:spPr>
          <a:xfrm>
            <a:off x="439013" y="1458148"/>
            <a:ext cx="2552544"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14" name="Content Placeholder 2"/>
          <p:cNvSpPr>
            <a:spLocks noGrp="1"/>
          </p:cNvSpPr>
          <p:nvPr>
            <p:ph sz="half" idx="15"/>
          </p:nvPr>
        </p:nvSpPr>
        <p:spPr>
          <a:xfrm>
            <a:off x="3364089" y="1542817"/>
            <a:ext cx="8363811"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5" name="Title Placeholder 1"/>
          <p:cNvSpPr>
            <a:spLocks noGrp="1"/>
          </p:cNvSpPr>
          <p:nvPr>
            <p:ph type="title"/>
          </p:nvPr>
        </p:nvSpPr>
        <p:spPr>
          <a:xfrm>
            <a:off x="3364089" y="548680"/>
            <a:ext cx="8363812" cy="702507"/>
          </a:xfrm>
          <a:prstGeom prst="rect">
            <a:avLst/>
          </a:prstGeom>
        </p:spPr>
        <p:txBody>
          <a:bodyPr vert="horz" lIns="91440" tIns="45720" rIns="91440" bIns="45720" rtlCol="0" anchor="t" anchorCtr="0">
            <a:noAutofit/>
          </a:bodyPr>
          <a:lstStyle>
            <a:lvl1pPr algn="l">
              <a:defRPr sz="3733" cap="all">
                <a:solidFill>
                  <a:srgbClr val="00A9C2"/>
                </a:solidFill>
              </a:defRPr>
            </a:lvl1pPr>
          </a:lstStyle>
          <a:p>
            <a:r>
              <a:rPr lang="fr-FR"/>
              <a:t>PAGE TITRE</a:t>
            </a:r>
            <a:endParaRPr/>
          </a:p>
        </p:txBody>
      </p:sp>
      <p:sp>
        <p:nvSpPr>
          <p:cNvPr id="9" name="Ellipse 8"/>
          <p:cNvSpPr/>
          <p:nvPr userDrawn="1"/>
        </p:nvSpPr>
        <p:spPr>
          <a:xfrm>
            <a:off x="11765531" y="3137369"/>
            <a:ext cx="663536"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1839042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3250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28522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9122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1"/>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74340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241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7255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2"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5084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0873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99012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702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45628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06735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7"/>
            <a:ext cx="2628900" cy="5811839"/>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2" y="365127"/>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5248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de Titre">
    <p:spTree>
      <p:nvGrpSpPr>
        <p:cNvPr id="1" name=""/>
        <p:cNvGrpSpPr/>
        <p:nvPr/>
      </p:nvGrpSpPr>
      <p:grpSpPr>
        <a:xfrm>
          <a:off x="0" y="0"/>
          <a:ext cx="0" cy="0"/>
          <a:chOff x="0" y="0"/>
          <a:chExt cx="0" cy="0"/>
        </a:xfrm>
      </p:grpSpPr>
      <p:sp>
        <p:nvSpPr>
          <p:cNvPr id="15" name="Titre 1"/>
          <p:cNvSpPr txBox="1">
            <a:spLocks/>
          </p:cNvSpPr>
          <p:nvPr userDrawn="1"/>
        </p:nvSpPr>
        <p:spPr>
          <a:xfrm>
            <a:off x="3000334" y="4792134"/>
            <a:ext cx="6221433" cy="2065868"/>
          </a:xfrm>
          <a:prstGeom prst="rect">
            <a:avLst/>
          </a:prstGeom>
          <a:solidFill>
            <a:srgbClr val="16B1AB">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22" name="Titre 1"/>
          <p:cNvSpPr txBox="1">
            <a:spLocks/>
          </p:cNvSpPr>
          <p:nvPr userDrawn="1"/>
        </p:nvSpPr>
        <p:spPr>
          <a:xfrm>
            <a:off x="3000334" y="0"/>
            <a:ext cx="6221433" cy="1066800"/>
          </a:xfrm>
          <a:prstGeom prst="rect">
            <a:avLst/>
          </a:prstGeom>
          <a:solidFill>
            <a:srgbClr val="16B1AB">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8" name="Text Placeholder 2"/>
          <p:cNvSpPr>
            <a:spLocks noGrp="1"/>
          </p:cNvSpPr>
          <p:nvPr>
            <p:ph type="body" idx="1" hasCustomPrompt="1"/>
          </p:nvPr>
        </p:nvSpPr>
        <p:spPr>
          <a:xfrm>
            <a:off x="3000334" y="4792134"/>
            <a:ext cx="6221433" cy="2065869"/>
          </a:xfrm>
        </p:spPr>
        <p:txBody>
          <a:bodyPr lIns="144000" tIns="144000" rIns="144000" bIns="144000" anchor="t" anchorCtr="0">
            <a:normAutofit/>
          </a:bodyPr>
          <a:lstStyle>
            <a:lvl1pPr marL="0" indent="0" algn="ctr">
              <a:spcBef>
                <a:spcPts val="0"/>
              </a:spcBef>
              <a:buNone/>
              <a:defRPr sz="2400" baseline="0">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PLÉNIÈRE</a:t>
            </a:r>
          </a:p>
          <a:p>
            <a:pPr lvl="0"/>
            <a:r>
              <a:rPr lang="fr-FR"/>
              <a:t>SALLE JEAN XXIII</a:t>
            </a:r>
          </a:p>
          <a:p>
            <a:pPr lvl="0"/>
            <a:endParaRPr lang="fr-FR"/>
          </a:p>
          <a:p>
            <a:pPr lvl="0"/>
            <a:r>
              <a:rPr lang="fr-FR"/>
              <a:t>Vendredi 9 juin 2017</a:t>
            </a:r>
          </a:p>
        </p:txBody>
      </p:sp>
      <p:pic>
        <p:nvPicPr>
          <p:cNvPr id="6" name="Espace réservé du contenu 2"/>
          <p:cNvPicPr>
            <a:picLocks noChangeAspect="1"/>
          </p:cNvPicPr>
          <p:nvPr userDrawn="1"/>
        </p:nvPicPr>
        <p:blipFill rotWithShape="1">
          <a:blip r:embed="rId2" cstate="print">
            <a:grayscl/>
            <a:alphaModFix amt="30000"/>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579125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tête">
    <p:spTree>
      <p:nvGrpSpPr>
        <p:cNvPr id="1" name=""/>
        <p:cNvGrpSpPr/>
        <p:nvPr/>
      </p:nvGrpSpPr>
      <p:grpSpPr>
        <a:xfrm>
          <a:off x="0" y="0"/>
          <a:ext cx="0" cy="0"/>
          <a:chOff x="0" y="0"/>
          <a:chExt cx="0" cy="0"/>
        </a:xfrm>
      </p:grpSpPr>
      <p:sp>
        <p:nvSpPr>
          <p:cNvPr id="8" name="Titre 1"/>
          <p:cNvSpPr txBox="1">
            <a:spLocks/>
          </p:cNvSpPr>
          <p:nvPr userDrawn="1"/>
        </p:nvSpPr>
        <p:spPr>
          <a:xfrm>
            <a:off x="-4" y="527063"/>
            <a:ext cx="12191999" cy="883296"/>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2" name="Title 1"/>
          <p:cNvSpPr>
            <a:spLocks noGrp="1"/>
          </p:cNvSpPr>
          <p:nvPr>
            <p:ph type="ctrTitle" hasCustomPrompt="1"/>
          </p:nvPr>
        </p:nvSpPr>
        <p:spPr>
          <a:xfrm>
            <a:off x="-3" y="538182"/>
            <a:ext cx="12192001" cy="872177"/>
          </a:xfrm>
        </p:spPr>
        <p:txBody>
          <a:bodyPr vert="horz" lIns="91440" tIns="45720" rIns="91440" bIns="45720" rtlCol="0" anchor="ctr" anchorCtr="1">
            <a:noAutofit/>
          </a:bodyPr>
          <a:lstStyle>
            <a:lvl1pPr algn="l" defTabSz="1219170" rtl="0" eaLnBrk="1" latinLnBrk="0" hangingPunct="1">
              <a:spcBef>
                <a:spcPct val="0"/>
              </a:spcBef>
              <a:buNone/>
              <a:defRPr sz="4267" kern="1200" cap="all" baseline="0">
                <a:solidFill>
                  <a:schemeClr val="bg1"/>
                </a:solidFill>
                <a:effectLst/>
                <a:latin typeface="+mj-lt"/>
                <a:ea typeface="+mj-ea"/>
                <a:cs typeface="+mj-cs"/>
              </a:defRPr>
            </a:lvl1pPr>
          </a:lstStyle>
          <a:p>
            <a:r>
              <a:rPr lang="fr-FR"/>
              <a:t>MICHEL QUESNOT</a:t>
            </a:r>
            <a:endParaRPr/>
          </a:p>
        </p:txBody>
      </p:sp>
    </p:spTree>
    <p:extLst>
      <p:ext uri="{BB962C8B-B14F-4D97-AF65-F5344CB8AC3E}">
        <p14:creationId xmlns:p14="http://schemas.microsoft.com/office/powerpoint/2010/main" val="267311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1"/>
            <a:ext cx="3637531" cy="6858001"/>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7" name="Text Placeholder 2"/>
          <p:cNvSpPr>
            <a:spLocks noGrp="1"/>
          </p:cNvSpPr>
          <p:nvPr>
            <p:ph type="body" idx="1" hasCustomPrompt="1"/>
          </p:nvPr>
        </p:nvSpPr>
        <p:spPr>
          <a:xfrm>
            <a:off x="439014" y="1458148"/>
            <a:ext cx="3637532"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9" name="Content Placeholder 2"/>
          <p:cNvSpPr>
            <a:spLocks noGrp="1"/>
          </p:cNvSpPr>
          <p:nvPr>
            <p:ph sz="half" idx="15"/>
          </p:nvPr>
        </p:nvSpPr>
        <p:spPr>
          <a:xfrm>
            <a:off x="4528101" y="1542817"/>
            <a:ext cx="7199800"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0" name="Title Placeholder 1"/>
          <p:cNvSpPr>
            <a:spLocks noGrp="1"/>
          </p:cNvSpPr>
          <p:nvPr>
            <p:ph type="title"/>
          </p:nvPr>
        </p:nvSpPr>
        <p:spPr>
          <a:xfrm>
            <a:off x="4528100" y="548680"/>
            <a:ext cx="7199801" cy="702507"/>
          </a:xfrm>
          <a:prstGeom prst="rect">
            <a:avLst/>
          </a:prstGeom>
        </p:spPr>
        <p:txBody>
          <a:bodyPr vert="horz" lIns="91440" tIns="45720" rIns="91440" bIns="45720" rtlCol="0" anchor="t" anchorCtr="0">
            <a:noAutofit/>
          </a:bodyPr>
          <a:lstStyle>
            <a:lvl1pPr algn="l">
              <a:defRPr sz="3733" cap="all">
                <a:solidFill>
                  <a:srgbClr val="16B1AB"/>
                </a:solidFill>
              </a:defRPr>
            </a:lvl1pPr>
          </a:lstStyle>
          <a:p>
            <a:r>
              <a:rPr lang="fr-FR" dirty="0"/>
              <a:t>PAGE TITRE</a:t>
            </a:r>
            <a:endParaRPr dirty="0"/>
          </a:p>
        </p:txBody>
      </p:sp>
      <p:sp>
        <p:nvSpPr>
          <p:cNvPr id="11" name="Ellipse 10"/>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2"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366290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1808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ge Texte 1">
    <p:spTree>
      <p:nvGrpSpPr>
        <p:cNvPr id="1" name=""/>
        <p:cNvGrpSpPr/>
        <p:nvPr/>
      </p:nvGrpSpPr>
      <p:grpSpPr>
        <a:xfrm>
          <a:off x="0" y="0"/>
          <a:ext cx="0" cy="0"/>
          <a:chOff x="0" y="0"/>
          <a:chExt cx="0" cy="0"/>
        </a:xfrm>
      </p:grpSpPr>
      <p:sp>
        <p:nvSpPr>
          <p:cNvPr id="8" name="Titre 1"/>
          <p:cNvSpPr txBox="1">
            <a:spLocks/>
          </p:cNvSpPr>
          <p:nvPr userDrawn="1"/>
        </p:nvSpPr>
        <p:spPr>
          <a:xfrm>
            <a:off x="439013" y="-1"/>
            <a:ext cx="2552544" cy="6858001"/>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3" name="Text Placeholder 2"/>
          <p:cNvSpPr>
            <a:spLocks noGrp="1"/>
          </p:cNvSpPr>
          <p:nvPr>
            <p:ph type="body" idx="1" hasCustomPrompt="1"/>
          </p:nvPr>
        </p:nvSpPr>
        <p:spPr>
          <a:xfrm>
            <a:off x="439013" y="1458148"/>
            <a:ext cx="2552544"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14" name="Content Placeholder 2"/>
          <p:cNvSpPr>
            <a:spLocks noGrp="1"/>
          </p:cNvSpPr>
          <p:nvPr>
            <p:ph sz="half" idx="15"/>
          </p:nvPr>
        </p:nvSpPr>
        <p:spPr>
          <a:xfrm>
            <a:off x="3364089" y="1542817"/>
            <a:ext cx="8363811"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5" name="Title Placeholder 1"/>
          <p:cNvSpPr>
            <a:spLocks noGrp="1"/>
          </p:cNvSpPr>
          <p:nvPr>
            <p:ph type="title"/>
          </p:nvPr>
        </p:nvSpPr>
        <p:spPr>
          <a:xfrm>
            <a:off x="3364089" y="548680"/>
            <a:ext cx="8363812" cy="702507"/>
          </a:xfrm>
          <a:prstGeom prst="rect">
            <a:avLst/>
          </a:prstGeom>
        </p:spPr>
        <p:txBody>
          <a:bodyPr vert="horz" lIns="91440" tIns="45720" rIns="91440" bIns="45720" rtlCol="0" anchor="t" anchorCtr="0">
            <a:noAutofit/>
          </a:bodyPr>
          <a:lstStyle>
            <a:lvl1pPr algn="l">
              <a:defRPr sz="3733" cap="all">
                <a:solidFill>
                  <a:srgbClr val="16B1AB"/>
                </a:solidFill>
              </a:defRPr>
            </a:lvl1pPr>
          </a:lstStyle>
          <a:p>
            <a:r>
              <a:rPr lang="fr-FR" dirty="0"/>
              <a:t>PAGE TITRE</a:t>
            </a:r>
            <a:endParaRPr dirty="0"/>
          </a:p>
        </p:txBody>
      </p:sp>
      <p:sp>
        <p:nvSpPr>
          <p:cNvPr id="9" name="Ellipse 8"/>
          <p:cNvSpPr/>
          <p:nvPr userDrawn="1"/>
        </p:nvSpPr>
        <p:spPr>
          <a:xfrm>
            <a:off x="11765531" y="3137369"/>
            <a:ext cx="663536"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420661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g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lvl1pPr marL="0" indent="0">
              <a:buNone/>
              <a:defRPr/>
            </a:lvl1pPr>
            <a:lvl5pPr>
              <a:defRPr/>
            </a:lvl5pPr>
          </a:lstStyle>
          <a:p>
            <a:pPr lvl="0"/>
            <a:endParaRPr/>
          </a:p>
        </p:txBody>
      </p:sp>
      <p:sp>
        <p:nvSpPr>
          <p:cNvPr id="7" name="Ellipse 6"/>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8"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3812705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8" name="Content Placeholder 2"/>
          <p:cNvSpPr>
            <a:spLocks noGrp="1"/>
          </p:cNvSpPr>
          <p:nvPr>
            <p:ph sz="half" idx="15" hasCustomPrompt="1"/>
          </p:nvPr>
        </p:nvSpPr>
        <p:spPr>
          <a:xfrm>
            <a:off x="439014" y="1542817"/>
            <a:ext cx="11326519" cy="46284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a:t>
            </a:r>
          </a:p>
        </p:txBody>
      </p:sp>
      <p:sp>
        <p:nvSpPr>
          <p:cNvPr id="19" name="Title Placeholder 1"/>
          <p:cNvSpPr>
            <a:spLocks noGrp="1"/>
          </p:cNvSpPr>
          <p:nvPr>
            <p:ph type="title"/>
          </p:nvPr>
        </p:nvSpPr>
        <p:spPr>
          <a:xfrm>
            <a:off x="439014" y="548680"/>
            <a:ext cx="11326516" cy="702507"/>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0" name="Ellipse 9"/>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1"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dirty="0"/>
          </a:p>
        </p:txBody>
      </p:sp>
    </p:spTree>
    <p:extLst>
      <p:ext uri="{BB962C8B-B14F-4D97-AF65-F5344CB8AC3E}">
        <p14:creationId xmlns:p14="http://schemas.microsoft.com/office/powerpoint/2010/main" val="2250787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ge Graphique 2">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2" name="Title Placeholder 1"/>
          <p:cNvSpPr>
            <a:spLocks noGrp="1"/>
          </p:cNvSpPr>
          <p:nvPr>
            <p:ph type="title" hasCustomPrompt="1"/>
          </p:nvPr>
        </p:nvSpPr>
        <p:spPr>
          <a:xfrm>
            <a:off x="439015" y="548680"/>
            <a:ext cx="11326515" cy="619720"/>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4" name="Content Placeholder 2"/>
          <p:cNvSpPr>
            <a:spLocks noGrp="1"/>
          </p:cNvSpPr>
          <p:nvPr>
            <p:ph sz="half" idx="16" hasCustomPrompt="1"/>
          </p:nvPr>
        </p:nvSpPr>
        <p:spPr>
          <a:xfrm>
            <a:off x="439014" y="1794824"/>
            <a:ext cx="3591121"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1" name="Content Placeholder 2"/>
          <p:cNvSpPr>
            <a:spLocks noGrp="1"/>
          </p:cNvSpPr>
          <p:nvPr>
            <p:ph sz="half" idx="17" hasCustomPrompt="1"/>
          </p:nvPr>
        </p:nvSpPr>
        <p:spPr>
          <a:xfrm>
            <a:off x="4318002" y="1794934"/>
            <a:ext cx="3591121" cy="4369743"/>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2" name="Content Placeholder 2"/>
          <p:cNvSpPr>
            <a:spLocks noGrp="1"/>
          </p:cNvSpPr>
          <p:nvPr>
            <p:ph sz="half" idx="18" hasCustomPrompt="1"/>
          </p:nvPr>
        </p:nvSpPr>
        <p:spPr>
          <a:xfrm>
            <a:off x="8174412" y="1794824"/>
            <a:ext cx="3591121"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3" name="Titre 1"/>
          <p:cNvSpPr txBox="1">
            <a:spLocks/>
          </p:cNvSpPr>
          <p:nvPr userDrawn="1"/>
        </p:nvSpPr>
        <p:spPr>
          <a:xfrm>
            <a:off x="439014" y="1312333"/>
            <a:ext cx="3591121"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solidFill>
              </a:rPr>
              <a:t> </a:t>
            </a:r>
          </a:p>
        </p:txBody>
      </p:sp>
      <p:sp>
        <p:nvSpPr>
          <p:cNvPr id="24" name="Titre 1"/>
          <p:cNvSpPr txBox="1">
            <a:spLocks/>
          </p:cNvSpPr>
          <p:nvPr userDrawn="1"/>
        </p:nvSpPr>
        <p:spPr>
          <a:xfrm>
            <a:off x="4318002" y="1312333"/>
            <a:ext cx="3591121"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sp>
        <p:nvSpPr>
          <p:cNvPr id="25" name="Titre 1"/>
          <p:cNvSpPr txBox="1">
            <a:spLocks/>
          </p:cNvSpPr>
          <p:nvPr userDrawn="1"/>
        </p:nvSpPr>
        <p:spPr>
          <a:xfrm>
            <a:off x="8174412" y="1312333"/>
            <a:ext cx="3591121"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cxnSp>
        <p:nvCxnSpPr>
          <p:cNvPr id="6" name="Connecteur droit 5"/>
          <p:cNvCxnSpPr/>
          <p:nvPr userDrawn="1"/>
        </p:nvCxnSpPr>
        <p:spPr>
          <a:xfrm>
            <a:off x="4165602" y="1794824"/>
            <a:ext cx="11289"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cxnSp>
        <p:nvCxnSpPr>
          <p:cNvPr id="29" name="Connecteur droit 28"/>
          <p:cNvCxnSpPr/>
          <p:nvPr userDrawn="1"/>
        </p:nvCxnSpPr>
        <p:spPr>
          <a:xfrm>
            <a:off x="8038944" y="1794824"/>
            <a:ext cx="11289"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sp>
        <p:nvSpPr>
          <p:cNvPr id="18" name="Ellipse 17"/>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9"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4025249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8" name="Title Placeholder 1"/>
          <p:cNvSpPr>
            <a:spLocks noGrp="1"/>
          </p:cNvSpPr>
          <p:nvPr>
            <p:ph type="title" hasCustomPrompt="1"/>
          </p:nvPr>
        </p:nvSpPr>
        <p:spPr>
          <a:xfrm>
            <a:off x="439015" y="548680"/>
            <a:ext cx="11326515" cy="619720"/>
          </a:xfrm>
          <a:prstGeom prst="rect">
            <a:avLst/>
          </a:prstGeom>
        </p:spPr>
        <p:txBody>
          <a:bodyPr vert="horz" lIns="91440" tIns="45720" rIns="91440" bIns="45720" rtlCol="0" anchor="t" anchorCtr="0">
            <a:noAutofit/>
          </a:bodyPr>
          <a:lstStyle>
            <a:lvl1pPr algn="l">
              <a:defRPr sz="4000" cap="all">
                <a:solidFill>
                  <a:srgbClr val="00A9C2"/>
                </a:solidFill>
              </a:defRPr>
            </a:lvl1pPr>
          </a:lstStyle>
          <a:p>
            <a:r>
              <a:rPr lang="fr-FR"/>
              <a:t>PAGE TITRE</a:t>
            </a:r>
            <a:endParaRPr/>
          </a:p>
        </p:txBody>
      </p:sp>
      <p:sp>
        <p:nvSpPr>
          <p:cNvPr id="11" name="Content Placeholder 2"/>
          <p:cNvSpPr>
            <a:spLocks noGrp="1"/>
          </p:cNvSpPr>
          <p:nvPr>
            <p:ph sz="half" idx="16" hasCustomPrompt="1"/>
          </p:nvPr>
        </p:nvSpPr>
        <p:spPr>
          <a:xfrm>
            <a:off x="439012" y="1794824"/>
            <a:ext cx="5566677"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14" name="Titre 1"/>
          <p:cNvSpPr txBox="1">
            <a:spLocks/>
          </p:cNvSpPr>
          <p:nvPr userDrawn="1"/>
        </p:nvSpPr>
        <p:spPr>
          <a:xfrm>
            <a:off x="439012" y="1312333"/>
            <a:ext cx="5566677"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cxnSp>
        <p:nvCxnSpPr>
          <p:cNvPr id="20" name="Connecteur droit 19"/>
          <p:cNvCxnSpPr/>
          <p:nvPr userDrawn="1"/>
        </p:nvCxnSpPr>
        <p:spPr>
          <a:xfrm>
            <a:off x="6096002" y="1794824"/>
            <a:ext cx="11289"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sp>
        <p:nvSpPr>
          <p:cNvPr id="26" name="Content Placeholder 2"/>
          <p:cNvSpPr>
            <a:spLocks noGrp="1"/>
          </p:cNvSpPr>
          <p:nvPr>
            <p:ph sz="half" idx="17" hasCustomPrompt="1"/>
          </p:nvPr>
        </p:nvSpPr>
        <p:spPr>
          <a:xfrm>
            <a:off x="6198852" y="1794824"/>
            <a:ext cx="5566677"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7" name="Titre 1"/>
          <p:cNvSpPr txBox="1">
            <a:spLocks/>
          </p:cNvSpPr>
          <p:nvPr userDrawn="1"/>
        </p:nvSpPr>
        <p:spPr>
          <a:xfrm>
            <a:off x="6198852" y="1312333"/>
            <a:ext cx="5566677"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sp>
        <p:nvSpPr>
          <p:cNvPr id="15" name="Ellipse 14"/>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6"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1290370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ge Conclusion">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7" name="Title Placeholder 1"/>
          <p:cNvSpPr>
            <a:spLocks noGrp="1"/>
          </p:cNvSpPr>
          <p:nvPr>
            <p:ph type="title"/>
          </p:nvPr>
        </p:nvSpPr>
        <p:spPr>
          <a:xfrm>
            <a:off x="439015" y="548680"/>
            <a:ext cx="11326515" cy="702507"/>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2" name="Content Placeholder 2"/>
          <p:cNvSpPr>
            <a:spLocks noGrp="1"/>
          </p:cNvSpPr>
          <p:nvPr>
            <p:ph sz="half" idx="16" hasCustomPrompt="1"/>
          </p:nvPr>
        </p:nvSpPr>
        <p:spPr>
          <a:xfrm>
            <a:off x="439013" y="1752490"/>
            <a:ext cx="11288887" cy="11092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14" name="Titre 1"/>
          <p:cNvSpPr txBox="1">
            <a:spLocks/>
          </p:cNvSpPr>
          <p:nvPr userDrawn="1"/>
        </p:nvSpPr>
        <p:spPr>
          <a:xfrm>
            <a:off x="439013" y="1312333"/>
            <a:ext cx="11326519"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alpha val="20000"/>
                  </a:srgbClr>
                </a:solidFill>
              </a:rPr>
              <a:t> </a:t>
            </a:r>
          </a:p>
        </p:txBody>
      </p:sp>
      <p:sp>
        <p:nvSpPr>
          <p:cNvPr id="32" name="Content Placeholder 2"/>
          <p:cNvSpPr>
            <a:spLocks noGrp="1"/>
          </p:cNvSpPr>
          <p:nvPr>
            <p:ph sz="half" idx="17" hasCustomPrompt="1"/>
          </p:nvPr>
        </p:nvSpPr>
        <p:spPr>
          <a:xfrm>
            <a:off x="439013" y="3392318"/>
            <a:ext cx="11288887" cy="11092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33" name="Titre 1"/>
          <p:cNvSpPr txBox="1">
            <a:spLocks/>
          </p:cNvSpPr>
          <p:nvPr userDrawn="1"/>
        </p:nvSpPr>
        <p:spPr>
          <a:xfrm>
            <a:off x="439013" y="2952161"/>
            <a:ext cx="11326519"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alpha val="20000"/>
                  </a:srgbClr>
                </a:solidFill>
              </a:rPr>
              <a:t> </a:t>
            </a:r>
          </a:p>
        </p:txBody>
      </p:sp>
      <p:sp>
        <p:nvSpPr>
          <p:cNvPr id="35" name="Content Placeholder 2"/>
          <p:cNvSpPr>
            <a:spLocks noGrp="1"/>
          </p:cNvSpPr>
          <p:nvPr>
            <p:ph sz="half" idx="18" hasCustomPrompt="1"/>
          </p:nvPr>
        </p:nvSpPr>
        <p:spPr>
          <a:xfrm>
            <a:off x="439013" y="5043318"/>
            <a:ext cx="11288887" cy="11092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dirty="0"/>
              <a:t>Deuxième niveau </a:t>
            </a:r>
          </a:p>
        </p:txBody>
      </p:sp>
      <p:sp>
        <p:nvSpPr>
          <p:cNvPr id="36" name="Titre 1"/>
          <p:cNvSpPr txBox="1">
            <a:spLocks/>
          </p:cNvSpPr>
          <p:nvPr userDrawn="1"/>
        </p:nvSpPr>
        <p:spPr>
          <a:xfrm>
            <a:off x="439013" y="4603161"/>
            <a:ext cx="11326519"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alpha val="20000"/>
                  </a:srgbClr>
                </a:solidFill>
              </a:rPr>
              <a:t> </a:t>
            </a:r>
          </a:p>
        </p:txBody>
      </p:sp>
      <p:sp>
        <p:nvSpPr>
          <p:cNvPr id="17" name="Ellipse 16"/>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8"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543967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mplacement réservé de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3E0FA9E5-6744-4841-888F-9E7CC0C2B7EC}" type="datetimeFigureOut">
              <a:rPr lang="fr-FR"/>
              <a:t>08/10/2018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AEAE4A8-A6E5-453E-B946-FB774B73F48C}" type="slidenum">
              <a:rPr lang="fr-FR" smtClean="0"/>
              <a:t>‹N°›</a:t>
            </a:fld>
            <a:endParaRPr lang="fr-FR" dirty="0"/>
          </a:p>
        </p:txBody>
      </p:sp>
    </p:spTree>
    <p:extLst>
      <p:ext uri="{BB962C8B-B14F-4D97-AF65-F5344CB8AC3E}">
        <p14:creationId xmlns:p14="http://schemas.microsoft.com/office/powerpoint/2010/main" val="372376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latinLnBrk="0">
              <a:defRPr lang="fr-FR"/>
            </a:lvl1pPr>
          </a:lstStyle>
          <a:p>
            <a:r>
              <a:rPr lang="fr-FR" dirty="0"/>
              <a:t>Modifiez le style du titre</a:t>
            </a:r>
          </a:p>
        </p:txBody>
      </p:sp>
      <p:sp>
        <p:nvSpPr>
          <p:cNvPr id="3" name="Espace réservé du texte 2"/>
          <p:cNvSpPr>
            <a:spLocks noGrp="1"/>
          </p:cNvSpPr>
          <p:nvPr>
            <p:ph type="body" idx="1"/>
          </p:nvPr>
        </p:nvSpPr>
        <p:spPr>
          <a:xfrm>
            <a:off x="1065490" y="1828800"/>
            <a:ext cx="4253068" cy="685801"/>
          </a:xfrm>
        </p:spPr>
        <p:txBody>
          <a:bodyPr anchor="ctr">
            <a:normAutofit/>
          </a:bodyPr>
          <a:lstStyle>
            <a:lvl1pPr marL="0" indent="0" latinLnBrk="0">
              <a:spcBef>
                <a:spcPts val="0"/>
              </a:spcBef>
              <a:buNone/>
              <a:defRPr lang="fr-FR" sz="2000" b="0"/>
            </a:lvl1pPr>
            <a:lvl2pPr marL="457200" indent="0" latinLnBrk="0">
              <a:buNone/>
              <a:defRPr lang="fr-FR" sz="2000" b="1"/>
            </a:lvl2pPr>
            <a:lvl3pPr marL="914400" indent="0" latinLnBrk="0">
              <a:buNone/>
              <a:defRPr lang="fr-FR" sz="1800" b="1"/>
            </a:lvl3pPr>
            <a:lvl4pPr marL="1371600" indent="0" latinLnBrk="0">
              <a:buNone/>
              <a:defRPr lang="fr-FR" sz="1600" b="1"/>
            </a:lvl4pPr>
            <a:lvl5pPr marL="1828800" indent="0" latinLnBrk="0">
              <a:buNone/>
              <a:defRPr lang="fr-FR" sz="1600" b="1"/>
            </a:lvl5pPr>
            <a:lvl6pPr marL="2286000" indent="0" latinLnBrk="0">
              <a:buNone/>
              <a:defRPr lang="fr-FR" sz="1600" b="1"/>
            </a:lvl6pPr>
            <a:lvl7pPr marL="2743200" indent="0" latinLnBrk="0">
              <a:buNone/>
              <a:defRPr lang="fr-FR" sz="1600" b="1"/>
            </a:lvl7pPr>
            <a:lvl8pPr marL="3200400" indent="0" latinLnBrk="0">
              <a:buNone/>
              <a:defRPr lang="fr-FR" sz="1600" b="1"/>
            </a:lvl8pPr>
            <a:lvl9pPr marL="3657600" indent="0" latinLnBrk="0">
              <a:buNone/>
              <a:defRPr lang="fr-FR" sz="1600" b="1"/>
            </a:lvl9pPr>
          </a:lstStyle>
          <a:p>
            <a:pPr lvl="0"/>
            <a:r>
              <a:rPr lang="fr-FR" dirty="0"/>
              <a:t>Modifiez les styles du texte du masque</a:t>
            </a:r>
          </a:p>
        </p:txBody>
      </p:sp>
      <p:sp>
        <p:nvSpPr>
          <p:cNvPr id="4" name="Emplacement réservé de contenu 3"/>
          <p:cNvSpPr>
            <a:spLocks noGrp="1"/>
          </p:cNvSpPr>
          <p:nvPr>
            <p:ph sz="half" idx="2"/>
          </p:nvPr>
        </p:nvSpPr>
        <p:spPr>
          <a:xfrm>
            <a:off x="1065490" y="2590800"/>
            <a:ext cx="4253068" cy="3429000"/>
          </a:xfrm>
        </p:spPr>
        <p:txBody>
          <a:bodyPr>
            <a:normAutofit/>
          </a:bodyPr>
          <a:lstStyle>
            <a:lvl1pPr latinLnBrk="0">
              <a:defRPr lang="fr-FR" sz="2000"/>
            </a:lvl1pPr>
            <a:lvl2pPr latinLnBrk="0">
              <a:defRPr lang="fr-FR" sz="1800"/>
            </a:lvl2pPr>
            <a:lvl3pPr latinLnBrk="0">
              <a:defRPr lang="fr-FR" sz="1600"/>
            </a:lvl3pPr>
            <a:lvl4pPr latinLnBrk="0">
              <a:defRPr lang="fr-FR" sz="1400"/>
            </a:lvl4pPr>
            <a:lvl5pPr latinLnBrk="0">
              <a:defRPr lang="fr-FR" sz="1400"/>
            </a:lvl5pPr>
            <a:lvl6pPr latinLnBrk="0">
              <a:defRPr lang="fr-FR" sz="1400"/>
            </a:lvl6pPr>
            <a:lvl7pPr latinLnBrk="0">
              <a:defRPr lang="fr-FR" sz="1400"/>
            </a:lvl7pPr>
            <a:lvl8pPr latinLnBrk="0">
              <a:defRPr lang="fr-FR" sz="1400"/>
            </a:lvl8pPr>
            <a:lvl9pPr latinLnBrk="0">
              <a:defRPr lang="fr-FR" sz="14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501485" y="1828800"/>
            <a:ext cx="4253068" cy="685801"/>
          </a:xfrm>
        </p:spPr>
        <p:txBody>
          <a:bodyPr anchor="ctr">
            <a:normAutofit/>
          </a:bodyPr>
          <a:lstStyle>
            <a:lvl1pPr marL="0" indent="0" latinLnBrk="0">
              <a:spcBef>
                <a:spcPts val="0"/>
              </a:spcBef>
              <a:buNone/>
              <a:defRPr lang="fr-FR" sz="2000" b="0"/>
            </a:lvl1pPr>
            <a:lvl2pPr marL="457200" indent="0" latinLnBrk="0">
              <a:buNone/>
              <a:defRPr lang="fr-FR" sz="2000" b="1"/>
            </a:lvl2pPr>
            <a:lvl3pPr marL="914400" indent="0" latinLnBrk="0">
              <a:buNone/>
              <a:defRPr lang="fr-FR" sz="1800" b="1"/>
            </a:lvl3pPr>
            <a:lvl4pPr marL="1371600" indent="0" latinLnBrk="0">
              <a:buNone/>
              <a:defRPr lang="fr-FR" sz="1600" b="1"/>
            </a:lvl4pPr>
            <a:lvl5pPr marL="1828800" indent="0" latinLnBrk="0">
              <a:buNone/>
              <a:defRPr lang="fr-FR" sz="1600" b="1"/>
            </a:lvl5pPr>
            <a:lvl6pPr marL="2286000" indent="0" latinLnBrk="0">
              <a:buNone/>
              <a:defRPr lang="fr-FR" sz="1600" b="1"/>
            </a:lvl6pPr>
            <a:lvl7pPr marL="2743200" indent="0" latinLnBrk="0">
              <a:buNone/>
              <a:defRPr lang="fr-FR" sz="1600" b="1"/>
            </a:lvl7pPr>
            <a:lvl8pPr marL="3200400" indent="0" latinLnBrk="0">
              <a:buNone/>
              <a:defRPr lang="fr-FR" sz="1600" b="1"/>
            </a:lvl8pPr>
            <a:lvl9pPr marL="3657600" indent="0" latinLnBrk="0">
              <a:buNone/>
              <a:defRPr lang="fr-FR" sz="1600" b="1"/>
            </a:lvl9pPr>
          </a:lstStyle>
          <a:p>
            <a:pPr lvl="0"/>
            <a:r>
              <a:rPr lang="fr-FR" dirty="0"/>
              <a:t>Modifiez les styles du texte du masque</a:t>
            </a:r>
          </a:p>
        </p:txBody>
      </p:sp>
      <p:sp>
        <p:nvSpPr>
          <p:cNvPr id="6" name="Emplacement réservé de contenu 5"/>
          <p:cNvSpPr>
            <a:spLocks noGrp="1"/>
          </p:cNvSpPr>
          <p:nvPr>
            <p:ph sz="quarter" idx="4"/>
          </p:nvPr>
        </p:nvSpPr>
        <p:spPr>
          <a:xfrm>
            <a:off x="5501485" y="2590800"/>
            <a:ext cx="4253068" cy="3429000"/>
          </a:xfrm>
        </p:spPr>
        <p:txBody>
          <a:bodyPr>
            <a:normAutofit/>
          </a:bodyPr>
          <a:lstStyle>
            <a:lvl1pPr latinLnBrk="0">
              <a:defRPr lang="fr-FR" sz="2000"/>
            </a:lvl1pPr>
            <a:lvl2pPr latinLnBrk="0">
              <a:defRPr lang="fr-FR" sz="1800"/>
            </a:lvl2pPr>
            <a:lvl3pPr latinLnBrk="0">
              <a:defRPr lang="fr-FR" sz="1600"/>
            </a:lvl3pPr>
            <a:lvl4pPr latinLnBrk="0">
              <a:defRPr lang="fr-FR" sz="1400"/>
            </a:lvl4pPr>
            <a:lvl5pPr latinLnBrk="0">
              <a:defRPr lang="fr-FR" sz="1400"/>
            </a:lvl5pPr>
            <a:lvl6pPr latinLnBrk="0">
              <a:defRPr lang="fr-FR" sz="1400"/>
            </a:lvl6pPr>
            <a:lvl7pPr latinLnBrk="0">
              <a:defRPr lang="fr-FR" sz="1400"/>
            </a:lvl7pPr>
            <a:lvl8pPr latinLnBrk="0">
              <a:defRPr lang="fr-FR" sz="1400"/>
            </a:lvl8pPr>
            <a:lvl9pPr latinLnBrk="0">
              <a:defRPr lang="fr-FR" sz="14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p:txBody>
          <a:bodyPr/>
          <a:lstStyle/>
          <a:p>
            <a:fld id="{3E0FA9E5-6744-4841-888F-9E7CC0C2B7EC}" type="datetimeFigureOut">
              <a:rPr lang="fr-FR"/>
              <a:t>08/10/2018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AAEAE4A8-A6E5-453E-B946-FB774B73F48C}" type="slidenum">
              <a:rPr lang="fr-FR" smtClean="0"/>
              <a:t>‹N°›</a:t>
            </a:fld>
            <a:endParaRPr lang="fr-FR" dirty="0"/>
          </a:p>
        </p:txBody>
      </p:sp>
    </p:spTree>
    <p:extLst>
      <p:ext uri="{BB962C8B-B14F-4D97-AF65-F5344CB8AC3E}">
        <p14:creationId xmlns:p14="http://schemas.microsoft.com/office/powerpoint/2010/main" val="314225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F3AFA-E53D-4BB0-B062-35890C52D8C0}" type="datetime1">
              <a:rPr lang="fr-FR" smtClean="0"/>
              <a:t>08/10/2018</a:t>
            </a:fld>
            <a:endParaRPr lang="en-US" dirty="0"/>
          </a:p>
        </p:txBody>
      </p:sp>
      <p:sp>
        <p:nvSpPr>
          <p:cNvPr id="3" name="Footer Placeholder 2"/>
          <p:cNvSpPr>
            <a:spLocks noGrp="1"/>
          </p:cNvSpPr>
          <p:nvPr>
            <p:ph type="ftr" sz="quarter" idx="11"/>
          </p:nvPr>
        </p:nvSpPr>
        <p:spPr/>
        <p:txBody>
          <a:bodyPr/>
          <a:lstStyle/>
          <a:p>
            <a:r>
              <a:rPr lang="fr-FR" dirty="0"/>
              <a:t>Réunions des 10-11 juillet 2018</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01840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117EBA0-F2A4-40FF-8E4D-17DF13D1CFE0}"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33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6019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861269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117EBA0-F2A4-40FF-8E4D-17DF13D1CFE0}"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340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405768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77967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2434719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3760488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17EBA0-F2A4-40FF-8E4D-17DF13D1CFE0}" type="slidenum">
              <a:rPr lang="fr-FR" smtClean="0"/>
              <a:t>‹N°›</a:t>
            </a:fld>
            <a:endParaRPr lang="fr-FR"/>
          </a:p>
        </p:txBody>
      </p:sp>
    </p:spTree>
    <p:extLst>
      <p:ext uri="{BB962C8B-B14F-4D97-AF65-F5344CB8AC3E}">
        <p14:creationId xmlns:p14="http://schemas.microsoft.com/office/powerpoint/2010/main" val="3173493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3369036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974164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117EBA0-F2A4-40FF-8E4D-17DF13D1CFE0}" type="slidenum">
              <a:rPr lang="fr-FR" smtClean="0"/>
              <a:t>‹N°›</a:t>
            </a:fld>
            <a:endParaRPr lang="fr-FR"/>
          </a:p>
        </p:txBody>
      </p:sp>
    </p:spTree>
    <p:extLst>
      <p:ext uri="{BB962C8B-B14F-4D97-AF65-F5344CB8AC3E}">
        <p14:creationId xmlns:p14="http://schemas.microsoft.com/office/powerpoint/2010/main" val="228509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59959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8" name="Content Placeholder 2"/>
          <p:cNvSpPr>
            <a:spLocks noGrp="1"/>
          </p:cNvSpPr>
          <p:nvPr>
            <p:ph sz="half" idx="15" hasCustomPrompt="1"/>
          </p:nvPr>
        </p:nvSpPr>
        <p:spPr>
          <a:xfrm>
            <a:off x="439014" y="1542817"/>
            <a:ext cx="11326519" cy="46284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a:t>
            </a:r>
          </a:p>
        </p:txBody>
      </p:sp>
      <p:sp>
        <p:nvSpPr>
          <p:cNvPr id="19" name="Title Placeholder 1"/>
          <p:cNvSpPr>
            <a:spLocks noGrp="1"/>
          </p:cNvSpPr>
          <p:nvPr>
            <p:ph type="title"/>
          </p:nvPr>
        </p:nvSpPr>
        <p:spPr>
          <a:xfrm>
            <a:off x="439014" y="548680"/>
            <a:ext cx="11326516" cy="702507"/>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0" name="Ellipse 9"/>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1"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dirty="0"/>
          </a:p>
        </p:txBody>
      </p:sp>
    </p:spTree>
    <p:extLst>
      <p:ext uri="{BB962C8B-B14F-4D97-AF65-F5344CB8AC3E}">
        <p14:creationId xmlns:p14="http://schemas.microsoft.com/office/powerpoint/2010/main" val="1643964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29157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30480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0411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16816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57930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84284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17805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16551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1053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8301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85937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6"/>
            <a:ext cx="2628900" cy="5811839"/>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07035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8" name="Content Placeholder 2"/>
          <p:cNvSpPr>
            <a:spLocks noGrp="1"/>
          </p:cNvSpPr>
          <p:nvPr>
            <p:ph sz="half" idx="15" hasCustomPrompt="1"/>
          </p:nvPr>
        </p:nvSpPr>
        <p:spPr>
          <a:xfrm>
            <a:off x="439014" y="1542817"/>
            <a:ext cx="11326519" cy="46284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a:t>
            </a:r>
          </a:p>
        </p:txBody>
      </p:sp>
      <p:sp>
        <p:nvSpPr>
          <p:cNvPr id="19" name="Title Placeholder 1"/>
          <p:cNvSpPr>
            <a:spLocks noGrp="1"/>
          </p:cNvSpPr>
          <p:nvPr>
            <p:ph type="title"/>
          </p:nvPr>
        </p:nvSpPr>
        <p:spPr>
          <a:xfrm>
            <a:off x="439014" y="548680"/>
            <a:ext cx="11326516" cy="702507"/>
          </a:xfrm>
          <a:prstGeom prst="rect">
            <a:avLst/>
          </a:prstGeom>
        </p:spPr>
        <p:txBody>
          <a:bodyPr vert="horz" lIns="91440" tIns="45720" rIns="91440" bIns="45720" rtlCol="0" anchor="t" anchorCtr="0">
            <a:noAutofit/>
          </a:bodyPr>
          <a:lstStyle>
            <a:lvl1pPr algn="l">
              <a:defRPr sz="4000" cap="all">
                <a:solidFill>
                  <a:srgbClr val="00A9C2"/>
                </a:solidFill>
              </a:defRPr>
            </a:lvl1pPr>
          </a:lstStyle>
          <a:p>
            <a:r>
              <a:rPr lang="fr-FR"/>
              <a:t>PAGE TITRE</a:t>
            </a:r>
            <a:endParaRPr/>
          </a:p>
        </p:txBody>
      </p:sp>
      <p:sp>
        <p:nvSpPr>
          <p:cNvPr id="10" name="Ellipse 9"/>
          <p:cNvSpPr/>
          <p:nvPr userDrawn="1"/>
        </p:nvSpPr>
        <p:spPr>
          <a:xfrm>
            <a:off x="11765532" y="3137369"/>
            <a:ext cx="686113"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1"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1431495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1"/>
            <a:ext cx="3637531"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7" name="Text Placeholder 2"/>
          <p:cNvSpPr>
            <a:spLocks noGrp="1"/>
          </p:cNvSpPr>
          <p:nvPr>
            <p:ph type="body" idx="1" hasCustomPrompt="1"/>
          </p:nvPr>
        </p:nvSpPr>
        <p:spPr>
          <a:xfrm>
            <a:off x="439014" y="1458148"/>
            <a:ext cx="3637532"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9" name="Content Placeholder 2"/>
          <p:cNvSpPr>
            <a:spLocks noGrp="1"/>
          </p:cNvSpPr>
          <p:nvPr>
            <p:ph sz="half" idx="15"/>
          </p:nvPr>
        </p:nvSpPr>
        <p:spPr>
          <a:xfrm>
            <a:off x="4528101" y="1542817"/>
            <a:ext cx="7199800"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0" name="Title Placeholder 1"/>
          <p:cNvSpPr>
            <a:spLocks noGrp="1"/>
          </p:cNvSpPr>
          <p:nvPr>
            <p:ph type="title"/>
          </p:nvPr>
        </p:nvSpPr>
        <p:spPr>
          <a:xfrm>
            <a:off x="4528100" y="548680"/>
            <a:ext cx="7199801" cy="702507"/>
          </a:xfrm>
          <a:prstGeom prst="rect">
            <a:avLst/>
          </a:prstGeom>
        </p:spPr>
        <p:txBody>
          <a:bodyPr vert="horz" lIns="91440" tIns="45720" rIns="91440" bIns="45720" rtlCol="0" anchor="t" anchorCtr="0">
            <a:noAutofit/>
          </a:bodyPr>
          <a:lstStyle>
            <a:lvl1pPr algn="l">
              <a:defRPr sz="3733" cap="all">
                <a:solidFill>
                  <a:srgbClr val="00A9C2"/>
                </a:solidFill>
              </a:defRPr>
            </a:lvl1pPr>
          </a:lstStyle>
          <a:p>
            <a:r>
              <a:rPr lang="fr-FR"/>
              <a:t>PAGE TITRE</a:t>
            </a:r>
            <a:endParaRPr/>
          </a:p>
        </p:txBody>
      </p:sp>
      <p:sp>
        <p:nvSpPr>
          <p:cNvPr id="11" name="Ellipse 10"/>
          <p:cNvSpPr/>
          <p:nvPr userDrawn="1"/>
        </p:nvSpPr>
        <p:spPr>
          <a:xfrm>
            <a:off x="11765532" y="3137369"/>
            <a:ext cx="686113"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2"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1455349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age Texte 1">
    <p:spTree>
      <p:nvGrpSpPr>
        <p:cNvPr id="1" name=""/>
        <p:cNvGrpSpPr/>
        <p:nvPr/>
      </p:nvGrpSpPr>
      <p:grpSpPr>
        <a:xfrm>
          <a:off x="0" y="0"/>
          <a:ext cx="0" cy="0"/>
          <a:chOff x="0" y="0"/>
          <a:chExt cx="0" cy="0"/>
        </a:xfrm>
      </p:grpSpPr>
      <p:sp>
        <p:nvSpPr>
          <p:cNvPr id="8" name="Titre 1"/>
          <p:cNvSpPr txBox="1">
            <a:spLocks/>
          </p:cNvSpPr>
          <p:nvPr userDrawn="1"/>
        </p:nvSpPr>
        <p:spPr>
          <a:xfrm>
            <a:off x="439013" y="-1"/>
            <a:ext cx="2552544"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3" name="Text Placeholder 2"/>
          <p:cNvSpPr>
            <a:spLocks noGrp="1"/>
          </p:cNvSpPr>
          <p:nvPr>
            <p:ph type="body" idx="1" hasCustomPrompt="1"/>
          </p:nvPr>
        </p:nvSpPr>
        <p:spPr>
          <a:xfrm>
            <a:off x="439013" y="1458148"/>
            <a:ext cx="2552544"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14" name="Content Placeholder 2"/>
          <p:cNvSpPr>
            <a:spLocks noGrp="1"/>
          </p:cNvSpPr>
          <p:nvPr>
            <p:ph sz="half" idx="15"/>
          </p:nvPr>
        </p:nvSpPr>
        <p:spPr>
          <a:xfrm>
            <a:off x="3364089" y="1542817"/>
            <a:ext cx="8363811"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5" name="Title Placeholder 1"/>
          <p:cNvSpPr>
            <a:spLocks noGrp="1"/>
          </p:cNvSpPr>
          <p:nvPr>
            <p:ph type="title"/>
          </p:nvPr>
        </p:nvSpPr>
        <p:spPr>
          <a:xfrm>
            <a:off x="3364089" y="548680"/>
            <a:ext cx="8363812" cy="702507"/>
          </a:xfrm>
          <a:prstGeom prst="rect">
            <a:avLst/>
          </a:prstGeom>
        </p:spPr>
        <p:txBody>
          <a:bodyPr vert="horz" lIns="91440" tIns="45720" rIns="91440" bIns="45720" rtlCol="0" anchor="t" anchorCtr="0">
            <a:noAutofit/>
          </a:bodyPr>
          <a:lstStyle>
            <a:lvl1pPr algn="l">
              <a:defRPr sz="3733" cap="all">
                <a:solidFill>
                  <a:srgbClr val="00A9C2"/>
                </a:solidFill>
              </a:defRPr>
            </a:lvl1pPr>
          </a:lstStyle>
          <a:p>
            <a:r>
              <a:rPr lang="fr-FR"/>
              <a:t>PAGE TITRE</a:t>
            </a:r>
            <a:endParaRPr/>
          </a:p>
        </p:txBody>
      </p:sp>
      <p:sp>
        <p:nvSpPr>
          <p:cNvPr id="9" name="Ellipse 8"/>
          <p:cNvSpPr/>
          <p:nvPr userDrawn="1"/>
        </p:nvSpPr>
        <p:spPr>
          <a:xfrm>
            <a:off x="11765531" y="3137369"/>
            <a:ext cx="663536"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1843843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333375"/>
            <a:ext cx="12192000" cy="647700"/>
          </a:xfrm>
          <a:prstGeom prst="rect">
            <a:avLst/>
          </a:prstGeom>
          <a:solidFill>
            <a:srgbClr val="BD002E"/>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fr-FR" altLang="fr-FR" sz="2400">
              <a:solidFill>
                <a:srgbClr val="BD002E"/>
              </a:solidFill>
            </a:endParaRP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417" y="115888"/>
            <a:ext cx="1471083" cy="1117600"/>
          </a:xfrm>
          <a:prstGeom prst="rect">
            <a:avLst/>
          </a:prstGeom>
          <a:noFill/>
          <a:ln>
            <a:noFill/>
          </a:ln>
          <a:effectLst>
            <a:outerShdw blurRad="50800" dist="38100" dir="8100000" algn="tr"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userDrawn="1"/>
        </p:nvSpPr>
        <p:spPr bwMode="auto">
          <a:xfrm>
            <a:off x="7727951" y="6408738"/>
            <a:ext cx="3619500" cy="21590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fr-FR" altLang="fr-FR" sz="800" dirty="0">
                <a:solidFill>
                  <a:srgbClr val="000000"/>
                </a:solidFill>
                <a:cs typeface="Arial" panose="020B0604020202020204" pitchFamily="34" charset="0"/>
              </a:rPr>
              <a:t>Page </a:t>
            </a:r>
            <a:fld id="{E00EDFDC-1215-2440-B012-87C21D65CFB3}" type="slidenum">
              <a:rPr lang="fr-FR" altLang="fr-FR" sz="800" smtClean="0">
                <a:solidFill>
                  <a:srgbClr val="000000"/>
                </a:solidFill>
                <a:cs typeface="Arial" panose="020B0604020202020204" pitchFamily="34" charset="0"/>
              </a:rPr>
              <a:pPr algn="r" eaLnBrk="1" hangingPunct="1">
                <a:defRPr/>
              </a:pPr>
              <a:t>‹N°›</a:t>
            </a:fld>
            <a:endParaRPr lang="fr-FR" altLang="fr-FR" sz="800" dirty="0">
              <a:solidFill>
                <a:srgbClr val="BD002E"/>
              </a:solidFill>
              <a:cs typeface="Arial" panose="020B0604020202020204" pitchFamily="34" charset="0"/>
            </a:endParaRPr>
          </a:p>
        </p:txBody>
      </p:sp>
      <p:sp>
        <p:nvSpPr>
          <p:cNvPr id="5" name="Titre 1"/>
          <p:cNvSpPr>
            <a:spLocks noGrp="1"/>
          </p:cNvSpPr>
          <p:nvPr>
            <p:ph type="title" idx="4294967295"/>
          </p:nvPr>
        </p:nvSpPr>
        <p:spPr bwMode="auto">
          <a:xfrm>
            <a:off x="2255573" y="374655"/>
            <a:ext cx="9936427" cy="576263"/>
          </a:xfrm>
          <a:prstGeom prst="rect">
            <a:avLst/>
          </a:prstGeom>
          <a:noFill/>
          <a:extLst/>
        </p:spPr>
        <p:txBody>
          <a:bodyPr anchor="ctr"/>
          <a:lstStyle>
            <a:lvl1pPr>
              <a:defRPr>
                <a:latin typeface="+mj-lt"/>
              </a:defRPr>
            </a:lvl1pPr>
          </a:lstStyle>
          <a:p>
            <a:r>
              <a:rPr lang="fr-FR" altLang="fr-FR"/>
              <a:t>Modifiez le style du titre</a:t>
            </a:r>
            <a:endParaRPr lang="fr-FR" altLang="fr-FR" dirty="0"/>
          </a:p>
        </p:txBody>
      </p:sp>
      <p:sp>
        <p:nvSpPr>
          <p:cNvPr id="7" name="Espace réservé du texte 5"/>
          <p:cNvSpPr>
            <a:spLocks noGrp="1"/>
          </p:cNvSpPr>
          <p:nvPr>
            <p:ph type="body" sz="quarter" idx="10"/>
          </p:nvPr>
        </p:nvSpPr>
        <p:spPr>
          <a:xfrm>
            <a:off x="624418" y="1557341"/>
            <a:ext cx="11040533" cy="3527425"/>
          </a:xfrm>
          <a:prstGeom prst="rect">
            <a:avLst/>
          </a:prstGeom>
        </p:spPr>
        <p:txBody>
          <a:bodyPr/>
          <a:lstStyle>
            <a:lvl1pPr marL="0" indent="0">
              <a:spcBef>
                <a:spcPts val="600"/>
              </a:spcBef>
              <a:buNone/>
              <a:defRPr sz="1600">
                <a:latin typeface="+mn-lt"/>
              </a:defRPr>
            </a:lvl1pPr>
            <a:lvl2pPr marL="182563" indent="-182563" algn="l" rtl="0" eaLnBrk="1" fontAlgn="base" hangingPunct="1">
              <a:spcBef>
                <a:spcPts val="600"/>
              </a:spcBef>
              <a:spcAft>
                <a:spcPts val="600"/>
              </a:spcAft>
              <a:buClr>
                <a:srgbClr val="C00000"/>
              </a:buClr>
              <a:buSzPct val="120000"/>
              <a:buFontTx/>
              <a:buBlip>
                <a:blip r:embed="rId3"/>
              </a:buBlip>
              <a:defRPr lang="fr-FR" sz="1400" b="0" kern="1200" dirty="0" smtClean="0">
                <a:solidFill>
                  <a:schemeClr val="tx1">
                    <a:lumMod val="50000"/>
                  </a:schemeClr>
                </a:solidFill>
                <a:latin typeface="Arial" charset="0"/>
                <a:ea typeface="+mn-ea"/>
                <a:cs typeface="+mn-cs"/>
              </a:defRPr>
            </a:lvl2pPr>
            <a:lvl3pPr>
              <a:spcBef>
                <a:spcPts val="0"/>
              </a:spcBef>
              <a:spcAft>
                <a:spcPts val="600"/>
              </a:spcAft>
              <a:defRPr sz="1200">
                <a:latin typeface="+mn-lt"/>
              </a:defRPr>
            </a:lvl3pPr>
          </a:lstStyle>
          <a:p>
            <a:pPr lvl="0"/>
            <a:r>
              <a:rPr lang="fr-FR" dirty="0"/>
              <a:t>Modifiez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0222320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333375"/>
            <a:ext cx="12192000" cy="647700"/>
          </a:xfrm>
          <a:prstGeom prst="rect">
            <a:avLst/>
          </a:prstGeom>
          <a:solidFill>
            <a:srgbClr val="BD002E"/>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fr-FR" altLang="fr-FR" sz="2400">
              <a:solidFill>
                <a:srgbClr val="BD002E"/>
              </a:solidFill>
            </a:endParaRPr>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417" y="115888"/>
            <a:ext cx="1471083" cy="1117600"/>
          </a:xfrm>
          <a:prstGeom prst="rect">
            <a:avLst/>
          </a:prstGeom>
          <a:noFill/>
          <a:ln>
            <a:noFill/>
          </a:ln>
          <a:effectLst>
            <a:outerShdw blurRad="50800" dist="38100" dir="8100000" algn="tr"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a:spLocks noGrp="1"/>
          </p:cNvSpPr>
          <p:nvPr>
            <p:ph type="title" idx="4294967295"/>
          </p:nvPr>
        </p:nvSpPr>
        <p:spPr bwMode="auto">
          <a:xfrm>
            <a:off x="2255573" y="374655"/>
            <a:ext cx="9936427" cy="576263"/>
          </a:xfrm>
          <a:prstGeom prst="rect">
            <a:avLst/>
          </a:prstGeom>
          <a:noFill/>
          <a:extLst/>
        </p:spPr>
        <p:txBody>
          <a:bodyPr anchor="ctr"/>
          <a:lstStyle>
            <a:lvl1pPr>
              <a:defRPr>
                <a:latin typeface="+mj-lt"/>
              </a:defRPr>
            </a:lvl1pPr>
          </a:lstStyle>
          <a:p>
            <a:r>
              <a:rPr lang="fr-FR" altLang="fr-FR"/>
              <a:t>Modifiez le style du titre</a:t>
            </a:r>
            <a:endParaRPr lang="fr-FR" altLang="fr-FR" dirty="0"/>
          </a:p>
        </p:txBody>
      </p:sp>
    </p:spTree>
    <p:extLst>
      <p:ext uri="{BB962C8B-B14F-4D97-AF65-F5344CB8AC3E}">
        <p14:creationId xmlns:p14="http://schemas.microsoft.com/office/powerpoint/2010/main" val="2419154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re de la présentation">
    <p:spTree>
      <p:nvGrpSpPr>
        <p:cNvPr id="1" name=""/>
        <p:cNvGrpSpPr/>
        <p:nvPr/>
      </p:nvGrpSpPr>
      <p:grpSpPr>
        <a:xfrm>
          <a:off x="0" y="0"/>
          <a:ext cx="0" cy="0"/>
          <a:chOff x="0" y="0"/>
          <a:chExt cx="0" cy="0"/>
        </a:xfrm>
      </p:grpSpPr>
      <p:pic>
        <p:nvPicPr>
          <p:cNvPr id="2" name="Imag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26988"/>
            <a:ext cx="12198351"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userDrawn="1"/>
        </p:nvSpPr>
        <p:spPr bwMode="auto">
          <a:xfrm>
            <a:off x="2042584" y="0"/>
            <a:ext cx="768349" cy="6884988"/>
          </a:xfrm>
          <a:prstGeom prst="rect">
            <a:avLst/>
          </a:prstGeom>
          <a:solidFill>
            <a:srgbClr val="C00000"/>
          </a:solidFill>
          <a:ln>
            <a:noFill/>
          </a:ln>
          <a:extLst>
            <a:ext uri="{91240B29-F687-4f45-9708-019B960494DF}"/>
          </a:extLst>
        </p:spPr>
        <p:txBody>
          <a:bodyPr wrap="none"/>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fr-FR" altLang="fr-FR" sz="2400">
              <a:solidFill>
                <a:srgbClr val="003366"/>
              </a:solidFill>
            </a:endParaRPr>
          </a:p>
        </p:txBody>
      </p:sp>
      <p:sp>
        <p:nvSpPr>
          <p:cNvPr id="4" name="Text Box 4"/>
          <p:cNvSpPr txBox="1">
            <a:spLocks noChangeArrowheads="1"/>
          </p:cNvSpPr>
          <p:nvPr userDrawn="1"/>
        </p:nvSpPr>
        <p:spPr bwMode="auto">
          <a:xfrm>
            <a:off x="495301" y="1260475"/>
            <a:ext cx="5592233" cy="1338263"/>
          </a:xfrm>
          <a:prstGeom prst="rect">
            <a:avLst/>
          </a:prstGeom>
          <a:solidFill>
            <a:schemeClr val="bg1">
              <a:alpha val="59999"/>
            </a:schemeClr>
          </a:solidFill>
          <a:ln>
            <a:noFill/>
          </a:ln>
          <a:extLst>
            <a:ext uri="{91240B29-F687-4f45-9708-019B960494DF}"/>
          </a:extLst>
        </p:spPr>
        <p:txBody>
          <a:bodyPr>
            <a:spAutoFit/>
          </a:bodyPr>
          <a:lstStyle>
            <a:lvl1pPr defTabSz="1042988" eaLnBrk="0" hangingPunct="0">
              <a:defRPr sz="2400">
                <a:solidFill>
                  <a:schemeClr val="tx1"/>
                </a:solidFill>
                <a:latin typeface="Arial" pitchFamily="34" charset="0"/>
                <a:ea typeface="ＭＳ Ｐゴシック" pitchFamily="34" charset="-128"/>
              </a:defRPr>
            </a:lvl1pPr>
            <a:lvl2pPr marL="742950" indent="-285750" defTabSz="1042988" eaLnBrk="0" hangingPunct="0">
              <a:defRPr sz="2400">
                <a:solidFill>
                  <a:schemeClr val="tx1"/>
                </a:solidFill>
                <a:latin typeface="Arial" pitchFamily="34" charset="0"/>
                <a:ea typeface="ＭＳ Ｐゴシック" pitchFamily="34" charset="-128"/>
              </a:defRPr>
            </a:lvl2pPr>
            <a:lvl3pPr marL="1143000" indent="-228600" defTabSz="1042988" eaLnBrk="0" hangingPunct="0">
              <a:defRPr sz="2400">
                <a:solidFill>
                  <a:schemeClr val="tx1"/>
                </a:solidFill>
                <a:latin typeface="Arial" pitchFamily="34" charset="0"/>
                <a:ea typeface="ＭＳ Ｐゴシック" pitchFamily="34" charset="-128"/>
              </a:defRPr>
            </a:lvl3pPr>
            <a:lvl4pPr marL="1600200" indent="-228600" defTabSz="1042988" eaLnBrk="0" hangingPunct="0">
              <a:defRPr sz="2400">
                <a:solidFill>
                  <a:schemeClr val="tx1"/>
                </a:solidFill>
                <a:latin typeface="Arial" pitchFamily="34" charset="0"/>
                <a:ea typeface="ＭＳ Ｐゴシック" pitchFamily="34" charset="-128"/>
              </a:defRPr>
            </a:lvl4pPr>
            <a:lvl5pPr marL="2057400" indent="-228600" defTabSz="1042988" eaLnBrk="0" hangingPunct="0">
              <a:defRPr sz="2400">
                <a:solidFill>
                  <a:schemeClr val="tx1"/>
                </a:solidFill>
                <a:latin typeface="Arial" pitchFamily="34" charset="0"/>
                <a:ea typeface="ＭＳ Ｐゴシック" pitchFamily="34" charset="-128"/>
              </a:defRPr>
            </a:lvl5pPr>
            <a:lvl6pPr marL="25146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35000"/>
              </a:lnSpc>
              <a:defRPr/>
            </a:pPr>
            <a:endParaRPr lang="fr-FR" altLang="fr-FR" sz="2000" b="1">
              <a:solidFill>
                <a:srgbClr val="C00000"/>
              </a:solidFill>
              <a:latin typeface="Tahoma" pitchFamily="34" charset="0"/>
              <a:cs typeface="Tahoma" pitchFamily="34" charset="0"/>
            </a:endParaRPr>
          </a:p>
          <a:p>
            <a:pPr algn="r" eaLnBrk="1" hangingPunct="1">
              <a:lnSpc>
                <a:spcPct val="135000"/>
              </a:lnSpc>
              <a:defRPr/>
            </a:pPr>
            <a:endParaRPr lang="fr-FR" altLang="fr-FR" sz="2000" b="1">
              <a:solidFill>
                <a:srgbClr val="C00000"/>
              </a:solidFill>
              <a:latin typeface="Tahoma" pitchFamily="34" charset="0"/>
              <a:cs typeface="Tahoma" pitchFamily="34" charset="0"/>
            </a:endParaRPr>
          </a:p>
          <a:p>
            <a:pPr algn="r" eaLnBrk="1" hangingPunct="1">
              <a:lnSpc>
                <a:spcPct val="135000"/>
              </a:lnSpc>
              <a:defRPr/>
            </a:pPr>
            <a:endParaRPr lang="fr-FR" altLang="fr-FR" sz="2000" b="1">
              <a:solidFill>
                <a:srgbClr val="C00000"/>
              </a:solidFill>
              <a:latin typeface="Tahoma" pitchFamily="34" charset="0"/>
              <a:cs typeface="Tahoma" pitchFamily="34" charset="0"/>
            </a:endParaRPr>
          </a:p>
        </p:txBody>
      </p:sp>
      <p:sp>
        <p:nvSpPr>
          <p:cNvPr id="5" name="Text Box 4"/>
          <p:cNvSpPr txBox="1">
            <a:spLocks noChangeArrowheads="1"/>
          </p:cNvSpPr>
          <p:nvPr userDrawn="1"/>
        </p:nvSpPr>
        <p:spPr bwMode="auto">
          <a:xfrm>
            <a:off x="2973917" y="1508126"/>
            <a:ext cx="3342216" cy="862013"/>
          </a:xfrm>
          <a:prstGeom prst="rect">
            <a:avLst/>
          </a:prstGeom>
          <a:solidFill>
            <a:schemeClr val="bg1"/>
          </a:solidFill>
          <a:ln>
            <a:noFill/>
          </a:ln>
          <a:extLst>
            <a:ext uri="{91240B29-F687-4f45-9708-019B960494DF}"/>
          </a:extLst>
        </p:spPr>
        <p:txBody>
          <a:bodyPr>
            <a:spAutoFit/>
          </a:bodyPr>
          <a:lstStyle>
            <a:lvl1pPr defTabSz="1042988">
              <a:tabLst>
                <a:tab pos="95250" algn="l"/>
              </a:tabLst>
              <a:defRPr sz="2400">
                <a:solidFill>
                  <a:schemeClr val="tx1"/>
                </a:solidFill>
                <a:latin typeface="Arial" charset="0"/>
                <a:ea typeface="ＭＳ Ｐゴシック" charset="0"/>
                <a:cs typeface="ＭＳ Ｐゴシック" charset="0"/>
              </a:defRPr>
            </a:lvl1pPr>
            <a:lvl2pPr marL="742950" indent="-285750" defTabSz="1042988">
              <a:tabLst>
                <a:tab pos="95250" algn="l"/>
              </a:tabLst>
              <a:defRPr sz="2400">
                <a:solidFill>
                  <a:schemeClr val="tx1"/>
                </a:solidFill>
                <a:latin typeface="Arial" charset="0"/>
                <a:ea typeface="ＭＳ Ｐゴシック" charset="0"/>
              </a:defRPr>
            </a:lvl2pPr>
            <a:lvl3pPr marL="1143000" indent="-228600" defTabSz="1042988">
              <a:tabLst>
                <a:tab pos="95250" algn="l"/>
              </a:tabLst>
              <a:defRPr sz="2400">
                <a:solidFill>
                  <a:schemeClr val="tx1"/>
                </a:solidFill>
                <a:latin typeface="Arial" charset="0"/>
                <a:ea typeface="ＭＳ Ｐゴシック" charset="0"/>
              </a:defRPr>
            </a:lvl3pPr>
            <a:lvl4pPr marL="1600200" indent="-228600" defTabSz="1042988">
              <a:tabLst>
                <a:tab pos="95250" algn="l"/>
              </a:tabLst>
              <a:defRPr sz="2400">
                <a:solidFill>
                  <a:schemeClr val="tx1"/>
                </a:solidFill>
                <a:latin typeface="Arial" charset="0"/>
                <a:ea typeface="ＭＳ Ｐゴシック" charset="0"/>
              </a:defRPr>
            </a:lvl4pPr>
            <a:lvl5pPr marL="2057400" indent="-228600" defTabSz="1042988">
              <a:tabLst>
                <a:tab pos="95250" algn="l"/>
              </a:tabLst>
              <a:defRPr sz="2400">
                <a:solidFill>
                  <a:schemeClr val="tx1"/>
                </a:solidFill>
                <a:latin typeface="Arial" charset="0"/>
                <a:ea typeface="ＭＳ Ｐゴシック" charset="0"/>
              </a:defRPr>
            </a:lvl5pPr>
            <a:lvl6pPr marL="25146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6pPr>
            <a:lvl7pPr marL="29718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7pPr>
            <a:lvl8pPr marL="34290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8pPr>
            <a:lvl9pPr marL="38862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9pPr>
          </a:lstStyle>
          <a:p>
            <a:pPr eaLnBrk="1" hangingPunct="1">
              <a:defRPr/>
            </a:pPr>
            <a:r>
              <a:rPr lang="fr-FR" sz="2500">
                <a:solidFill>
                  <a:srgbClr val="C00000"/>
                </a:solidFill>
                <a:cs typeface="Tahoma" charset="0"/>
              </a:rPr>
              <a:t>Titre de la</a:t>
            </a:r>
            <a:br>
              <a:rPr lang="fr-FR" sz="2500">
                <a:solidFill>
                  <a:srgbClr val="C00000"/>
                </a:solidFill>
                <a:cs typeface="Tahoma" charset="0"/>
              </a:rPr>
            </a:br>
            <a:r>
              <a:rPr lang="fr-FR" sz="2500">
                <a:solidFill>
                  <a:srgbClr val="C00000"/>
                </a:solidFill>
                <a:cs typeface="Tahoma" charset="0"/>
              </a:rPr>
              <a:t>présentation</a:t>
            </a:r>
            <a:endParaRPr lang="fr-FR" sz="2500">
              <a:solidFill>
                <a:srgbClr val="000000"/>
              </a:solidFill>
              <a:cs typeface="Tahoma" charset="0"/>
            </a:endParaRPr>
          </a:p>
        </p:txBody>
      </p:sp>
      <p:sp>
        <p:nvSpPr>
          <p:cNvPr id="6" name="Text Box 4"/>
          <p:cNvSpPr txBox="1">
            <a:spLocks noChangeArrowheads="1"/>
          </p:cNvSpPr>
          <p:nvPr userDrawn="1"/>
        </p:nvSpPr>
        <p:spPr bwMode="auto">
          <a:xfrm>
            <a:off x="2990851" y="2565401"/>
            <a:ext cx="2815167" cy="646113"/>
          </a:xfrm>
          <a:prstGeom prst="rect">
            <a:avLst/>
          </a:prstGeom>
          <a:solidFill>
            <a:schemeClr val="bg1"/>
          </a:solidFill>
          <a:ln>
            <a:noFill/>
          </a:ln>
          <a:extLst>
            <a:ext uri="{91240B29-F687-4f45-9708-019B960494DF}"/>
          </a:extLst>
        </p:spPr>
        <p:txBody>
          <a:bodyPr>
            <a:spAutoFit/>
          </a:bodyPr>
          <a:lstStyle>
            <a:lvl1pPr defTabSz="1042988">
              <a:tabLst>
                <a:tab pos="95250" algn="l"/>
              </a:tabLst>
              <a:defRPr sz="2400">
                <a:solidFill>
                  <a:schemeClr val="tx1"/>
                </a:solidFill>
                <a:latin typeface="Arial" charset="0"/>
                <a:ea typeface="ＭＳ Ｐゴシック" charset="0"/>
                <a:cs typeface="ＭＳ Ｐゴシック" charset="0"/>
              </a:defRPr>
            </a:lvl1pPr>
            <a:lvl2pPr marL="742950" indent="-285750" defTabSz="1042988">
              <a:tabLst>
                <a:tab pos="95250" algn="l"/>
              </a:tabLst>
              <a:defRPr sz="2400">
                <a:solidFill>
                  <a:schemeClr val="tx1"/>
                </a:solidFill>
                <a:latin typeface="Arial" charset="0"/>
                <a:ea typeface="ＭＳ Ｐゴシック" charset="0"/>
              </a:defRPr>
            </a:lvl2pPr>
            <a:lvl3pPr marL="1143000" indent="-228600" defTabSz="1042988">
              <a:tabLst>
                <a:tab pos="95250" algn="l"/>
              </a:tabLst>
              <a:defRPr sz="2400">
                <a:solidFill>
                  <a:schemeClr val="tx1"/>
                </a:solidFill>
                <a:latin typeface="Arial" charset="0"/>
                <a:ea typeface="ＭＳ Ｐゴシック" charset="0"/>
              </a:defRPr>
            </a:lvl3pPr>
            <a:lvl4pPr marL="1600200" indent="-228600" defTabSz="1042988">
              <a:tabLst>
                <a:tab pos="95250" algn="l"/>
              </a:tabLst>
              <a:defRPr sz="2400">
                <a:solidFill>
                  <a:schemeClr val="tx1"/>
                </a:solidFill>
                <a:latin typeface="Arial" charset="0"/>
                <a:ea typeface="ＭＳ Ｐゴシック" charset="0"/>
              </a:defRPr>
            </a:lvl4pPr>
            <a:lvl5pPr marL="2057400" indent="-228600" defTabSz="1042988">
              <a:tabLst>
                <a:tab pos="95250" algn="l"/>
              </a:tabLst>
              <a:defRPr sz="2400">
                <a:solidFill>
                  <a:schemeClr val="tx1"/>
                </a:solidFill>
                <a:latin typeface="Arial" charset="0"/>
                <a:ea typeface="ＭＳ Ｐゴシック" charset="0"/>
              </a:defRPr>
            </a:lvl5pPr>
            <a:lvl6pPr marL="25146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6pPr>
            <a:lvl7pPr marL="29718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7pPr>
            <a:lvl8pPr marL="34290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8pPr>
            <a:lvl9pPr marL="38862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9pPr>
          </a:lstStyle>
          <a:p>
            <a:pPr eaLnBrk="1" hangingPunct="1">
              <a:defRPr/>
            </a:pPr>
            <a:r>
              <a:rPr lang="fr-FR" sz="1800">
                <a:solidFill>
                  <a:srgbClr val="000000"/>
                </a:solidFill>
                <a:cs typeface="Tahoma" charset="0"/>
              </a:rPr>
              <a:t>Sous-titre de la </a:t>
            </a:r>
            <a:br>
              <a:rPr lang="fr-FR" sz="1800">
                <a:solidFill>
                  <a:srgbClr val="000000"/>
                </a:solidFill>
                <a:cs typeface="Tahoma" charset="0"/>
              </a:rPr>
            </a:br>
            <a:r>
              <a:rPr lang="fr-FR" sz="1800">
                <a:solidFill>
                  <a:srgbClr val="000000"/>
                </a:solidFill>
                <a:cs typeface="Tahoma" charset="0"/>
              </a:rPr>
              <a:t>présentation</a:t>
            </a:r>
          </a:p>
        </p:txBody>
      </p:sp>
      <p:sp>
        <p:nvSpPr>
          <p:cNvPr id="7" name="Arrondir un rectangle à un seul coin 6"/>
          <p:cNvSpPr/>
          <p:nvPr userDrawn="1"/>
        </p:nvSpPr>
        <p:spPr bwMode="auto">
          <a:xfrm rot="10800000" flipH="1">
            <a:off x="484721" y="3662380"/>
            <a:ext cx="5610327" cy="1100125"/>
          </a:xfrm>
          <a:prstGeom prst="round1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21299999" rev="0"/>
            </a:camera>
            <a:lightRig rig="threePt" dir="t"/>
          </a:scene3d>
          <a:extLst/>
        </p:spPr>
        <p:txBody>
          <a:bodyPr wrap="none"/>
          <a:lstStyle/>
          <a:p>
            <a:pPr eaLnBrk="1" hangingPunct="1">
              <a:defRPr/>
            </a:pPr>
            <a:endParaRPr lang="fr-FR" sz="1800">
              <a:solidFill>
                <a:srgbClr val="003366"/>
              </a:solidFill>
              <a:ea typeface="ＭＳ Ｐゴシック" panose="020B0600070205080204" pitchFamily="34" charset="-128"/>
            </a:endParaRPr>
          </a:p>
        </p:txBody>
      </p:sp>
      <p:pic>
        <p:nvPicPr>
          <p:cNvPr id="8" name="Image 1" descr="logo_bloc_identitair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3716339"/>
            <a:ext cx="5412316"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852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re intercalair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42584" y="0"/>
            <a:ext cx="768349" cy="6884988"/>
          </a:xfrm>
          <a:prstGeom prst="rect">
            <a:avLst/>
          </a:prstGeom>
          <a:solidFill>
            <a:srgbClr val="C00000"/>
          </a:solidFill>
          <a:ln>
            <a:noFill/>
          </a:ln>
          <a:extLst>
            <a:ext uri="{91240B29-F687-4f45-9708-019B960494DF}"/>
          </a:extLst>
        </p:spPr>
        <p:txBody>
          <a:bodyPr wrap="none"/>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fr-FR" altLang="fr-FR" sz="2400">
              <a:solidFill>
                <a:srgbClr val="003366"/>
              </a:solidFill>
            </a:endParaRPr>
          </a:p>
        </p:txBody>
      </p:sp>
      <p:sp>
        <p:nvSpPr>
          <p:cNvPr id="5" name="Arrondir un rectangle à un seul coin 4"/>
          <p:cNvSpPr/>
          <p:nvPr userDrawn="1"/>
        </p:nvSpPr>
        <p:spPr bwMode="auto">
          <a:xfrm rot="10800000" flipH="1">
            <a:off x="484721" y="3662380"/>
            <a:ext cx="5610327" cy="1100125"/>
          </a:xfrm>
          <a:prstGeom prst="round1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21299999" rev="0"/>
            </a:camera>
            <a:lightRig rig="threePt" dir="t"/>
          </a:scene3d>
          <a:extLst/>
        </p:spPr>
        <p:txBody>
          <a:bodyPr wrap="none"/>
          <a:lstStyle/>
          <a:p>
            <a:pPr eaLnBrk="1" hangingPunct="1">
              <a:defRPr/>
            </a:pPr>
            <a:endParaRPr lang="fr-FR" sz="1800">
              <a:solidFill>
                <a:srgbClr val="003366"/>
              </a:solidFill>
              <a:ea typeface="ＭＳ Ｐゴシック" panose="020B0600070205080204" pitchFamily="34" charset="-128"/>
            </a:endParaRPr>
          </a:p>
        </p:txBody>
      </p:sp>
      <p:pic>
        <p:nvPicPr>
          <p:cNvPr id="6" name="Image 14" descr="logo_bloc_identitair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3716339"/>
            <a:ext cx="5412316"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userDrawn="1"/>
        </p:nvSpPr>
        <p:spPr bwMode="auto">
          <a:xfrm>
            <a:off x="495301" y="1260475"/>
            <a:ext cx="5592233" cy="1338263"/>
          </a:xfrm>
          <a:prstGeom prst="rect">
            <a:avLst/>
          </a:prstGeom>
          <a:solidFill>
            <a:schemeClr val="bg1">
              <a:alpha val="59999"/>
            </a:schemeClr>
          </a:solidFill>
          <a:ln>
            <a:noFill/>
          </a:ln>
          <a:extLst>
            <a:ext uri="{91240B29-F687-4f45-9708-019B960494DF}"/>
          </a:extLst>
        </p:spPr>
        <p:txBody>
          <a:bodyPr>
            <a:spAutoFit/>
          </a:bodyPr>
          <a:lstStyle>
            <a:lvl1pPr defTabSz="1042988" eaLnBrk="0" hangingPunct="0">
              <a:defRPr sz="2400">
                <a:solidFill>
                  <a:schemeClr val="tx1"/>
                </a:solidFill>
                <a:latin typeface="Arial" pitchFamily="34" charset="0"/>
                <a:ea typeface="ＭＳ Ｐゴシック" pitchFamily="34" charset="-128"/>
              </a:defRPr>
            </a:lvl1pPr>
            <a:lvl2pPr marL="742950" indent="-285750" defTabSz="1042988" eaLnBrk="0" hangingPunct="0">
              <a:defRPr sz="2400">
                <a:solidFill>
                  <a:schemeClr val="tx1"/>
                </a:solidFill>
                <a:latin typeface="Arial" pitchFamily="34" charset="0"/>
                <a:ea typeface="ＭＳ Ｐゴシック" pitchFamily="34" charset="-128"/>
              </a:defRPr>
            </a:lvl2pPr>
            <a:lvl3pPr marL="1143000" indent="-228600" defTabSz="1042988" eaLnBrk="0" hangingPunct="0">
              <a:defRPr sz="2400">
                <a:solidFill>
                  <a:schemeClr val="tx1"/>
                </a:solidFill>
                <a:latin typeface="Arial" pitchFamily="34" charset="0"/>
                <a:ea typeface="ＭＳ Ｐゴシック" pitchFamily="34" charset="-128"/>
              </a:defRPr>
            </a:lvl3pPr>
            <a:lvl4pPr marL="1600200" indent="-228600" defTabSz="1042988" eaLnBrk="0" hangingPunct="0">
              <a:defRPr sz="2400">
                <a:solidFill>
                  <a:schemeClr val="tx1"/>
                </a:solidFill>
                <a:latin typeface="Arial" pitchFamily="34" charset="0"/>
                <a:ea typeface="ＭＳ Ｐゴシック" pitchFamily="34" charset="-128"/>
              </a:defRPr>
            </a:lvl4pPr>
            <a:lvl5pPr marL="2057400" indent="-228600" defTabSz="1042988" eaLnBrk="0" hangingPunct="0">
              <a:defRPr sz="2400">
                <a:solidFill>
                  <a:schemeClr val="tx1"/>
                </a:solidFill>
                <a:latin typeface="Arial" pitchFamily="34" charset="0"/>
                <a:ea typeface="ＭＳ Ｐゴシック" pitchFamily="34" charset="-128"/>
              </a:defRPr>
            </a:lvl5pPr>
            <a:lvl6pPr marL="25146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35000"/>
              </a:lnSpc>
              <a:defRPr/>
            </a:pPr>
            <a:endParaRPr lang="fr-FR" altLang="fr-FR" sz="2000" b="1">
              <a:solidFill>
                <a:srgbClr val="C00000"/>
              </a:solidFill>
              <a:latin typeface="Tahoma" pitchFamily="34" charset="0"/>
              <a:cs typeface="Tahoma" pitchFamily="34" charset="0"/>
            </a:endParaRPr>
          </a:p>
          <a:p>
            <a:pPr algn="r" eaLnBrk="1" hangingPunct="1">
              <a:lnSpc>
                <a:spcPct val="135000"/>
              </a:lnSpc>
              <a:defRPr/>
            </a:pPr>
            <a:endParaRPr lang="fr-FR" altLang="fr-FR" sz="2000" b="1">
              <a:solidFill>
                <a:srgbClr val="C00000"/>
              </a:solidFill>
              <a:latin typeface="Tahoma" pitchFamily="34" charset="0"/>
              <a:cs typeface="Tahoma" pitchFamily="34" charset="0"/>
            </a:endParaRPr>
          </a:p>
          <a:p>
            <a:pPr algn="r" eaLnBrk="1" hangingPunct="1">
              <a:lnSpc>
                <a:spcPct val="135000"/>
              </a:lnSpc>
              <a:defRPr/>
            </a:pPr>
            <a:endParaRPr lang="fr-FR" altLang="fr-FR" sz="2000" b="1">
              <a:solidFill>
                <a:srgbClr val="C00000"/>
              </a:solidFill>
              <a:latin typeface="Tahoma" pitchFamily="34" charset="0"/>
              <a:cs typeface="Tahoma" pitchFamily="34" charset="0"/>
            </a:endParaRPr>
          </a:p>
        </p:txBody>
      </p:sp>
      <p:sp>
        <p:nvSpPr>
          <p:cNvPr id="8" name="ZoneTexte 7"/>
          <p:cNvSpPr txBox="1">
            <a:spLocks noChangeArrowheads="1"/>
          </p:cNvSpPr>
          <p:nvPr userDrawn="1"/>
        </p:nvSpPr>
        <p:spPr bwMode="auto">
          <a:xfrm>
            <a:off x="7727951" y="6408738"/>
            <a:ext cx="3619500" cy="21590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fr-FR" altLang="fr-FR" sz="800" dirty="0">
                <a:solidFill>
                  <a:srgbClr val="000000"/>
                </a:solidFill>
                <a:cs typeface="Arial" panose="020B0604020202020204" pitchFamily="34" charset="0"/>
              </a:rPr>
              <a:t>Page </a:t>
            </a:r>
            <a:fld id="{D8C82E99-667A-6C40-A798-4B98237DDE23}" type="slidenum">
              <a:rPr lang="fr-FR" altLang="fr-FR" sz="800" smtClean="0">
                <a:solidFill>
                  <a:srgbClr val="000000"/>
                </a:solidFill>
                <a:cs typeface="Arial" panose="020B0604020202020204" pitchFamily="34" charset="0"/>
              </a:rPr>
              <a:pPr algn="r" eaLnBrk="1" hangingPunct="1">
                <a:defRPr/>
              </a:pPr>
              <a:t>‹N°›</a:t>
            </a:fld>
            <a:endParaRPr lang="fr-FR" altLang="fr-FR" sz="800" dirty="0">
              <a:solidFill>
                <a:srgbClr val="BD002E"/>
              </a:solidFill>
              <a:cs typeface="Arial" panose="020B0604020202020204" pitchFamily="34" charset="0"/>
            </a:endParaRPr>
          </a:p>
        </p:txBody>
      </p:sp>
      <p:sp>
        <p:nvSpPr>
          <p:cNvPr id="10" name="Espace réservé du texte 9"/>
          <p:cNvSpPr>
            <a:spLocks noGrp="1"/>
          </p:cNvSpPr>
          <p:nvPr>
            <p:ph type="body" sz="quarter" idx="10"/>
          </p:nvPr>
        </p:nvSpPr>
        <p:spPr>
          <a:xfrm>
            <a:off x="2929467" y="1484314"/>
            <a:ext cx="3166533" cy="861774"/>
          </a:xfrm>
          <a:prstGeom prst="rect">
            <a:avLst/>
          </a:prstGeom>
          <a:solidFill>
            <a:schemeClr val="bg1"/>
          </a:solidFill>
          <a:ln>
            <a:noFill/>
          </a:ln>
        </p:spPr>
        <p:txBody>
          <a:bodyPr>
            <a:spAutoFit/>
          </a:bodyPr>
          <a:lstStyle>
            <a:lvl1pPr marL="342900" indent="-342900">
              <a:buFont typeface="Arial" panose="020B0604020202020204" pitchFamily="34" charset="0"/>
              <a:buNone/>
              <a:defRPr lang="fr-FR" sz="2500" b="0" kern="1200" dirty="0" smtClean="0">
                <a:solidFill>
                  <a:srgbClr val="C00000"/>
                </a:solidFill>
                <a:latin typeface="+mn-lt"/>
                <a:ea typeface="+mn-ea"/>
              </a:defRPr>
            </a:lvl1pPr>
            <a:lvl2pPr marL="457200" indent="0">
              <a:buNone/>
              <a:defRPr lang="fr-FR" sz="2400" kern="1200" dirty="0" smtClean="0">
                <a:solidFill>
                  <a:schemeClr val="tx1"/>
                </a:solidFill>
                <a:latin typeface="Arial" charset="0"/>
                <a:ea typeface="ＭＳ Ｐゴシック" pitchFamily="34" charset="-128"/>
                <a:cs typeface="+mn-cs"/>
              </a:defRPr>
            </a:lvl2pPr>
            <a:lvl3pPr marL="914400" indent="0">
              <a:buNone/>
              <a:defRPr lang="fr-FR" kern="1200" dirty="0" smtClean="0">
                <a:solidFill>
                  <a:schemeClr val="tx1"/>
                </a:solidFill>
                <a:latin typeface="Arial" charset="0"/>
                <a:ea typeface="ＭＳ Ｐゴシック" pitchFamily="34" charset="-128"/>
                <a:cs typeface="+mn-cs"/>
              </a:defRPr>
            </a:lvl3pPr>
            <a:lvl4pPr marL="1371600" indent="0">
              <a:buNone/>
              <a:defRPr lang="fr-FR" sz="2400" kern="1200" dirty="0" smtClean="0">
                <a:solidFill>
                  <a:schemeClr val="tx1"/>
                </a:solidFill>
                <a:latin typeface="Arial" charset="0"/>
                <a:ea typeface="ＭＳ Ｐゴシック" pitchFamily="34" charset="-128"/>
                <a:cs typeface="+mn-cs"/>
              </a:defRPr>
            </a:lvl4pPr>
            <a:lvl5pPr marL="1828800" indent="0">
              <a:buNone/>
              <a:defRPr lang="fr-FR" sz="2400" kern="1200" dirty="0">
                <a:solidFill>
                  <a:schemeClr val="tx1"/>
                </a:solidFill>
                <a:latin typeface="Arial" charset="0"/>
                <a:ea typeface="ＭＳ Ｐゴシック" pitchFamily="34" charset="-128"/>
                <a:cs typeface="+mn-cs"/>
              </a:defRPr>
            </a:lvl5pPr>
          </a:lstStyle>
          <a:p>
            <a:pPr lvl="0"/>
            <a:r>
              <a:rPr lang="fr-FR"/>
              <a:t>Modifiez les styles du texte du masque</a:t>
            </a:r>
          </a:p>
        </p:txBody>
      </p:sp>
      <p:sp>
        <p:nvSpPr>
          <p:cNvPr id="13" name="Espace réservé du texte 12"/>
          <p:cNvSpPr>
            <a:spLocks noGrp="1"/>
          </p:cNvSpPr>
          <p:nvPr>
            <p:ph type="body" sz="quarter" idx="11"/>
          </p:nvPr>
        </p:nvSpPr>
        <p:spPr>
          <a:xfrm>
            <a:off x="2927354" y="2575698"/>
            <a:ext cx="3168649" cy="646331"/>
          </a:xfrm>
          <a:prstGeom prst="rect">
            <a:avLst/>
          </a:prstGeom>
          <a:solidFill>
            <a:schemeClr val="bg1"/>
          </a:solidFill>
          <a:ln>
            <a:noFill/>
          </a:ln>
        </p:spPr>
        <p:txBody>
          <a:bodyPr wrap="square">
            <a:spAutoFit/>
          </a:bodyPr>
          <a:lstStyle>
            <a:lvl1pPr>
              <a:buNone/>
              <a:defRPr lang="fr-FR" sz="1800" b="0" kern="1200" smtClean="0">
                <a:latin typeface="+mn-lt"/>
                <a:ea typeface="+mn-ea"/>
              </a:defRPr>
            </a:lvl1pPr>
            <a:lvl2pPr>
              <a:defRPr lang="fr-FR" sz="2400" kern="1200" smtClean="0">
                <a:solidFill>
                  <a:schemeClr val="tx1"/>
                </a:solidFill>
                <a:latin typeface="Arial" charset="0"/>
                <a:ea typeface="ＭＳ Ｐゴシック" pitchFamily="34" charset="-128"/>
                <a:cs typeface="+mn-cs"/>
              </a:defRPr>
            </a:lvl2pPr>
            <a:lvl3pPr>
              <a:defRPr lang="fr-FR" kern="1200" smtClean="0">
                <a:solidFill>
                  <a:schemeClr val="tx1"/>
                </a:solidFill>
                <a:latin typeface="Arial" charset="0"/>
                <a:ea typeface="ＭＳ Ｐゴシック" pitchFamily="34" charset="-128"/>
                <a:cs typeface="+mn-cs"/>
              </a:defRPr>
            </a:lvl3pPr>
            <a:lvl4pPr>
              <a:defRPr lang="fr-FR" sz="2400" kern="1200" smtClean="0">
                <a:solidFill>
                  <a:schemeClr val="tx1"/>
                </a:solidFill>
                <a:latin typeface="Arial" charset="0"/>
                <a:ea typeface="ＭＳ Ｐゴシック" pitchFamily="34" charset="-128"/>
                <a:cs typeface="+mn-cs"/>
              </a:defRPr>
            </a:lvl4pPr>
            <a:lvl5pPr>
              <a:defRPr lang="fr-FR" sz="2400" kern="1200">
                <a:solidFill>
                  <a:schemeClr val="tx1"/>
                </a:solidFill>
                <a:latin typeface="Arial" charset="0"/>
                <a:ea typeface="ＭＳ Ｐゴシック" pitchFamily="34" charset="-128"/>
                <a:cs typeface="+mn-cs"/>
              </a:defRPr>
            </a:lvl5pPr>
          </a:lstStyle>
          <a:p>
            <a:pPr lvl="0"/>
            <a:r>
              <a:rPr lang="fr-FR"/>
              <a:t>Modifiez les styles du texte du masque</a:t>
            </a:r>
          </a:p>
        </p:txBody>
      </p:sp>
    </p:spTree>
    <p:extLst>
      <p:ext uri="{BB962C8B-B14F-4D97-AF65-F5344CB8AC3E}">
        <p14:creationId xmlns:p14="http://schemas.microsoft.com/office/powerpoint/2010/main" val="4018985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Rectangle 1"/>
          <p:cNvSpPr/>
          <p:nvPr userDrawn="1"/>
        </p:nvSpPr>
        <p:spPr bwMode="auto">
          <a:xfrm>
            <a:off x="0" y="332656"/>
            <a:ext cx="12192000" cy="648072"/>
          </a:xfrm>
          <a:prstGeom prst="rect">
            <a:avLst/>
          </a:prstGeom>
          <a:solidFill>
            <a:srgbClr val="BD002E"/>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eaLnBrk="1" hangingPunct="1"/>
            <a:endParaRPr lang="fr-FR" sz="1800" dirty="0">
              <a:solidFill>
                <a:srgbClr val="BD002E"/>
              </a:solidFill>
              <a:ea typeface="ＭＳ Ｐゴシック" charset="0"/>
            </a:endParaRPr>
          </a:p>
        </p:txBody>
      </p:sp>
      <p:pic>
        <p:nvPicPr>
          <p:cNvPr id="4" name="Image 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24417" y="115888"/>
            <a:ext cx="1471083" cy="1117600"/>
          </a:xfrm>
          <a:prstGeom prst="rect">
            <a:avLst/>
          </a:prstGeom>
          <a:noFill/>
          <a:ln>
            <a:noFill/>
          </a:ln>
          <a:effectLst>
            <a:outerShdw blurRad="50800" dist="38100" dir="8100000" algn="tr" rotWithShape="0">
              <a:srgbClr val="00000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10"/>
          <p:cNvSpPr txBox="1">
            <a:spLocks noChangeArrowheads="1"/>
          </p:cNvSpPr>
          <p:nvPr userDrawn="1"/>
        </p:nvSpPr>
        <p:spPr bwMode="auto">
          <a:xfrm>
            <a:off x="7727951" y="6408738"/>
            <a:ext cx="36195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fr-FR" sz="800" dirty="0">
                <a:solidFill>
                  <a:srgbClr val="000000"/>
                </a:solidFill>
                <a:cs typeface="Arial" charset="0"/>
              </a:rPr>
              <a:t>Page </a:t>
            </a:r>
            <a:fld id="{AAEAE792-AD4D-9C4E-AD3E-11F7CA406957}" type="slidenum">
              <a:rPr lang="fr-FR" sz="800" smtClean="0">
                <a:solidFill>
                  <a:srgbClr val="000000"/>
                </a:solidFill>
                <a:cs typeface="Arial" charset="0"/>
              </a:rPr>
              <a:pPr algn="r" eaLnBrk="1" hangingPunct="1"/>
              <a:t>‹N°›</a:t>
            </a:fld>
            <a:endParaRPr lang="fr-FR" sz="800" dirty="0">
              <a:solidFill>
                <a:srgbClr val="BD002E"/>
              </a:solidFill>
              <a:cs typeface="Arial" charset="0"/>
            </a:endParaRPr>
          </a:p>
        </p:txBody>
      </p:sp>
      <p:sp>
        <p:nvSpPr>
          <p:cNvPr id="11" name="Titre 1"/>
          <p:cNvSpPr>
            <a:spLocks noGrp="1"/>
          </p:cNvSpPr>
          <p:nvPr>
            <p:ph type="title" idx="4294967295"/>
          </p:nvPr>
        </p:nvSpPr>
        <p:spPr bwMode="auto">
          <a:xfrm>
            <a:off x="2255573" y="374653"/>
            <a:ext cx="9936427" cy="576263"/>
          </a:xfrm>
          <a:prstGeom prst="rect">
            <a:avLst/>
          </a:prstGeom>
          <a:noFill/>
          <a:extLst/>
        </p:spPr>
        <p:txBody>
          <a:bodyPr anchor="ctr"/>
          <a:lstStyle>
            <a:lvl1pPr>
              <a:defRPr>
                <a:latin typeface="+mj-lt"/>
              </a:defRPr>
            </a:lvl1pPr>
          </a:lstStyle>
          <a:p>
            <a:r>
              <a:rPr lang="fr-FR" altLang="fr-FR"/>
              <a:t>Modifiez le style du titre</a:t>
            </a:r>
            <a:endParaRPr lang="fr-FR" altLang="fr-FR" dirty="0"/>
          </a:p>
        </p:txBody>
      </p:sp>
      <p:sp>
        <p:nvSpPr>
          <p:cNvPr id="8" name="Espace réservé du texte 7"/>
          <p:cNvSpPr>
            <a:spLocks noGrp="1"/>
          </p:cNvSpPr>
          <p:nvPr>
            <p:ph type="body" sz="quarter" idx="10"/>
          </p:nvPr>
        </p:nvSpPr>
        <p:spPr>
          <a:xfrm>
            <a:off x="2256369" y="1484313"/>
            <a:ext cx="9283700" cy="792162"/>
          </a:xfrm>
          <a:prstGeom prst="rect">
            <a:avLst/>
          </a:prstGeom>
        </p:spPr>
        <p:txBody>
          <a:bodyPr/>
          <a:lstStyle>
            <a:lvl1pPr marL="0" indent="0">
              <a:buFont typeface="Arial" panose="020B0604020202020204" pitchFamily="34" charset="0"/>
              <a:buNone/>
              <a:defRPr sz="1400" b="1">
                <a:latin typeface="+mn-lt"/>
              </a:defRPr>
            </a:lvl1pPr>
            <a:lvl2pPr marL="0" indent="0">
              <a:buNone/>
              <a:defRPr sz="1200">
                <a:latin typeface="+mn-lt"/>
              </a:defRPr>
            </a:lvl2pPr>
            <a:lvl3pPr>
              <a:defRPr>
                <a:latin typeface="+mn-lt"/>
              </a:defRPr>
            </a:lvl3pPr>
            <a:lvl4pPr>
              <a:defRPr>
                <a:latin typeface="+mn-lt"/>
              </a:defRPr>
            </a:lvl4pPr>
            <a:lvl5pPr>
              <a:defRPr>
                <a:latin typeface="+mn-lt"/>
              </a:defRPr>
            </a:lvl5pPr>
          </a:lstStyle>
          <a:p>
            <a:pPr lvl="0"/>
            <a:r>
              <a:rPr lang="fr-FR"/>
              <a:t>Modifiez les styles du texte du masque</a:t>
            </a:r>
          </a:p>
          <a:p>
            <a:pPr lvl="1"/>
            <a:r>
              <a:rPr lang="fr-FR"/>
              <a:t>Deuxième niveau</a:t>
            </a:r>
          </a:p>
        </p:txBody>
      </p:sp>
    </p:spTree>
    <p:extLst>
      <p:ext uri="{BB962C8B-B14F-4D97-AF65-F5344CB8AC3E}">
        <p14:creationId xmlns:p14="http://schemas.microsoft.com/office/powerpoint/2010/main" val="5512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86209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intercalair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42584" y="0"/>
            <a:ext cx="768349" cy="6884988"/>
          </a:xfrm>
          <a:prstGeom prst="rect">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fr-FR" altLang="fr-FR" sz="2400" dirty="0">
              <a:solidFill>
                <a:srgbClr val="003366"/>
              </a:solidFill>
            </a:endParaRPr>
          </a:p>
        </p:txBody>
      </p:sp>
      <p:sp>
        <p:nvSpPr>
          <p:cNvPr id="5" name="Arrondir un rectangle à un seul coin 4"/>
          <p:cNvSpPr/>
          <p:nvPr userDrawn="1"/>
        </p:nvSpPr>
        <p:spPr bwMode="auto">
          <a:xfrm rot="10800000" flipH="1">
            <a:off x="484719" y="3662378"/>
            <a:ext cx="5610327" cy="1100125"/>
          </a:xfrm>
          <a:prstGeom prst="round1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21299999" rev="0"/>
            </a:camera>
            <a:lightRig rig="threePt" dir="t"/>
          </a:scene3d>
          <a:extLst/>
        </p:spPr>
        <p:txBody>
          <a:bodyPr wrap="none"/>
          <a:lstStyle/>
          <a:p>
            <a:pPr eaLnBrk="1" hangingPunct="1">
              <a:defRPr/>
            </a:pPr>
            <a:endParaRPr lang="fr-FR" sz="1800" dirty="0">
              <a:solidFill>
                <a:srgbClr val="003366"/>
              </a:solidFill>
              <a:ea typeface="ＭＳ Ｐゴシック" charset="0"/>
            </a:endParaRPr>
          </a:p>
        </p:txBody>
      </p:sp>
      <p:pic>
        <p:nvPicPr>
          <p:cNvPr id="6" name="Image 14" descr="logo_bloc_identitaire.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27051" y="3716339"/>
            <a:ext cx="5412316" cy="98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oneTexte 10"/>
          <p:cNvSpPr txBox="1">
            <a:spLocks noChangeArrowheads="1"/>
          </p:cNvSpPr>
          <p:nvPr userDrawn="1"/>
        </p:nvSpPr>
        <p:spPr bwMode="auto">
          <a:xfrm>
            <a:off x="7727951" y="6408738"/>
            <a:ext cx="36195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fr-FR" sz="800" dirty="0">
                <a:solidFill>
                  <a:srgbClr val="000000"/>
                </a:solidFill>
                <a:cs typeface="Arial" charset="0"/>
              </a:rPr>
              <a:t>Page </a:t>
            </a:r>
            <a:fld id="{9E93AAD1-4999-D143-91A8-A8EFD4DDD6A7}" type="slidenum">
              <a:rPr lang="fr-FR" sz="800">
                <a:solidFill>
                  <a:srgbClr val="000000"/>
                </a:solidFill>
                <a:cs typeface="Arial" charset="0"/>
              </a:rPr>
              <a:pPr algn="r" eaLnBrk="1" hangingPunct="1"/>
              <a:t>‹N°›</a:t>
            </a:fld>
            <a:r>
              <a:rPr lang="fr-FR" sz="800" dirty="0">
                <a:solidFill>
                  <a:srgbClr val="BD002E"/>
                </a:solidFill>
                <a:cs typeface="Arial" charset="0"/>
              </a:rPr>
              <a:t> </a:t>
            </a:r>
            <a:r>
              <a:rPr lang="fr-FR" sz="800" b="1" dirty="0">
                <a:solidFill>
                  <a:srgbClr val="BD002E"/>
                </a:solidFill>
                <a:cs typeface="Arial" charset="0"/>
              </a:rPr>
              <a:t>l</a:t>
            </a:r>
            <a:r>
              <a:rPr lang="fr-FR" sz="800" dirty="0">
                <a:solidFill>
                  <a:srgbClr val="BD002E"/>
                </a:solidFill>
                <a:cs typeface="Arial" charset="0"/>
              </a:rPr>
              <a:t> </a:t>
            </a:r>
            <a:fld id="{1E25C8A2-1A16-5C43-BC06-F4F0C35BCC90}" type="datetime1">
              <a:rPr lang="fr-FR" sz="800">
                <a:solidFill>
                  <a:srgbClr val="000000"/>
                </a:solidFill>
                <a:cs typeface="Arial" charset="0"/>
              </a:rPr>
              <a:pPr algn="r" eaLnBrk="1" hangingPunct="1"/>
              <a:t>08/10/2018</a:t>
            </a:fld>
            <a:endParaRPr lang="fr-FR" sz="800" dirty="0">
              <a:solidFill>
                <a:srgbClr val="BD002E"/>
              </a:solidFill>
              <a:cs typeface="Arial" charset="0"/>
            </a:endParaRPr>
          </a:p>
        </p:txBody>
      </p:sp>
      <p:sp>
        <p:nvSpPr>
          <p:cNvPr id="8" name="Text Box 4"/>
          <p:cNvSpPr txBox="1">
            <a:spLocks noChangeArrowheads="1"/>
          </p:cNvSpPr>
          <p:nvPr userDrawn="1"/>
        </p:nvSpPr>
        <p:spPr bwMode="auto">
          <a:xfrm>
            <a:off x="495301" y="1260476"/>
            <a:ext cx="5592233" cy="1287597"/>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pitchFamily="34" charset="0"/>
                <a:ea typeface="ＭＳ Ｐゴシック" pitchFamily="34" charset="-128"/>
              </a:defRPr>
            </a:lvl1pPr>
            <a:lvl2pPr marL="742950" indent="-285750" defTabSz="1042988" eaLnBrk="0" hangingPunct="0">
              <a:defRPr sz="2400">
                <a:solidFill>
                  <a:schemeClr val="tx1"/>
                </a:solidFill>
                <a:latin typeface="Arial" pitchFamily="34" charset="0"/>
                <a:ea typeface="ＭＳ Ｐゴシック" pitchFamily="34" charset="-128"/>
              </a:defRPr>
            </a:lvl2pPr>
            <a:lvl3pPr marL="1143000" indent="-228600" defTabSz="1042988" eaLnBrk="0" hangingPunct="0">
              <a:defRPr sz="2400">
                <a:solidFill>
                  <a:schemeClr val="tx1"/>
                </a:solidFill>
                <a:latin typeface="Arial" pitchFamily="34" charset="0"/>
                <a:ea typeface="ＭＳ Ｐゴシック" pitchFamily="34" charset="-128"/>
              </a:defRPr>
            </a:lvl3pPr>
            <a:lvl4pPr marL="1600200" indent="-228600" defTabSz="1042988" eaLnBrk="0" hangingPunct="0">
              <a:defRPr sz="2400">
                <a:solidFill>
                  <a:schemeClr val="tx1"/>
                </a:solidFill>
                <a:latin typeface="Arial" pitchFamily="34" charset="0"/>
                <a:ea typeface="ＭＳ Ｐゴシック" pitchFamily="34" charset="-128"/>
              </a:defRPr>
            </a:lvl4pPr>
            <a:lvl5pPr marL="2057400" indent="-228600" defTabSz="1042988" eaLnBrk="0" hangingPunct="0">
              <a:defRPr sz="2400">
                <a:solidFill>
                  <a:schemeClr val="tx1"/>
                </a:solidFill>
                <a:latin typeface="Arial" pitchFamily="34" charset="0"/>
                <a:ea typeface="ＭＳ Ｐゴシック" pitchFamily="34" charset="-128"/>
              </a:defRPr>
            </a:lvl5pPr>
            <a:lvl6pPr marL="25146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35000"/>
              </a:lnSpc>
              <a:defRPr/>
            </a:pPr>
            <a:endParaRPr lang="fr-FR" altLang="fr-FR" sz="2000" b="1" dirty="0">
              <a:solidFill>
                <a:srgbClr val="C00000"/>
              </a:solidFill>
              <a:latin typeface="Tahoma" pitchFamily="34" charset="0"/>
              <a:cs typeface="Tahoma" pitchFamily="34" charset="0"/>
            </a:endParaRPr>
          </a:p>
          <a:p>
            <a:pPr algn="r" eaLnBrk="1" hangingPunct="1">
              <a:lnSpc>
                <a:spcPct val="135000"/>
              </a:lnSpc>
              <a:defRPr/>
            </a:pPr>
            <a:endParaRPr lang="fr-FR" altLang="fr-FR" sz="2000" b="1" dirty="0">
              <a:solidFill>
                <a:srgbClr val="C00000"/>
              </a:solidFill>
              <a:latin typeface="Tahoma" pitchFamily="34" charset="0"/>
              <a:cs typeface="Tahoma" pitchFamily="34" charset="0"/>
            </a:endParaRPr>
          </a:p>
          <a:p>
            <a:pPr algn="r" eaLnBrk="1" hangingPunct="1">
              <a:lnSpc>
                <a:spcPct val="135000"/>
              </a:lnSpc>
              <a:defRPr/>
            </a:pPr>
            <a:endParaRPr lang="fr-FR" altLang="fr-FR" sz="2000" b="1" dirty="0">
              <a:solidFill>
                <a:srgbClr val="C00000"/>
              </a:solidFill>
              <a:latin typeface="Tahoma" pitchFamily="34" charset="0"/>
              <a:cs typeface="Tahoma" pitchFamily="34" charset="0"/>
            </a:endParaRPr>
          </a:p>
        </p:txBody>
      </p:sp>
      <p:sp>
        <p:nvSpPr>
          <p:cNvPr id="10" name="Espace réservé du texte 9"/>
          <p:cNvSpPr>
            <a:spLocks noGrp="1"/>
          </p:cNvSpPr>
          <p:nvPr>
            <p:ph type="body" sz="quarter" idx="10"/>
          </p:nvPr>
        </p:nvSpPr>
        <p:spPr>
          <a:xfrm>
            <a:off x="2929467" y="1484313"/>
            <a:ext cx="3166533" cy="1246495"/>
          </a:xfrm>
          <a:prstGeom prst="rect">
            <a:avLst/>
          </a:prstGeom>
          <a:solidFill>
            <a:schemeClr val="bg1"/>
          </a:solidFill>
          <a:ln>
            <a:noFill/>
          </a:ln>
        </p:spPr>
        <p:txBody>
          <a:bodyPr>
            <a:spAutoFit/>
          </a:bodyPr>
          <a:lstStyle>
            <a:lvl1pPr marL="342900" indent="-342900">
              <a:buFont typeface="Arial" panose="020B0604020202020204" pitchFamily="34" charset="0"/>
              <a:buNone/>
              <a:defRPr lang="fr-FR" sz="2500" b="0" kern="1200" dirty="0" smtClean="0">
                <a:solidFill>
                  <a:srgbClr val="C00000"/>
                </a:solidFill>
                <a:latin typeface="+mn-lt"/>
                <a:ea typeface="+mn-ea"/>
              </a:defRPr>
            </a:lvl1pPr>
            <a:lvl2pPr marL="457200" indent="0">
              <a:buNone/>
              <a:defRPr lang="fr-FR" sz="2400" kern="1200" dirty="0" smtClean="0">
                <a:solidFill>
                  <a:schemeClr val="tx1"/>
                </a:solidFill>
                <a:latin typeface="Arial" charset="0"/>
                <a:ea typeface="ＭＳ Ｐゴシック" pitchFamily="34" charset="-128"/>
                <a:cs typeface="+mn-cs"/>
              </a:defRPr>
            </a:lvl2pPr>
            <a:lvl3pPr marL="914400" indent="0">
              <a:buNone/>
              <a:defRPr lang="fr-FR" kern="1200" dirty="0" smtClean="0">
                <a:solidFill>
                  <a:schemeClr val="tx1"/>
                </a:solidFill>
                <a:latin typeface="Arial" charset="0"/>
                <a:ea typeface="ＭＳ Ｐゴシック" pitchFamily="34" charset="-128"/>
                <a:cs typeface="+mn-cs"/>
              </a:defRPr>
            </a:lvl3pPr>
            <a:lvl4pPr marL="1371600" indent="0">
              <a:buNone/>
              <a:defRPr lang="fr-FR" sz="2400" kern="1200" dirty="0" smtClean="0">
                <a:solidFill>
                  <a:schemeClr val="tx1"/>
                </a:solidFill>
                <a:latin typeface="Arial" charset="0"/>
                <a:ea typeface="ＭＳ Ｐゴシック" pitchFamily="34" charset="-128"/>
                <a:cs typeface="+mn-cs"/>
              </a:defRPr>
            </a:lvl4pPr>
            <a:lvl5pPr marL="1828800" indent="0">
              <a:buNone/>
              <a:defRPr lang="fr-FR" sz="2400" kern="1200" dirty="0">
                <a:solidFill>
                  <a:schemeClr val="tx1"/>
                </a:solidFill>
                <a:latin typeface="Arial" charset="0"/>
                <a:ea typeface="ＭＳ Ｐゴシック" pitchFamily="34" charset="-128"/>
                <a:cs typeface="+mn-cs"/>
              </a:defRPr>
            </a:lvl5pPr>
          </a:lstStyle>
          <a:p>
            <a:pPr lvl="0"/>
            <a:r>
              <a:rPr lang="fr-FR"/>
              <a:t>Modifiez les styles du texte du masque</a:t>
            </a:r>
          </a:p>
        </p:txBody>
      </p:sp>
      <p:sp>
        <p:nvSpPr>
          <p:cNvPr id="13" name="Espace réservé du texte 12"/>
          <p:cNvSpPr>
            <a:spLocks noGrp="1"/>
          </p:cNvSpPr>
          <p:nvPr>
            <p:ph type="body" sz="quarter" idx="11"/>
          </p:nvPr>
        </p:nvSpPr>
        <p:spPr>
          <a:xfrm>
            <a:off x="2927353" y="2575696"/>
            <a:ext cx="3168649" cy="646331"/>
          </a:xfrm>
          <a:prstGeom prst="rect">
            <a:avLst/>
          </a:prstGeom>
          <a:solidFill>
            <a:schemeClr val="bg1"/>
          </a:solidFill>
          <a:ln>
            <a:noFill/>
          </a:ln>
        </p:spPr>
        <p:txBody>
          <a:bodyPr wrap="square">
            <a:spAutoFit/>
          </a:bodyPr>
          <a:lstStyle>
            <a:lvl1pPr>
              <a:buNone/>
              <a:defRPr lang="fr-FR" sz="1800" b="0" kern="1200" smtClean="0">
                <a:latin typeface="+mn-lt"/>
                <a:ea typeface="+mn-ea"/>
              </a:defRPr>
            </a:lvl1pPr>
            <a:lvl2pPr>
              <a:defRPr lang="fr-FR" sz="2400" kern="1200" smtClean="0">
                <a:solidFill>
                  <a:schemeClr val="tx1"/>
                </a:solidFill>
                <a:latin typeface="Arial" charset="0"/>
                <a:ea typeface="ＭＳ Ｐゴシック" pitchFamily="34" charset="-128"/>
                <a:cs typeface="+mn-cs"/>
              </a:defRPr>
            </a:lvl2pPr>
            <a:lvl3pPr>
              <a:defRPr lang="fr-FR" kern="1200" smtClean="0">
                <a:solidFill>
                  <a:schemeClr val="tx1"/>
                </a:solidFill>
                <a:latin typeface="Arial" charset="0"/>
                <a:ea typeface="ＭＳ Ｐゴシック" pitchFamily="34" charset="-128"/>
                <a:cs typeface="+mn-cs"/>
              </a:defRPr>
            </a:lvl3pPr>
            <a:lvl4pPr>
              <a:defRPr lang="fr-FR" sz="2400" kern="1200" smtClean="0">
                <a:solidFill>
                  <a:schemeClr val="tx1"/>
                </a:solidFill>
                <a:latin typeface="Arial" charset="0"/>
                <a:ea typeface="ＭＳ Ｐゴシック" pitchFamily="34" charset="-128"/>
                <a:cs typeface="+mn-cs"/>
              </a:defRPr>
            </a:lvl4pPr>
            <a:lvl5pPr>
              <a:defRPr lang="fr-FR" sz="2400" kern="1200">
                <a:solidFill>
                  <a:schemeClr val="tx1"/>
                </a:solidFill>
                <a:latin typeface="Arial" charset="0"/>
                <a:ea typeface="ＭＳ Ｐゴシック" pitchFamily="34" charset="-128"/>
                <a:cs typeface="+mn-cs"/>
              </a:defRPr>
            </a:lvl5pPr>
          </a:lstStyle>
          <a:p>
            <a:pPr lvl="0"/>
            <a:r>
              <a:rPr lang="fr-FR"/>
              <a:t>Modifiez les styles du texte du masque</a:t>
            </a:r>
          </a:p>
        </p:txBody>
      </p:sp>
    </p:spTree>
    <p:extLst>
      <p:ext uri="{BB962C8B-B14F-4D97-AF65-F5344CB8AC3E}">
        <p14:creationId xmlns:p14="http://schemas.microsoft.com/office/powerpoint/2010/main" val="1860954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re de la présentation">
    <p:spTree>
      <p:nvGrpSpPr>
        <p:cNvPr id="1" name=""/>
        <p:cNvGrpSpPr/>
        <p:nvPr/>
      </p:nvGrpSpPr>
      <p:grpSpPr>
        <a:xfrm>
          <a:off x="0" y="0"/>
          <a:ext cx="0" cy="0"/>
          <a:chOff x="0" y="0"/>
          <a:chExt cx="0" cy="0"/>
        </a:xfrm>
      </p:grpSpPr>
      <p:pic>
        <p:nvPicPr>
          <p:cNvPr id="2" name="Image 9"/>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350" y="-26988"/>
            <a:ext cx="12198351"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1"/>
          <p:cNvSpPr>
            <a:spLocks noChangeArrowheads="1"/>
          </p:cNvSpPr>
          <p:nvPr userDrawn="1"/>
        </p:nvSpPr>
        <p:spPr bwMode="auto">
          <a:xfrm>
            <a:off x="2042584" y="0"/>
            <a:ext cx="768349" cy="6884988"/>
          </a:xfrm>
          <a:prstGeom prst="rect">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fr-FR" altLang="fr-FR" sz="2400" dirty="0">
              <a:solidFill>
                <a:srgbClr val="003366"/>
              </a:solidFill>
            </a:endParaRPr>
          </a:p>
        </p:txBody>
      </p:sp>
      <p:sp>
        <p:nvSpPr>
          <p:cNvPr id="4" name="Text Box 4"/>
          <p:cNvSpPr txBox="1">
            <a:spLocks noChangeArrowheads="1"/>
          </p:cNvSpPr>
          <p:nvPr userDrawn="1"/>
        </p:nvSpPr>
        <p:spPr bwMode="auto">
          <a:xfrm>
            <a:off x="495301" y="1260476"/>
            <a:ext cx="5592233" cy="1287597"/>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pitchFamily="34" charset="0"/>
                <a:ea typeface="ＭＳ Ｐゴシック" pitchFamily="34" charset="-128"/>
              </a:defRPr>
            </a:lvl1pPr>
            <a:lvl2pPr marL="742950" indent="-285750" defTabSz="1042988" eaLnBrk="0" hangingPunct="0">
              <a:defRPr sz="2400">
                <a:solidFill>
                  <a:schemeClr val="tx1"/>
                </a:solidFill>
                <a:latin typeface="Arial" pitchFamily="34" charset="0"/>
                <a:ea typeface="ＭＳ Ｐゴシック" pitchFamily="34" charset="-128"/>
              </a:defRPr>
            </a:lvl2pPr>
            <a:lvl3pPr marL="1143000" indent="-228600" defTabSz="1042988" eaLnBrk="0" hangingPunct="0">
              <a:defRPr sz="2400">
                <a:solidFill>
                  <a:schemeClr val="tx1"/>
                </a:solidFill>
                <a:latin typeface="Arial" pitchFamily="34" charset="0"/>
                <a:ea typeface="ＭＳ Ｐゴシック" pitchFamily="34" charset="-128"/>
              </a:defRPr>
            </a:lvl3pPr>
            <a:lvl4pPr marL="1600200" indent="-228600" defTabSz="1042988" eaLnBrk="0" hangingPunct="0">
              <a:defRPr sz="2400">
                <a:solidFill>
                  <a:schemeClr val="tx1"/>
                </a:solidFill>
                <a:latin typeface="Arial" pitchFamily="34" charset="0"/>
                <a:ea typeface="ＭＳ Ｐゴシック" pitchFamily="34" charset="-128"/>
              </a:defRPr>
            </a:lvl4pPr>
            <a:lvl5pPr marL="2057400" indent="-228600" defTabSz="1042988" eaLnBrk="0" hangingPunct="0">
              <a:defRPr sz="2400">
                <a:solidFill>
                  <a:schemeClr val="tx1"/>
                </a:solidFill>
                <a:latin typeface="Arial" pitchFamily="34" charset="0"/>
                <a:ea typeface="ＭＳ Ｐゴシック" pitchFamily="34" charset="-128"/>
              </a:defRPr>
            </a:lvl5pPr>
            <a:lvl6pPr marL="25146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0429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35000"/>
              </a:lnSpc>
              <a:defRPr/>
            </a:pPr>
            <a:endParaRPr lang="fr-FR" altLang="fr-FR" sz="2000" b="1" dirty="0">
              <a:solidFill>
                <a:srgbClr val="C00000"/>
              </a:solidFill>
              <a:latin typeface="Tahoma" pitchFamily="34" charset="0"/>
              <a:cs typeface="Tahoma" pitchFamily="34" charset="0"/>
            </a:endParaRPr>
          </a:p>
          <a:p>
            <a:pPr algn="r" eaLnBrk="1" hangingPunct="1">
              <a:lnSpc>
                <a:spcPct val="135000"/>
              </a:lnSpc>
              <a:defRPr/>
            </a:pPr>
            <a:endParaRPr lang="fr-FR" altLang="fr-FR" sz="2000" b="1" dirty="0">
              <a:solidFill>
                <a:srgbClr val="C00000"/>
              </a:solidFill>
              <a:latin typeface="Tahoma" pitchFamily="34" charset="0"/>
              <a:cs typeface="Tahoma" pitchFamily="34" charset="0"/>
            </a:endParaRPr>
          </a:p>
          <a:p>
            <a:pPr algn="r" eaLnBrk="1" hangingPunct="1">
              <a:lnSpc>
                <a:spcPct val="135000"/>
              </a:lnSpc>
              <a:defRPr/>
            </a:pPr>
            <a:endParaRPr lang="fr-FR" altLang="fr-FR" sz="2000" b="1" dirty="0">
              <a:solidFill>
                <a:srgbClr val="C00000"/>
              </a:solidFill>
              <a:latin typeface="Tahoma" pitchFamily="34" charset="0"/>
              <a:cs typeface="Tahoma" pitchFamily="34" charset="0"/>
            </a:endParaRPr>
          </a:p>
        </p:txBody>
      </p:sp>
      <p:sp>
        <p:nvSpPr>
          <p:cNvPr id="5" name="Text Box 4"/>
          <p:cNvSpPr txBox="1">
            <a:spLocks noChangeArrowheads="1"/>
          </p:cNvSpPr>
          <p:nvPr userDrawn="1"/>
        </p:nvSpPr>
        <p:spPr bwMode="auto">
          <a:xfrm>
            <a:off x="2973917" y="1508126"/>
            <a:ext cx="3342216" cy="8620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042988">
              <a:tabLst>
                <a:tab pos="95250" algn="l"/>
              </a:tabLst>
              <a:defRPr sz="2400">
                <a:solidFill>
                  <a:schemeClr val="tx1"/>
                </a:solidFill>
                <a:latin typeface="Arial" charset="0"/>
                <a:ea typeface="ＭＳ Ｐゴシック" charset="0"/>
                <a:cs typeface="ＭＳ Ｐゴシック" charset="0"/>
              </a:defRPr>
            </a:lvl1pPr>
            <a:lvl2pPr marL="742950" indent="-285750" defTabSz="1042988">
              <a:tabLst>
                <a:tab pos="95250" algn="l"/>
              </a:tabLst>
              <a:defRPr sz="2400">
                <a:solidFill>
                  <a:schemeClr val="tx1"/>
                </a:solidFill>
                <a:latin typeface="Arial" charset="0"/>
                <a:ea typeface="ＭＳ Ｐゴシック" charset="0"/>
              </a:defRPr>
            </a:lvl2pPr>
            <a:lvl3pPr marL="1143000" indent="-228600" defTabSz="1042988">
              <a:tabLst>
                <a:tab pos="95250" algn="l"/>
              </a:tabLst>
              <a:defRPr sz="2400">
                <a:solidFill>
                  <a:schemeClr val="tx1"/>
                </a:solidFill>
                <a:latin typeface="Arial" charset="0"/>
                <a:ea typeface="ＭＳ Ｐゴシック" charset="0"/>
              </a:defRPr>
            </a:lvl3pPr>
            <a:lvl4pPr marL="1600200" indent="-228600" defTabSz="1042988">
              <a:tabLst>
                <a:tab pos="95250" algn="l"/>
              </a:tabLst>
              <a:defRPr sz="2400">
                <a:solidFill>
                  <a:schemeClr val="tx1"/>
                </a:solidFill>
                <a:latin typeface="Arial" charset="0"/>
                <a:ea typeface="ＭＳ Ｐゴシック" charset="0"/>
              </a:defRPr>
            </a:lvl4pPr>
            <a:lvl5pPr marL="2057400" indent="-228600" defTabSz="1042988">
              <a:tabLst>
                <a:tab pos="95250" algn="l"/>
              </a:tabLst>
              <a:defRPr sz="2400">
                <a:solidFill>
                  <a:schemeClr val="tx1"/>
                </a:solidFill>
                <a:latin typeface="Arial" charset="0"/>
                <a:ea typeface="ＭＳ Ｐゴシック" charset="0"/>
              </a:defRPr>
            </a:lvl5pPr>
            <a:lvl6pPr marL="25146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6pPr>
            <a:lvl7pPr marL="29718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7pPr>
            <a:lvl8pPr marL="34290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8pPr>
            <a:lvl9pPr marL="38862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9pPr>
          </a:lstStyle>
          <a:p>
            <a:pPr eaLnBrk="1" hangingPunct="1"/>
            <a:r>
              <a:rPr lang="fr-FR" sz="2500" dirty="0">
                <a:solidFill>
                  <a:srgbClr val="C00000"/>
                </a:solidFill>
                <a:cs typeface="Tahoma" charset="0"/>
              </a:rPr>
              <a:t>Titre de la</a:t>
            </a:r>
            <a:br>
              <a:rPr lang="fr-FR" sz="2500" dirty="0">
                <a:solidFill>
                  <a:srgbClr val="C00000"/>
                </a:solidFill>
                <a:cs typeface="Tahoma" charset="0"/>
              </a:rPr>
            </a:br>
            <a:r>
              <a:rPr lang="fr-FR" sz="2500" dirty="0">
                <a:solidFill>
                  <a:srgbClr val="C00000"/>
                </a:solidFill>
                <a:cs typeface="Tahoma" charset="0"/>
              </a:rPr>
              <a:t>présentation</a:t>
            </a:r>
            <a:endParaRPr lang="fr-FR" sz="2500" dirty="0">
              <a:solidFill>
                <a:srgbClr val="000000"/>
              </a:solidFill>
              <a:cs typeface="Tahoma" charset="0"/>
            </a:endParaRPr>
          </a:p>
        </p:txBody>
      </p:sp>
      <p:sp>
        <p:nvSpPr>
          <p:cNvPr id="6" name="Text Box 4"/>
          <p:cNvSpPr txBox="1">
            <a:spLocks noChangeArrowheads="1"/>
          </p:cNvSpPr>
          <p:nvPr userDrawn="1"/>
        </p:nvSpPr>
        <p:spPr bwMode="auto">
          <a:xfrm>
            <a:off x="2990851" y="2565401"/>
            <a:ext cx="2815167"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042988">
              <a:tabLst>
                <a:tab pos="95250" algn="l"/>
              </a:tabLst>
              <a:defRPr sz="2400">
                <a:solidFill>
                  <a:schemeClr val="tx1"/>
                </a:solidFill>
                <a:latin typeface="Arial" charset="0"/>
                <a:ea typeface="ＭＳ Ｐゴシック" charset="0"/>
                <a:cs typeface="ＭＳ Ｐゴシック" charset="0"/>
              </a:defRPr>
            </a:lvl1pPr>
            <a:lvl2pPr marL="742950" indent="-285750" defTabSz="1042988">
              <a:tabLst>
                <a:tab pos="95250" algn="l"/>
              </a:tabLst>
              <a:defRPr sz="2400">
                <a:solidFill>
                  <a:schemeClr val="tx1"/>
                </a:solidFill>
                <a:latin typeface="Arial" charset="0"/>
                <a:ea typeface="ＭＳ Ｐゴシック" charset="0"/>
              </a:defRPr>
            </a:lvl2pPr>
            <a:lvl3pPr marL="1143000" indent="-228600" defTabSz="1042988">
              <a:tabLst>
                <a:tab pos="95250" algn="l"/>
              </a:tabLst>
              <a:defRPr sz="2400">
                <a:solidFill>
                  <a:schemeClr val="tx1"/>
                </a:solidFill>
                <a:latin typeface="Arial" charset="0"/>
                <a:ea typeface="ＭＳ Ｐゴシック" charset="0"/>
              </a:defRPr>
            </a:lvl3pPr>
            <a:lvl4pPr marL="1600200" indent="-228600" defTabSz="1042988">
              <a:tabLst>
                <a:tab pos="95250" algn="l"/>
              </a:tabLst>
              <a:defRPr sz="2400">
                <a:solidFill>
                  <a:schemeClr val="tx1"/>
                </a:solidFill>
                <a:latin typeface="Arial" charset="0"/>
                <a:ea typeface="ＭＳ Ｐゴシック" charset="0"/>
              </a:defRPr>
            </a:lvl4pPr>
            <a:lvl5pPr marL="2057400" indent="-228600" defTabSz="1042988">
              <a:tabLst>
                <a:tab pos="95250" algn="l"/>
              </a:tabLst>
              <a:defRPr sz="2400">
                <a:solidFill>
                  <a:schemeClr val="tx1"/>
                </a:solidFill>
                <a:latin typeface="Arial" charset="0"/>
                <a:ea typeface="ＭＳ Ｐゴシック" charset="0"/>
              </a:defRPr>
            </a:lvl5pPr>
            <a:lvl6pPr marL="25146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6pPr>
            <a:lvl7pPr marL="29718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7pPr>
            <a:lvl8pPr marL="34290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8pPr>
            <a:lvl9pPr marL="3886200" indent="-228600" defTabSz="1042988" eaLnBrk="0" fontAlgn="base" hangingPunct="0">
              <a:spcBef>
                <a:spcPct val="0"/>
              </a:spcBef>
              <a:spcAft>
                <a:spcPct val="0"/>
              </a:spcAft>
              <a:tabLst>
                <a:tab pos="95250" algn="l"/>
              </a:tabLst>
              <a:defRPr sz="2400">
                <a:solidFill>
                  <a:schemeClr val="tx1"/>
                </a:solidFill>
                <a:latin typeface="Arial" charset="0"/>
                <a:ea typeface="ＭＳ Ｐゴシック" charset="0"/>
              </a:defRPr>
            </a:lvl9pPr>
          </a:lstStyle>
          <a:p>
            <a:pPr eaLnBrk="1" hangingPunct="1"/>
            <a:r>
              <a:rPr lang="fr-FR" sz="1800" dirty="0">
                <a:solidFill>
                  <a:srgbClr val="000000"/>
                </a:solidFill>
                <a:cs typeface="Tahoma" charset="0"/>
              </a:rPr>
              <a:t>Sous-titre de la </a:t>
            </a:r>
            <a:br>
              <a:rPr lang="fr-FR" sz="1800" dirty="0">
                <a:solidFill>
                  <a:srgbClr val="000000"/>
                </a:solidFill>
                <a:cs typeface="Tahoma" charset="0"/>
              </a:rPr>
            </a:br>
            <a:r>
              <a:rPr lang="fr-FR" sz="1800" dirty="0">
                <a:solidFill>
                  <a:srgbClr val="000000"/>
                </a:solidFill>
                <a:cs typeface="Tahoma" charset="0"/>
              </a:rPr>
              <a:t>présentation</a:t>
            </a:r>
          </a:p>
        </p:txBody>
      </p:sp>
      <p:sp>
        <p:nvSpPr>
          <p:cNvPr id="7" name="Arrondir un rectangle à un seul coin 6"/>
          <p:cNvSpPr/>
          <p:nvPr userDrawn="1"/>
        </p:nvSpPr>
        <p:spPr bwMode="auto">
          <a:xfrm rot="10800000" flipH="1">
            <a:off x="484719" y="3662378"/>
            <a:ext cx="5610327" cy="1100125"/>
          </a:xfrm>
          <a:prstGeom prst="round1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21299999" rev="0"/>
            </a:camera>
            <a:lightRig rig="threePt" dir="t"/>
          </a:scene3d>
          <a:extLst/>
        </p:spPr>
        <p:txBody>
          <a:bodyPr wrap="none"/>
          <a:lstStyle/>
          <a:p>
            <a:pPr eaLnBrk="1" hangingPunct="1">
              <a:defRPr/>
            </a:pPr>
            <a:endParaRPr lang="fr-FR" sz="1800" dirty="0">
              <a:solidFill>
                <a:srgbClr val="003366"/>
              </a:solidFill>
              <a:ea typeface="ＭＳ Ｐゴシック" charset="0"/>
            </a:endParaRPr>
          </a:p>
        </p:txBody>
      </p:sp>
      <p:pic>
        <p:nvPicPr>
          <p:cNvPr id="8" name="Image 1" descr="logo_bloc_identitair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27051" y="3716339"/>
            <a:ext cx="5412316" cy="98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1559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333375"/>
            <a:ext cx="12192000" cy="647700"/>
          </a:xfrm>
          <a:prstGeom prst="rect">
            <a:avLst/>
          </a:prstGeom>
          <a:solidFill>
            <a:srgbClr val="BD002E"/>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fr-FR" altLang="fr-FR" sz="2400">
              <a:solidFill>
                <a:srgbClr val="BD002E"/>
              </a:solidFill>
            </a:endParaRP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417" y="115888"/>
            <a:ext cx="1471083" cy="1117600"/>
          </a:xfrm>
          <a:prstGeom prst="rect">
            <a:avLst/>
          </a:prstGeom>
          <a:noFill/>
          <a:ln>
            <a:noFill/>
          </a:ln>
          <a:effectLst>
            <a:outerShdw blurRad="50800" dist="38100" dir="8100000" algn="tr"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userDrawn="1"/>
        </p:nvSpPr>
        <p:spPr bwMode="auto">
          <a:xfrm>
            <a:off x="7727951" y="6408738"/>
            <a:ext cx="3619500" cy="21590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fr-FR" altLang="fr-FR" sz="800" dirty="0">
                <a:solidFill>
                  <a:srgbClr val="000000"/>
                </a:solidFill>
                <a:cs typeface="Arial" panose="020B0604020202020204" pitchFamily="34" charset="0"/>
              </a:rPr>
              <a:t>Page </a:t>
            </a:r>
            <a:fld id="{E00EDFDC-1215-2440-B012-87C21D65CFB3}" type="slidenum">
              <a:rPr lang="fr-FR" altLang="fr-FR" sz="800" smtClean="0">
                <a:solidFill>
                  <a:srgbClr val="000000"/>
                </a:solidFill>
                <a:cs typeface="Arial" panose="020B0604020202020204" pitchFamily="34" charset="0"/>
              </a:rPr>
              <a:pPr algn="r" eaLnBrk="1" hangingPunct="1">
                <a:defRPr/>
              </a:pPr>
              <a:t>‹N°›</a:t>
            </a:fld>
            <a:endParaRPr lang="fr-FR" altLang="fr-FR" sz="800" dirty="0">
              <a:solidFill>
                <a:srgbClr val="BD002E"/>
              </a:solidFill>
              <a:cs typeface="Arial" panose="020B0604020202020204" pitchFamily="34" charset="0"/>
            </a:endParaRPr>
          </a:p>
        </p:txBody>
      </p:sp>
      <p:sp>
        <p:nvSpPr>
          <p:cNvPr id="5" name="Titre 1"/>
          <p:cNvSpPr>
            <a:spLocks noGrp="1"/>
          </p:cNvSpPr>
          <p:nvPr>
            <p:ph type="title" idx="4294967295"/>
          </p:nvPr>
        </p:nvSpPr>
        <p:spPr bwMode="auto">
          <a:xfrm>
            <a:off x="2255573" y="374655"/>
            <a:ext cx="9936427" cy="576263"/>
          </a:xfrm>
          <a:prstGeom prst="rect">
            <a:avLst/>
          </a:prstGeom>
          <a:noFill/>
          <a:extLst/>
        </p:spPr>
        <p:txBody>
          <a:bodyPr anchor="ctr"/>
          <a:lstStyle>
            <a:lvl1pPr>
              <a:defRPr>
                <a:latin typeface="+mj-lt"/>
              </a:defRPr>
            </a:lvl1pPr>
          </a:lstStyle>
          <a:p>
            <a:r>
              <a:rPr lang="fr-FR" altLang="fr-FR"/>
              <a:t>Modifiez le style du titre</a:t>
            </a:r>
            <a:endParaRPr lang="fr-FR" altLang="fr-FR" dirty="0"/>
          </a:p>
        </p:txBody>
      </p:sp>
      <p:sp>
        <p:nvSpPr>
          <p:cNvPr id="7" name="Espace réservé du texte 5"/>
          <p:cNvSpPr>
            <a:spLocks noGrp="1"/>
          </p:cNvSpPr>
          <p:nvPr>
            <p:ph type="body" sz="quarter" idx="10"/>
          </p:nvPr>
        </p:nvSpPr>
        <p:spPr>
          <a:xfrm>
            <a:off x="624418" y="1557341"/>
            <a:ext cx="11040533" cy="3527425"/>
          </a:xfrm>
          <a:prstGeom prst="rect">
            <a:avLst/>
          </a:prstGeom>
        </p:spPr>
        <p:txBody>
          <a:bodyPr/>
          <a:lstStyle>
            <a:lvl1pPr marL="0" indent="0">
              <a:spcBef>
                <a:spcPts val="600"/>
              </a:spcBef>
              <a:buNone/>
              <a:defRPr sz="1600">
                <a:latin typeface="+mn-lt"/>
              </a:defRPr>
            </a:lvl1pPr>
            <a:lvl2pPr marL="182563" indent="-182563" algn="l" rtl="0" eaLnBrk="1" fontAlgn="base" hangingPunct="1">
              <a:spcBef>
                <a:spcPts val="600"/>
              </a:spcBef>
              <a:spcAft>
                <a:spcPts val="600"/>
              </a:spcAft>
              <a:buClr>
                <a:srgbClr val="C00000"/>
              </a:buClr>
              <a:buSzPct val="120000"/>
              <a:buFontTx/>
              <a:buBlip>
                <a:blip r:embed="rId3"/>
              </a:buBlip>
              <a:defRPr lang="fr-FR" sz="1400" b="0" kern="1200" dirty="0" smtClean="0">
                <a:solidFill>
                  <a:schemeClr val="tx1">
                    <a:lumMod val="50000"/>
                  </a:schemeClr>
                </a:solidFill>
                <a:latin typeface="Arial" charset="0"/>
                <a:ea typeface="+mn-ea"/>
                <a:cs typeface="+mn-cs"/>
              </a:defRPr>
            </a:lvl2pPr>
            <a:lvl3pPr>
              <a:spcBef>
                <a:spcPts val="0"/>
              </a:spcBef>
              <a:spcAft>
                <a:spcPts val="600"/>
              </a:spcAft>
              <a:defRPr sz="1200">
                <a:latin typeface="+mn-lt"/>
              </a:defRPr>
            </a:lvl3pPr>
          </a:lstStyle>
          <a:p>
            <a:pPr lvl="0"/>
            <a:r>
              <a:rPr lang="fr-FR" dirty="0"/>
              <a:t>Modifiez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60752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816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6534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6.xml"/><Relationship Id="rId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8.png"/><Relationship Id="rId5" Type="http://schemas.openxmlformats.org/officeDocument/2006/relationships/theme" Target="../theme/theme7.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5DE4869A-86B0-7C46-919B-BA90002E6EA4}" type="slidenum">
              <a:rPr lang="fr-FR" smtClean="0">
                <a:solidFill>
                  <a:prstClr val="black">
                    <a:tint val="75000"/>
                  </a:prstClr>
                </a:solidFill>
              </a:rPr>
              <a:pPr defTabSz="914377"/>
              <a:t>‹N°›</a:t>
            </a:fld>
            <a:endParaRPr lang="fr-FR">
              <a:solidFill>
                <a:prstClr val="black">
                  <a:tint val="75000"/>
                </a:prstClr>
              </a:solidFill>
            </a:endParaRPr>
          </a:p>
        </p:txBody>
      </p:sp>
    </p:spTree>
    <p:extLst>
      <p:ext uri="{BB962C8B-B14F-4D97-AF65-F5344CB8AC3E}">
        <p14:creationId xmlns:p14="http://schemas.microsoft.com/office/powerpoint/2010/main" val="2212565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5DE4869A-86B0-7C46-919B-BA90002E6EA4}" type="slidenum">
              <a:rPr lang="fr-FR" smtClean="0">
                <a:solidFill>
                  <a:prstClr val="black">
                    <a:tint val="75000"/>
                  </a:prstClr>
                </a:solidFill>
              </a:rPr>
              <a:pPr defTabSz="914354"/>
              <a:t>‹N°›</a:t>
            </a:fld>
            <a:endParaRPr lang="fr-FR">
              <a:solidFill>
                <a:prstClr val="black">
                  <a:tint val="75000"/>
                </a:prstClr>
              </a:solidFill>
            </a:endParaRPr>
          </a:p>
        </p:txBody>
      </p:sp>
    </p:spTree>
    <p:extLst>
      <p:ext uri="{BB962C8B-B14F-4D97-AF65-F5344CB8AC3E}">
        <p14:creationId xmlns:p14="http://schemas.microsoft.com/office/powerpoint/2010/main" val="4720352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8190" y="314979"/>
            <a:ext cx="10255625" cy="1143000"/>
          </a:xfrm>
          <a:prstGeom prst="rect">
            <a:avLst/>
          </a:prstGeom>
        </p:spPr>
        <p:txBody>
          <a:bodyPr vert="horz" lIns="91440" tIns="45720" rIns="91440" bIns="45720" rtlCol="0" anchor="ctr">
            <a:noAutofit/>
          </a:bodyPr>
          <a:lstStyle/>
          <a:p>
            <a:r>
              <a:rPr lang="fr-FR"/>
              <a:t>PAGE TITRE</a:t>
            </a:r>
            <a:endParaRPr/>
          </a:p>
        </p:txBody>
      </p:sp>
      <p:sp>
        <p:nvSpPr>
          <p:cNvPr id="3" name="Text Placeholder 2"/>
          <p:cNvSpPr>
            <a:spLocks noGrp="1"/>
          </p:cNvSpPr>
          <p:nvPr>
            <p:ph type="body" idx="1"/>
          </p:nvPr>
        </p:nvSpPr>
        <p:spPr>
          <a:xfrm>
            <a:off x="968190" y="1586754"/>
            <a:ext cx="10255625" cy="457199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867">
                <a:solidFill>
                  <a:schemeClr val="tx1">
                    <a:lumMod val="65000"/>
                    <a:lumOff val="35000"/>
                  </a:schemeClr>
                </a:solidFill>
              </a:defRPr>
            </a:lvl1pPr>
          </a:lstStyle>
          <a:p>
            <a:endParaRPr lang="fr-F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867">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867">
                <a:solidFill>
                  <a:schemeClr val="tx1">
                    <a:lumMod val="65000"/>
                    <a:lumOff val="35000"/>
                  </a:schemeClr>
                </a:solidFill>
              </a:defRPr>
            </a:lvl1pPr>
          </a:lstStyle>
          <a:p>
            <a:fld id="{7C35424C-6189-B84E-AA34-B4392CC1D0C0}" type="slidenum">
              <a:rPr lang="fr-FR" smtClean="0"/>
              <a:t>‹N°›</a:t>
            </a:fld>
            <a:endParaRPr lang="fr-FR"/>
          </a:p>
        </p:txBody>
      </p:sp>
    </p:spTree>
    <p:extLst>
      <p:ext uri="{BB962C8B-B14F-4D97-AF65-F5344CB8AC3E}">
        <p14:creationId xmlns:p14="http://schemas.microsoft.com/office/powerpoint/2010/main" val="32275439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46" r:id="rId10"/>
    <p:sldLayoutId id="2147483747" r:id="rId11"/>
    <p:sldLayoutId id="2147483748" r:id="rId12"/>
  </p:sldLayoutIdLst>
  <p:hf hdr="0" ftr="0" dt="0"/>
  <p:txStyles>
    <p:titleStyle>
      <a:lvl1pPr algn="ctr" defTabSz="1219170" rtl="0" eaLnBrk="1" latinLnBrk="0" hangingPunct="1">
        <a:spcBef>
          <a:spcPct val="0"/>
        </a:spcBef>
        <a:buNone/>
        <a:defRPr sz="7200" kern="1200">
          <a:solidFill>
            <a:schemeClr val="tx1">
              <a:lumMod val="85000"/>
              <a:lumOff val="15000"/>
            </a:schemeClr>
          </a:solidFill>
          <a:latin typeface="+mj-lt"/>
          <a:ea typeface="+mj-ea"/>
          <a:cs typeface="+mj-cs"/>
        </a:defRPr>
      </a:lvl1pPr>
    </p:titleStyle>
    <p:bodyStyle>
      <a:lvl1pPr marL="609585" indent="-609585" algn="l" defTabSz="1219170" rtl="0" eaLnBrk="1" latinLnBrk="0" hangingPunct="1">
        <a:spcBef>
          <a:spcPts val="3200"/>
        </a:spcBef>
        <a:buSzPct val="90000"/>
        <a:buFont typeface="Wingdings" pitchFamily="2" charset="2"/>
        <a:buChar char="v"/>
        <a:defRPr sz="3200" kern="1200">
          <a:solidFill>
            <a:schemeClr val="tx1">
              <a:lumMod val="75000"/>
              <a:lumOff val="25000"/>
            </a:schemeClr>
          </a:solidFill>
          <a:latin typeface="+mn-lt"/>
          <a:ea typeface="+mn-ea"/>
          <a:cs typeface="+mn-cs"/>
        </a:defRPr>
      </a:lvl1pPr>
      <a:lvl2pPr marL="1219170" indent="-609585" algn="l" defTabSz="1219170" rtl="0" eaLnBrk="1" latinLnBrk="0" hangingPunct="1">
        <a:spcBef>
          <a:spcPts val="1600"/>
        </a:spcBef>
        <a:buClr>
          <a:schemeClr val="bg1">
            <a:lumMod val="65000"/>
          </a:schemeClr>
        </a:buClr>
        <a:buSzPct val="90000"/>
        <a:buFont typeface="Wingdings" pitchFamily="2" charset="2"/>
        <a:buChar char="v"/>
        <a:defRPr sz="2933" kern="1200">
          <a:solidFill>
            <a:schemeClr val="tx1">
              <a:lumMod val="75000"/>
              <a:lumOff val="25000"/>
            </a:schemeClr>
          </a:solidFill>
          <a:latin typeface="+mn-lt"/>
          <a:ea typeface="+mn-ea"/>
          <a:cs typeface="+mn-cs"/>
        </a:defRPr>
      </a:lvl2pPr>
      <a:lvl3pPr marL="1684825" indent="-465655" algn="l" defTabSz="1219170" rtl="0" eaLnBrk="1" latinLnBrk="0" hangingPunct="1">
        <a:spcBef>
          <a:spcPts val="1600"/>
        </a:spcBef>
        <a:buSzPct val="90000"/>
        <a:buFont typeface="Wingdings" pitchFamily="2" charset="2"/>
        <a:buChar char="v"/>
        <a:defRPr sz="2667" kern="1200">
          <a:solidFill>
            <a:schemeClr val="tx1">
              <a:lumMod val="75000"/>
              <a:lumOff val="25000"/>
            </a:schemeClr>
          </a:solidFill>
          <a:latin typeface="+mn-lt"/>
          <a:ea typeface="+mn-ea"/>
          <a:cs typeface="+mn-cs"/>
        </a:defRPr>
      </a:lvl3pPr>
      <a:lvl4pPr marL="2133547" indent="-448722" algn="l" defTabSz="1219170" rtl="0" eaLnBrk="1" latinLnBrk="0" hangingPunct="1">
        <a:spcBef>
          <a:spcPts val="1600"/>
        </a:spcBef>
        <a:buClr>
          <a:schemeClr val="bg1">
            <a:lumMod val="65000"/>
          </a:schemeClr>
        </a:buClr>
        <a:buSzPct val="90000"/>
        <a:buFont typeface="Wingdings" pitchFamily="2" charset="2"/>
        <a:buChar char="v"/>
        <a:defRPr sz="2400" kern="1200">
          <a:solidFill>
            <a:schemeClr val="tx1">
              <a:lumMod val="75000"/>
              <a:lumOff val="25000"/>
            </a:schemeClr>
          </a:solidFill>
          <a:latin typeface="+mn-lt"/>
          <a:ea typeface="+mn-ea"/>
          <a:cs typeface="+mn-cs"/>
        </a:defRPr>
      </a:lvl4pPr>
      <a:lvl5pPr marL="2594968" indent="-461422" algn="l" defTabSz="1219170" rtl="0" eaLnBrk="1" latinLnBrk="0" hangingPunct="1">
        <a:spcBef>
          <a:spcPts val="1600"/>
        </a:spcBef>
        <a:buSzPct val="90000"/>
        <a:buFont typeface="Wingdings" pitchFamily="2" charset="2"/>
        <a:buChar char="v"/>
        <a:defRPr sz="2400" kern="1200">
          <a:solidFill>
            <a:schemeClr val="tx1">
              <a:lumMod val="75000"/>
              <a:lumOff val="25000"/>
            </a:schemeClr>
          </a:solidFill>
          <a:latin typeface="+mn-lt"/>
          <a:ea typeface="+mn-ea"/>
          <a:cs typeface="+mn-cs"/>
        </a:defRPr>
      </a:lvl5pPr>
      <a:lvl6pPr marL="3054274"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6pPr>
      <a:lvl7pPr marL="3500879" indent="-459306" algn="l" defTabSz="1219170" rtl="0" eaLnBrk="1" latinLnBrk="0" hangingPunct="1">
        <a:spcBef>
          <a:spcPct val="20000"/>
        </a:spcBef>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7pPr>
      <a:lvl8pPr marL="3960185"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8pPr>
      <a:lvl9pPr marL="4417374" indent="-459306" algn="l" defTabSz="1219170" rtl="0" eaLnBrk="1" latinLnBrk="0" hangingPunct="1">
        <a:spcBef>
          <a:spcPct val="20000"/>
        </a:spcBef>
        <a:buSzPct val="90000"/>
        <a:buFont typeface="Wingdings" pitchFamily="2" charset="2"/>
        <a:buChar char="v"/>
        <a:defRPr lang="en-US" sz="2400" kern="1200" dirty="0">
          <a:solidFill>
            <a:schemeClr val="tx1">
              <a:lumMod val="75000"/>
              <a:lumOff val="25000"/>
            </a:schemeClr>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117EBA0-F2A4-40FF-8E4D-17DF13D1CFE0}"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6932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34"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5DE4869A-86B0-7C46-919B-BA90002E6EA4}" type="slidenum">
              <a:rPr lang="fr-FR" smtClean="0">
                <a:solidFill>
                  <a:prstClr val="black">
                    <a:tint val="75000"/>
                  </a:prstClr>
                </a:solidFill>
              </a:rPr>
              <a:pPr defTabSz="914377"/>
              <a:t>‹N°›</a:t>
            </a:fld>
            <a:endParaRPr lang="fr-FR">
              <a:solidFill>
                <a:prstClr val="black">
                  <a:tint val="75000"/>
                </a:prstClr>
              </a:solidFill>
            </a:endParaRPr>
          </a:p>
        </p:txBody>
      </p:sp>
    </p:spTree>
    <p:extLst>
      <p:ext uri="{BB962C8B-B14F-4D97-AF65-F5344CB8AC3E}">
        <p14:creationId xmlns:p14="http://schemas.microsoft.com/office/powerpoint/2010/main" val="211872202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1" name="Connecteur droit 10"/>
          <p:cNvCxnSpPr/>
          <p:nvPr/>
        </p:nvCxnSpPr>
        <p:spPr>
          <a:xfrm>
            <a:off x="11624733" y="21"/>
            <a:ext cx="0" cy="346075"/>
          </a:xfrm>
          <a:prstGeom prst="line">
            <a:avLst/>
          </a:prstGeom>
        </p:spPr>
        <p:style>
          <a:lnRef idx="1">
            <a:schemeClr val="dk1"/>
          </a:lnRef>
          <a:fillRef idx="0">
            <a:schemeClr val="dk1"/>
          </a:fillRef>
          <a:effectRef idx="0">
            <a:schemeClr val="dk1"/>
          </a:effectRef>
          <a:fontRef idx="minor">
            <a:schemeClr val="tx1"/>
          </a:fontRef>
        </p:style>
      </p:cxnSp>
      <p:sp>
        <p:nvSpPr>
          <p:cNvPr id="4" name="Espace réservé du numéro de diapositive 3"/>
          <p:cNvSpPr>
            <a:spLocks noGrp="1"/>
          </p:cNvSpPr>
          <p:nvPr>
            <p:ph type="sldNum" sz="quarter" idx="4"/>
          </p:nvPr>
        </p:nvSpPr>
        <p:spPr>
          <a:xfrm>
            <a:off x="11504084" y="74614"/>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Verdana" pitchFamily="34" charset="0"/>
                <a:ea typeface="Geneva" pitchFamily="123" charset="-128"/>
                <a:cs typeface="+mn-cs"/>
              </a:defRPr>
            </a:lvl1pPr>
          </a:lstStyle>
          <a:p>
            <a:pPr>
              <a:defRPr/>
            </a:pPr>
            <a:fld id="{34682368-2E4D-4DF6-9E80-A9EB75DBC291}" type="slidenum">
              <a:rPr lang="fr-FR" altLang="fr-FR" smtClean="0"/>
              <a:pPr>
                <a:defRPr/>
              </a:pPr>
              <a:t>‹N°›</a:t>
            </a:fld>
            <a:endParaRPr lang="fr-FR" altLang="fr-FR" dirty="0"/>
          </a:p>
        </p:txBody>
      </p:sp>
      <p:sp>
        <p:nvSpPr>
          <p:cNvPr id="2057" name="ZoneTexte 1"/>
          <p:cNvSpPr txBox="1">
            <a:spLocks noChangeArrowheads="1"/>
          </p:cNvSpPr>
          <p:nvPr/>
        </p:nvSpPr>
        <p:spPr bwMode="auto">
          <a:xfrm>
            <a:off x="5700201" y="5254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Geneva" pitchFamily="123" charset="-128"/>
              </a:defRPr>
            </a:lvl1pPr>
            <a:lvl2pPr marL="742950" indent="-285750" eaLnBrk="0" hangingPunct="0">
              <a:defRPr sz="2400">
                <a:solidFill>
                  <a:schemeClr val="tx1"/>
                </a:solidFill>
                <a:latin typeface="Calibri" pitchFamily="34" charset="0"/>
                <a:ea typeface="Geneva" pitchFamily="123" charset="-128"/>
              </a:defRPr>
            </a:lvl2pPr>
            <a:lvl3pPr marL="1143000" indent="-228600" eaLnBrk="0" hangingPunct="0">
              <a:defRPr sz="2400">
                <a:solidFill>
                  <a:schemeClr val="tx1"/>
                </a:solidFill>
                <a:latin typeface="Calibri" pitchFamily="34" charset="0"/>
                <a:ea typeface="Geneva" pitchFamily="123" charset="-128"/>
              </a:defRPr>
            </a:lvl3pPr>
            <a:lvl4pPr marL="1600200" indent="-228600" eaLnBrk="0" hangingPunct="0">
              <a:defRPr sz="2400">
                <a:solidFill>
                  <a:schemeClr val="tx1"/>
                </a:solidFill>
                <a:latin typeface="Calibri" pitchFamily="34" charset="0"/>
                <a:ea typeface="Geneva" pitchFamily="123" charset="-128"/>
              </a:defRPr>
            </a:lvl4pPr>
            <a:lvl5pPr marL="2057400" indent="-228600" eaLnBrk="0" hangingPunct="0">
              <a:defRPr sz="2400">
                <a:solidFill>
                  <a:schemeClr val="tx1"/>
                </a:solidFill>
                <a:latin typeface="Calibri" pitchFamily="34" charset="0"/>
                <a:ea typeface="Geneva" pitchFamily="123"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Geneva" pitchFamily="123"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Geneva" pitchFamily="123"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Geneva" pitchFamily="123"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Geneva" pitchFamily="123" charset="-128"/>
              </a:defRPr>
            </a:lvl9pPr>
          </a:lstStyle>
          <a:p>
            <a:pPr eaLnBrk="1" fontAlgn="auto" hangingPunct="1">
              <a:spcBef>
                <a:spcPts val="0"/>
              </a:spcBef>
              <a:spcAft>
                <a:spcPts val="0"/>
              </a:spcAft>
              <a:defRPr/>
            </a:pPr>
            <a:endParaRPr lang="fr-FR" altLang="fr-FR" sz="1800" dirty="0">
              <a:solidFill>
                <a:prstClr val="black"/>
              </a:solidFill>
            </a:endParaRPr>
          </a:p>
        </p:txBody>
      </p:sp>
    </p:spTree>
    <p:extLst>
      <p:ext uri="{BB962C8B-B14F-4D97-AF65-F5344CB8AC3E}">
        <p14:creationId xmlns:p14="http://schemas.microsoft.com/office/powerpoint/2010/main" val="243912689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hf hd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pitchFamily="34" charset="0"/>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neva" charset="0"/>
          <a:cs typeface="Geneva"/>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Geneva" charset="0"/>
          <a:cs typeface="Geneva"/>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Geneva" charset="0"/>
          <a:cs typeface="Geneva"/>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Geneva" charset="0"/>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64863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txStyles>
    <p:titleStyle>
      <a:lvl1pPr algn="l" rtl="0" eaLnBrk="1" fontAlgn="base" hangingPunct="1">
        <a:lnSpc>
          <a:spcPct val="85000"/>
        </a:lnSpc>
        <a:spcBef>
          <a:spcPct val="0"/>
        </a:spcBef>
        <a:spcAft>
          <a:spcPct val="0"/>
        </a:spcAft>
        <a:defRPr lang="fr-FR" sz="2000" b="1" dirty="0">
          <a:solidFill>
            <a:schemeClr val="bg1"/>
          </a:solidFill>
          <a:latin typeface="Tahoma" pitchFamily="34" charset="0"/>
          <a:ea typeface="ＭＳ Ｐゴシック" pitchFamily="34" charset="-128"/>
          <a:cs typeface="Tahoma" pitchFamily="34" charset="0"/>
        </a:defRPr>
      </a:lvl1pPr>
      <a:lvl2pPr algn="l" rtl="0" eaLnBrk="1" fontAlgn="base" hangingPunct="1">
        <a:lnSpc>
          <a:spcPct val="85000"/>
        </a:lnSpc>
        <a:spcBef>
          <a:spcPct val="0"/>
        </a:spcBef>
        <a:spcAft>
          <a:spcPct val="0"/>
        </a:spcAft>
        <a:defRPr sz="2000" b="1">
          <a:solidFill>
            <a:schemeClr val="bg1"/>
          </a:solidFill>
          <a:latin typeface="Tahoma" pitchFamily="34" charset="0"/>
          <a:ea typeface="ＭＳ Ｐゴシック" charset="0"/>
          <a:cs typeface="Tahoma" pitchFamily="34" charset="0"/>
        </a:defRPr>
      </a:lvl2pPr>
      <a:lvl3pPr algn="l" rtl="0" eaLnBrk="1" fontAlgn="base" hangingPunct="1">
        <a:lnSpc>
          <a:spcPct val="85000"/>
        </a:lnSpc>
        <a:spcBef>
          <a:spcPct val="0"/>
        </a:spcBef>
        <a:spcAft>
          <a:spcPct val="0"/>
        </a:spcAft>
        <a:defRPr sz="2000" b="1">
          <a:solidFill>
            <a:schemeClr val="bg1"/>
          </a:solidFill>
          <a:latin typeface="Tahoma" pitchFamily="34" charset="0"/>
          <a:ea typeface="ＭＳ Ｐゴシック" charset="0"/>
          <a:cs typeface="Tahoma" pitchFamily="34" charset="0"/>
        </a:defRPr>
      </a:lvl3pPr>
      <a:lvl4pPr algn="l" rtl="0" eaLnBrk="1" fontAlgn="base" hangingPunct="1">
        <a:lnSpc>
          <a:spcPct val="85000"/>
        </a:lnSpc>
        <a:spcBef>
          <a:spcPct val="0"/>
        </a:spcBef>
        <a:spcAft>
          <a:spcPct val="0"/>
        </a:spcAft>
        <a:defRPr sz="2000" b="1">
          <a:solidFill>
            <a:schemeClr val="bg1"/>
          </a:solidFill>
          <a:latin typeface="Tahoma" pitchFamily="34" charset="0"/>
          <a:ea typeface="ＭＳ Ｐゴシック" charset="0"/>
          <a:cs typeface="Tahoma" pitchFamily="34" charset="0"/>
        </a:defRPr>
      </a:lvl4pPr>
      <a:lvl5pPr algn="l" rtl="0" eaLnBrk="1" fontAlgn="base" hangingPunct="1">
        <a:lnSpc>
          <a:spcPct val="85000"/>
        </a:lnSpc>
        <a:spcBef>
          <a:spcPct val="0"/>
        </a:spcBef>
        <a:spcAft>
          <a:spcPct val="0"/>
        </a:spcAft>
        <a:defRPr sz="2000" b="1">
          <a:solidFill>
            <a:schemeClr val="bg1"/>
          </a:solidFill>
          <a:latin typeface="Tahoma" pitchFamily="34" charset="0"/>
          <a:ea typeface="ＭＳ Ｐゴシック" charset="0"/>
          <a:cs typeface="Tahoma" pitchFamily="34" charset="0"/>
        </a:defRPr>
      </a:lvl5pPr>
      <a:lvl6pPr marL="457200" algn="l" rtl="0" eaLnBrk="1" fontAlgn="base" hangingPunct="1">
        <a:lnSpc>
          <a:spcPct val="85000"/>
        </a:lnSpc>
        <a:spcBef>
          <a:spcPct val="0"/>
        </a:spcBef>
        <a:spcAft>
          <a:spcPct val="0"/>
        </a:spcAft>
        <a:defRPr sz="2800" b="1">
          <a:solidFill>
            <a:srgbClr val="D40072"/>
          </a:solidFill>
          <a:latin typeface="Arial" charset="0"/>
        </a:defRPr>
      </a:lvl6pPr>
      <a:lvl7pPr marL="914400" algn="l" rtl="0" eaLnBrk="1" fontAlgn="base" hangingPunct="1">
        <a:lnSpc>
          <a:spcPct val="85000"/>
        </a:lnSpc>
        <a:spcBef>
          <a:spcPct val="0"/>
        </a:spcBef>
        <a:spcAft>
          <a:spcPct val="0"/>
        </a:spcAft>
        <a:defRPr sz="2800" b="1">
          <a:solidFill>
            <a:srgbClr val="D40072"/>
          </a:solidFill>
          <a:latin typeface="Arial" charset="0"/>
        </a:defRPr>
      </a:lvl7pPr>
      <a:lvl8pPr marL="1371600" algn="l" rtl="0" eaLnBrk="1" fontAlgn="base" hangingPunct="1">
        <a:lnSpc>
          <a:spcPct val="85000"/>
        </a:lnSpc>
        <a:spcBef>
          <a:spcPct val="0"/>
        </a:spcBef>
        <a:spcAft>
          <a:spcPct val="0"/>
        </a:spcAft>
        <a:defRPr sz="2800" b="1">
          <a:solidFill>
            <a:srgbClr val="D40072"/>
          </a:solidFill>
          <a:latin typeface="Arial" charset="0"/>
        </a:defRPr>
      </a:lvl8pPr>
      <a:lvl9pPr marL="1828800" algn="l" rtl="0" eaLnBrk="1" fontAlgn="base" hangingPunct="1">
        <a:lnSpc>
          <a:spcPct val="85000"/>
        </a:lnSpc>
        <a:spcBef>
          <a:spcPct val="0"/>
        </a:spcBef>
        <a:spcAft>
          <a:spcPct val="0"/>
        </a:spcAft>
        <a:defRPr sz="2800" b="1">
          <a:solidFill>
            <a:srgbClr val="D40072"/>
          </a:solidFill>
          <a:latin typeface="Arial" charset="0"/>
        </a:defRPr>
      </a:lvl9pPr>
    </p:titleStyle>
    <p:bodyStyle>
      <a:lvl1pPr marL="342900" indent="-342900" algn="l" rtl="0" eaLnBrk="1" fontAlgn="base" hangingPunct="1">
        <a:spcBef>
          <a:spcPct val="20000"/>
        </a:spcBef>
        <a:spcAft>
          <a:spcPct val="0"/>
        </a:spcAft>
        <a:buClr>
          <a:srgbClr val="000000"/>
        </a:buClr>
        <a:buSzPct val="120000"/>
        <a:buBlip>
          <a:blip r:embed="rId6"/>
        </a:buBlip>
        <a:defRPr sz="2200" b="1">
          <a:solidFill>
            <a:srgbClr val="000000"/>
          </a:solidFill>
          <a:latin typeface="Tahoma" pitchFamily="34" charset="0"/>
          <a:ea typeface="ＭＳ Ｐゴシック" charset="0"/>
          <a:cs typeface="Tahoma" pitchFamily="34" charset="0"/>
        </a:defRPr>
      </a:lvl1pPr>
      <a:lvl2pPr marL="742950" indent="-285750" algn="l" rtl="0" eaLnBrk="1" fontAlgn="base" hangingPunct="1">
        <a:spcBef>
          <a:spcPct val="20000"/>
        </a:spcBef>
        <a:spcAft>
          <a:spcPct val="0"/>
        </a:spcAft>
        <a:buClr>
          <a:srgbClr val="BD002E"/>
        </a:buClr>
        <a:buSzPct val="120000"/>
        <a:buChar char="–"/>
        <a:defRPr sz="2000">
          <a:solidFill>
            <a:srgbClr val="000000"/>
          </a:solidFill>
          <a:latin typeface="Tahoma" pitchFamily="34" charset="0"/>
          <a:ea typeface="Tahoma" pitchFamily="34" charset="0"/>
          <a:cs typeface="Tahoma" pitchFamily="34" charset="0"/>
        </a:defRPr>
      </a:lvl2pPr>
      <a:lvl3pPr marL="719138" indent="-323850" algn="l" rtl="0" eaLnBrk="1" fontAlgn="base" hangingPunct="1">
        <a:spcBef>
          <a:spcPct val="20000"/>
        </a:spcBef>
        <a:spcAft>
          <a:spcPct val="0"/>
        </a:spcAft>
        <a:buClr>
          <a:srgbClr val="BD002E"/>
        </a:buClr>
        <a:buFont typeface="Wingdings" charset="0"/>
        <a:buChar char="§"/>
        <a:defRPr sz="2400">
          <a:solidFill>
            <a:srgbClr val="000000"/>
          </a:solidFill>
          <a:latin typeface="Tahoma" pitchFamily="34" charset="0"/>
          <a:ea typeface="Tahoma" pitchFamily="34" charset="0"/>
          <a:cs typeface="Tahoma" pitchFamily="34" charset="0"/>
        </a:defRPr>
      </a:lvl3pPr>
      <a:lvl4pPr marL="1314450" indent="-228600" algn="l" rtl="0" eaLnBrk="1" fontAlgn="base" hangingPunct="1">
        <a:spcBef>
          <a:spcPct val="20000"/>
        </a:spcBef>
        <a:spcAft>
          <a:spcPct val="0"/>
        </a:spcAft>
        <a:buClr>
          <a:srgbClr val="BD002E"/>
        </a:buClr>
        <a:buFont typeface="Tahoma" charset="0"/>
        <a:buChar char="_"/>
        <a:defRPr sz="1600">
          <a:solidFill>
            <a:srgbClr val="000000"/>
          </a:solidFill>
          <a:latin typeface="Tahoma" pitchFamily="34" charset="0"/>
          <a:ea typeface="Tahoma" pitchFamily="34" charset="0"/>
          <a:cs typeface="Tahoma" pitchFamily="34" charset="0"/>
        </a:defRPr>
      </a:lvl4pPr>
      <a:lvl5pPr marL="1504950" indent="323850" algn="l" rtl="0" eaLnBrk="1" fontAlgn="base" hangingPunct="1">
        <a:spcBef>
          <a:spcPct val="20000"/>
        </a:spcBef>
        <a:spcAft>
          <a:spcPct val="0"/>
        </a:spcAft>
        <a:buClr>
          <a:srgbClr val="BD002E"/>
        </a:buClr>
        <a:buChar char="»"/>
        <a:defRPr sz="1600">
          <a:solidFill>
            <a:srgbClr val="000000"/>
          </a:solidFill>
          <a:latin typeface="Tahoma" pitchFamily="34" charset="0"/>
          <a:ea typeface="Tahoma" pitchFamily="34" charset="0"/>
          <a:cs typeface="Tahoma" pitchFamily="34" charset="0"/>
        </a:defRPr>
      </a:lvl5pPr>
      <a:lvl6pPr marL="2190750" indent="-228600" algn="l" rtl="0" eaLnBrk="1" fontAlgn="base" hangingPunct="1">
        <a:spcBef>
          <a:spcPct val="20000"/>
        </a:spcBef>
        <a:spcAft>
          <a:spcPct val="0"/>
        </a:spcAft>
        <a:buClr>
          <a:srgbClr val="00AECB"/>
        </a:buClr>
        <a:buChar char="•"/>
        <a:defRPr sz="1600">
          <a:solidFill>
            <a:srgbClr val="3B3D3C"/>
          </a:solidFill>
          <a:latin typeface="+mn-lt"/>
        </a:defRPr>
      </a:lvl6pPr>
      <a:lvl7pPr marL="2647950" indent="-228600" algn="l" rtl="0" eaLnBrk="1" fontAlgn="base" hangingPunct="1">
        <a:spcBef>
          <a:spcPct val="20000"/>
        </a:spcBef>
        <a:spcAft>
          <a:spcPct val="0"/>
        </a:spcAft>
        <a:buClr>
          <a:srgbClr val="00AECB"/>
        </a:buClr>
        <a:buChar char="•"/>
        <a:defRPr sz="1600">
          <a:solidFill>
            <a:srgbClr val="3B3D3C"/>
          </a:solidFill>
          <a:latin typeface="+mn-lt"/>
        </a:defRPr>
      </a:lvl7pPr>
      <a:lvl8pPr marL="3105150" indent="-228600" algn="l" rtl="0" eaLnBrk="1" fontAlgn="base" hangingPunct="1">
        <a:spcBef>
          <a:spcPct val="20000"/>
        </a:spcBef>
        <a:spcAft>
          <a:spcPct val="0"/>
        </a:spcAft>
        <a:buClr>
          <a:srgbClr val="00AECB"/>
        </a:buClr>
        <a:buChar char="•"/>
        <a:defRPr sz="1600">
          <a:solidFill>
            <a:srgbClr val="3B3D3C"/>
          </a:solidFill>
          <a:latin typeface="+mn-lt"/>
        </a:defRPr>
      </a:lvl8pPr>
      <a:lvl9pPr marL="3562350" indent="-228600" algn="l" rtl="0" eaLnBrk="1" fontAlgn="base" hangingPunct="1">
        <a:spcBef>
          <a:spcPct val="20000"/>
        </a:spcBef>
        <a:spcAft>
          <a:spcPct val="0"/>
        </a:spcAft>
        <a:buClr>
          <a:srgbClr val="00AECB"/>
        </a:buClr>
        <a:buChar char="•"/>
        <a:defRPr sz="1600">
          <a:solidFill>
            <a:srgbClr val="3B3D3C"/>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file://localhost/Volumes/UCP-Studio/Un%20coin%20de%20paradis/Agirc%20Arrco/Charte%20Objectif%202018/Maquette/PPT/Masque%20GPEC/puce-verte.png" TargetMode="External"/><Relationship Id="rId2" Type="http://schemas.openxmlformats.org/officeDocument/2006/relationships/image" Target="../media/image46.png"/><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69.xml"/><Relationship Id="rId5" Type="http://schemas.openxmlformats.org/officeDocument/2006/relationships/image" Target="../media/image47.png"/><Relationship Id="rId4" Type="http://schemas.openxmlformats.org/officeDocument/2006/relationships/image" Target="../media/image10.jpeg"/></Relationships>
</file>

<file path=ppt/slides/_rels/slide10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69.xml"/><Relationship Id="rId5" Type="http://schemas.openxmlformats.org/officeDocument/2006/relationships/image" Target="../media/image4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9.xml"/><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www.legifrance.gouv.fr/affichTexteArticle.do;jsessionid=B61D59E12C0DD4F2CAA9F9A95B97D3B6.tplgfr43s_1?idArticle=JORFARTI000037367814&amp;cidTexte=JORFTEXT000037367660&amp;dateTexte=29990101&amp;categorieLien=id" TargetMode="External"/><Relationship Id="rId2" Type="http://schemas.openxmlformats.org/officeDocument/2006/relationships/hyperlink" Target="https://www.legifrance.gouv.fr/affichCodeArticle.do?idArticle=LEGIARTI000031565369&amp;cidTexte=LEGITEXT000006072050&amp;dateTexte=20180913&amp;fastPos=4&amp;fastReqId=1491004005&amp;oldAction=rechCodeArticle"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jr-lemeur@cepnl.org" TargetMode="Externa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cppni@branche-epnl.org" TargetMode="Externa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hyperlink" Target="http://doc.collegeemployeur.org/Telechargement.aspx?ID=1876582&amp;GUID=c8f2f5fe-787c-4ded-84da-d33bb951b50a&amp;SITE=isidoor.org"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http://www.collegeemployeur.org/?p=825"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9.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sante@branche-eep.org" TargetMode="Externa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14.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mailto:prevoyance@branche-eep.org"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27.xml"/><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23.jpg"/><Relationship Id="rId1" Type="http://schemas.openxmlformats.org/officeDocument/2006/relationships/slideLayout" Target="../slideLayouts/slideLayout2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3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7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diagramColors" Target="../diagrams/colors16.xml"/><Relationship Id="rId11" Type="http://schemas.openxmlformats.org/officeDocument/2006/relationships/image" Target="../media/image40.svg"/><Relationship Id="rId5" Type="http://schemas.openxmlformats.org/officeDocument/2006/relationships/diagramQuickStyle" Target="../diagrams/quickStyle16.xml"/><Relationship Id="rId10" Type="http://schemas.openxmlformats.org/officeDocument/2006/relationships/image" Target="../media/image39.png"/><Relationship Id="rId4" Type="http://schemas.openxmlformats.org/officeDocument/2006/relationships/diagramLayout" Target="../diagrams/layout16.xml"/><Relationship Id="rId9" Type="http://schemas.openxmlformats.org/officeDocument/2006/relationships/image" Target="../media/image38.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3.xml"/><Relationship Id="rId1" Type="http://schemas.openxmlformats.org/officeDocument/2006/relationships/slideLayout" Target="../slideLayouts/slideLayout3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42.emf"/></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46628" y="1783959"/>
            <a:ext cx="4645250" cy="2889114"/>
          </a:xfrm>
        </p:spPr>
        <p:txBody>
          <a:bodyPr vert="horz" lIns="91440" tIns="45720" rIns="91440" bIns="45720" rtlCol="0" anchor="b">
            <a:normAutofit/>
          </a:bodyPr>
          <a:lstStyle/>
          <a:p>
            <a:pPr defTabSz="914400"/>
            <a:r>
              <a:rPr lang="en-US" dirty="0"/>
              <a:t>Journée Sociale 2018</a:t>
            </a:r>
          </a:p>
        </p:txBody>
      </p:sp>
      <p:sp>
        <p:nvSpPr>
          <p:cNvPr id="3" name="Espace réservé du texte 2"/>
          <p:cNvSpPr>
            <a:spLocks noGrp="1"/>
          </p:cNvSpPr>
          <p:nvPr>
            <p:ph type="body" idx="1"/>
          </p:nvPr>
        </p:nvSpPr>
        <p:spPr>
          <a:xfrm>
            <a:off x="6746627" y="4750893"/>
            <a:ext cx="4645250" cy="1147863"/>
          </a:xfrm>
        </p:spPr>
        <p:txBody>
          <a:bodyPr vert="horz" lIns="91440" tIns="45720" rIns="91440" bIns="45720" rtlCol="0" anchor="t">
            <a:normAutofit/>
          </a:bodyPr>
          <a:lstStyle/>
          <a:p>
            <a:r>
              <a:rPr lang="fr-FR" sz="2000" b="1" dirty="0"/>
              <a:t>Une journée pour piloter vos ressources humaines</a:t>
            </a: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p:cNvPicPr>
            <a:picLocks noChangeAspect="1"/>
          </p:cNvPicPr>
          <p:nvPr/>
        </p:nvPicPr>
        <p:blipFill rotWithShape="1">
          <a:blip r:embed="rId3"/>
          <a:srcRect l="7414" r="474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9151759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C6A184-9B53-461B-BB6C-F191A3D27295}"/>
              </a:ext>
            </a:extLst>
          </p:cNvPr>
          <p:cNvSpPr>
            <a:spLocks noGrp="1"/>
          </p:cNvSpPr>
          <p:nvPr>
            <p:ph type="body" idx="1"/>
          </p:nvPr>
        </p:nvSpPr>
        <p:spPr/>
        <p:txBody>
          <a:bodyPr>
            <a:normAutofit/>
          </a:bodyPr>
          <a:lstStyle/>
          <a:p>
            <a:r>
              <a:rPr lang="fr-FR" b="1" dirty="0"/>
              <a:t>Proximité </a:t>
            </a:r>
          </a:p>
          <a:p>
            <a:endParaRPr lang="fr-FR" b="1" dirty="0"/>
          </a:p>
          <a:p>
            <a:r>
              <a:rPr lang="fr-FR" b="1" dirty="0"/>
              <a:t>Subsidiarité </a:t>
            </a:r>
          </a:p>
          <a:p>
            <a:endParaRPr lang="fr-FR" b="1" dirty="0"/>
          </a:p>
          <a:p>
            <a:r>
              <a:rPr lang="fr-FR" b="1" dirty="0"/>
              <a:t>Supplétivité </a:t>
            </a:r>
          </a:p>
        </p:txBody>
      </p:sp>
      <p:sp>
        <p:nvSpPr>
          <p:cNvPr id="3" name="Espace réservé du contenu 2">
            <a:extLst>
              <a:ext uri="{FF2B5EF4-FFF2-40B4-BE49-F238E27FC236}">
                <a16:creationId xmlns:a16="http://schemas.microsoft.com/office/drawing/2014/main" id="{29E561DF-2B97-4016-826F-C014A1ADE0CF}"/>
              </a:ext>
            </a:extLst>
          </p:cNvPr>
          <p:cNvSpPr>
            <a:spLocks noGrp="1"/>
          </p:cNvSpPr>
          <p:nvPr>
            <p:ph sz="half" idx="15"/>
          </p:nvPr>
        </p:nvSpPr>
        <p:spPr/>
        <p:txBody>
          <a:bodyPr>
            <a:normAutofit/>
          </a:bodyPr>
          <a:lstStyle/>
          <a:p>
            <a:pPr marL="457189" indent="-457189">
              <a:buFontTx/>
              <a:buChar char="-"/>
            </a:pPr>
            <a:r>
              <a:rPr lang="fr-FR" cap="none" dirty="0"/>
              <a:t>Priorité à la négociation d’entreprise sur l’accord de branche</a:t>
            </a:r>
          </a:p>
          <a:p>
            <a:pPr marL="457189" indent="-457189">
              <a:buFontTx/>
              <a:buChar char="-"/>
            </a:pPr>
            <a:r>
              <a:rPr lang="fr-FR" cap="none" dirty="0"/>
              <a:t>Sauf exceptions cf. diapositive suivante</a:t>
            </a:r>
          </a:p>
          <a:p>
            <a:pPr marL="457189" indent="-457189">
              <a:buFontTx/>
              <a:buChar char="-"/>
            </a:pPr>
            <a:r>
              <a:rPr lang="fr-FR" cap="none" dirty="0"/>
              <a:t>Avant de se lancer: attention à la négociation de Branche en cours (cf. diapositives suivantes)</a:t>
            </a:r>
          </a:p>
        </p:txBody>
      </p:sp>
      <p:sp>
        <p:nvSpPr>
          <p:cNvPr id="5" name="Titre 4">
            <a:extLst>
              <a:ext uri="{FF2B5EF4-FFF2-40B4-BE49-F238E27FC236}">
                <a16:creationId xmlns:a16="http://schemas.microsoft.com/office/drawing/2014/main" id="{743E21B4-F342-4FD2-A74C-696837E74FF7}"/>
              </a:ext>
            </a:extLst>
          </p:cNvPr>
          <p:cNvSpPr>
            <a:spLocks noGrp="1"/>
          </p:cNvSpPr>
          <p:nvPr>
            <p:ph type="title"/>
          </p:nvPr>
        </p:nvSpPr>
        <p:spPr/>
        <p:txBody>
          <a:bodyPr/>
          <a:lstStyle/>
          <a:p>
            <a:r>
              <a:rPr lang="fr-FR" sz="2667" dirty="0"/>
              <a:t>Principe de la négociation post ordonnance 2017</a:t>
            </a:r>
          </a:p>
        </p:txBody>
      </p:sp>
      <p:pic>
        <p:nvPicPr>
          <p:cNvPr id="6" name="Image 5">
            <a:extLst>
              <a:ext uri="{FF2B5EF4-FFF2-40B4-BE49-F238E27FC236}">
                <a16:creationId xmlns:a16="http://schemas.microsoft.com/office/drawing/2014/main" id="{67649A87-DFF0-4999-810D-5A312FEB49D0}"/>
              </a:ext>
            </a:extLst>
          </p:cNvPr>
          <p:cNvPicPr/>
          <p:nvPr/>
        </p:nvPicPr>
        <p:blipFill>
          <a:blip r:embed="rId3"/>
          <a:stretch>
            <a:fillRect/>
          </a:stretch>
        </p:blipFill>
        <p:spPr>
          <a:xfrm>
            <a:off x="9488943" y="5134849"/>
            <a:ext cx="2342094" cy="1391607"/>
          </a:xfrm>
          <a:prstGeom prst="rect">
            <a:avLst/>
          </a:prstGeom>
        </p:spPr>
      </p:pic>
      <p:sp>
        <p:nvSpPr>
          <p:cNvPr id="4" name="Rectangle 3">
            <a:extLst>
              <a:ext uri="{FF2B5EF4-FFF2-40B4-BE49-F238E27FC236}">
                <a16:creationId xmlns:a16="http://schemas.microsoft.com/office/drawing/2014/main" id="{79AE4C0B-554D-4D86-855E-90CE37C428AC}"/>
              </a:ext>
            </a:extLst>
          </p:cNvPr>
          <p:cNvSpPr/>
          <p:nvPr/>
        </p:nvSpPr>
        <p:spPr>
          <a:xfrm>
            <a:off x="5339429" y="5415153"/>
            <a:ext cx="4423712" cy="830997"/>
          </a:xfrm>
          <a:prstGeom prst="rect">
            <a:avLst/>
          </a:prstGeom>
        </p:spPr>
        <p:txBody>
          <a:bodyPr wrap="none">
            <a:spAutoFit/>
          </a:bodyPr>
          <a:lstStyle/>
          <a:p>
            <a:r>
              <a:rPr lang="fr-FR" sz="2400" dirty="0">
                <a:solidFill>
                  <a:srgbClr val="16B1AB"/>
                </a:solidFill>
              </a:rPr>
              <a:t>Développement de l’aide en ligne </a:t>
            </a:r>
          </a:p>
          <a:p>
            <a:r>
              <a:rPr lang="fr-FR" sz="2400" dirty="0">
                <a:solidFill>
                  <a:srgbClr val="16B1AB"/>
                </a:solidFill>
              </a:rPr>
              <a:t>sur la négociation dans ISIDOOR</a:t>
            </a:r>
            <a:endParaRPr lang="fr-FR" sz="2400" dirty="0"/>
          </a:p>
        </p:txBody>
      </p:sp>
      <p:pic>
        <p:nvPicPr>
          <p:cNvPr id="7" name="Picture 2" descr="Résultat de recherche d'images pour &quot;panneau attention&quot;">
            <a:extLst>
              <a:ext uri="{FF2B5EF4-FFF2-40B4-BE49-F238E27FC236}">
                <a16:creationId xmlns:a16="http://schemas.microsoft.com/office/drawing/2014/main" id="{095DAD83-E3D8-437A-A21F-3FB937B89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649" y="4150115"/>
            <a:ext cx="653896" cy="57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5549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3269114" y="385921"/>
            <a:ext cx="7452320" cy="576263"/>
          </a:xfrm>
          <a:prstGeom prst="rect">
            <a:avLst/>
          </a:prstGeom>
        </p:spPr>
        <p:txBody>
          <a:bodyPr/>
          <a:lstStyle/>
          <a:p>
            <a:pPr algn="l"/>
            <a:r>
              <a:rPr lang="fr-FR" sz="2400" b="1" dirty="0">
                <a:solidFill>
                  <a:schemeClr val="bg1"/>
                </a:solidFill>
                <a:latin typeface="Tahoma" panose="020B0604030504040204" pitchFamily="34" charset="0"/>
                <a:ea typeface="Tahoma" panose="020B0604030504040204" pitchFamily="34" charset="0"/>
              </a:rPr>
              <a:t>Cas classique</a:t>
            </a:r>
          </a:p>
        </p:txBody>
      </p:sp>
      <p:sp>
        <p:nvSpPr>
          <p:cNvPr id="27" name="Rectangle 26"/>
          <p:cNvSpPr/>
          <p:nvPr/>
        </p:nvSpPr>
        <p:spPr>
          <a:xfrm>
            <a:off x="1762828" y="1659781"/>
            <a:ext cx="1198992" cy="316904"/>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28" name="Rectangle 27"/>
          <p:cNvSpPr/>
          <p:nvPr/>
        </p:nvSpPr>
        <p:spPr>
          <a:xfrm>
            <a:off x="3043636" y="1659781"/>
            <a:ext cx="2409962" cy="316904"/>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lnSpc>
                <a:spcPct val="80000"/>
              </a:lnSpc>
            </a:pPr>
            <a:r>
              <a:rPr lang="fr-FR" sz="1200" dirty="0">
                <a:solidFill>
                  <a:prstClr val="black"/>
                </a:solidFill>
                <a:latin typeface="Calibri"/>
              </a:rPr>
              <a:t>Assiette T2 ARRCO</a:t>
            </a:r>
          </a:p>
          <a:p>
            <a:pPr algn="ctr" defTabSz="914182" eaLnBrk="0" hangingPunct="0">
              <a:lnSpc>
                <a:spcPct val="80000"/>
              </a:lnSpc>
            </a:pPr>
            <a:r>
              <a:rPr lang="fr-FR" sz="1200" dirty="0">
                <a:solidFill>
                  <a:prstClr val="black"/>
                </a:solidFill>
                <a:latin typeface="Calibri"/>
              </a:rPr>
              <a:t> (&gt;1 et ≤3PSS)</a:t>
            </a:r>
          </a:p>
        </p:txBody>
      </p:sp>
      <p:sp>
        <p:nvSpPr>
          <p:cNvPr id="30" name="Rectangle 29"/>
          <p:cNvSpPr/>
          <p:nvPr/>
        </p:nvSpPr>
        <p:spPr>
          <a:xfrm>
            <a:off x="1762828" y="2025111"/>
            <a:ext cx="1198992" cy="28803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b="1" dirty="0">
                <a:solidFill>
                  <a:prstClr val="white"/>
                </a:solidFill>
                <a:latin typeface="Calibri"/>
              </a:rPr>
              <a:t>10% </a:t>
            </a:r>
            <a:r>
              <a:rPr lang="fr-FR" sz="1100" dirty="0">
                <a:solidFill>
                  <a:prstClr val="white"/>
                </a:solidFill>
                <a:latin typeface="Calibri"/>
              </a:rPr>
              <a:t>(8%)</a:t>
            </a:r>
          </a:p>
        </p:txBody>
      </p:sp>
      <p:sp>
        <p:nvSpPr>
          <p:cNvPr id="31" name="Rectangle 30"/>
          <p:cNvSpPr/>
          <p:nvPr/>
        </p:nvSpPr>
        <p:spPr>
          <a:xfrm>
            <a:off x="3043636" y="2025111"/>
            <a:ext cx="2409962" cy="28803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b="1" dirty="0">
                <a:solidFill>
                  <a:prstClr val="black"/>
                </a:solidFill>
                <a:latin typeface="Calibri"/>
              </a:rPr>
              <a:t>20,25 %</a:t>
            </a:r>
            <a:r>
              <a:rPr lang="fr-FR" sz="1400" dirty="0">
                <a:solidFill>
                  <a:prstClr val="black"/>
                </a:solidFill>
                <a:latin typeface="Calibri"/>
              </a:rPr>
              <a:t>  </a:t>
            </a:r>
            <a:r>
              <a:rPr lang="fr-FR" sz="1100" dirty="0">
                <a:solidFill>
                  <a:prstClr val="black"/>
                </a:solidFill>
                <a:latin typeface="Calibri"/>
              </a:rPr>
              <a:t>(16,20%)</a:t>
            </a:r>
          </a:p>
        </p:txBody>
      </p:sp>
      <p:sp>
        <p:nvSpPr>
          <p:cNvPr id="32" name="Rectangle 31"/>
          <p:cNvSpPr/>
          <p:nvPr/>
        </p:nvSpPr>
        <p:spPr>
          <a:xfrm>
            <a:off x="1762828" y="2349147"/>
            <a:ext cx="1198992" cy="50405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33" name="Rectangle 32"/>
          <p:cNvSpPr/>
          <p:nvPr/>
        </p:nvSpPr>
        <p:spPr>
          <a:xfrm>
            <a:off x="3043636" y="2349147"/>
            <a:ext cx="2409962" cy="50405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sp>
        <p:nvSpPr>
          <p:cNvPr id="34" name="Rectangle 33"/>
          <p:cNvSpPr/>
          <p:nvPr/>
        </p:nvSpPr>
        <p:spPr>
          <a:xfrm>
            <a:off x="1746084" y="5098219"/>
            <a:ext cx="1221044" cy="306874"/>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35" name="Rectangle 34"/>
          <p:cNvSpPr/>
          <p:nvPr/>
        </p:nvSpPr>
        <p:spPr>
          <a:xfrm>
            <a:off x="3048957" y="5098219"/>
            <a:ext cx="2404653" cy="306874"/>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black"/>
                </a:solidFill>
                <a:latin typeface="Calibri"/>
              </a:rPr>
              <a:t>Assiette T2  (&gt;1 et ≤ 8 PSS)</a:t>
            </a:r>
          </a:p>
        </p:txBody>
      </p:sp>
      <p:sp>
        <p:nvSpPr>
          <p:cNvPr id="36" name="Rectangle 35"/>
          <p:cNvSpPr/>
          <p:nvPr/>
        </p:nvSpPr>
        <p:spPr>
          <a:xfrm>
            <a:off x="1746084" y="5449624"/>
            <a:ext cx="1221044" cy="356053"/>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Calibri"/>
              </a:rPr>
              <a:t>10,16% </a:t>
            </a:r>
            <a:r>
              <a:rPr lang="fr-FR" sz="1100" dirty="0">
                <a:solidFill>
                  <a:prstClr val="white"/>
                </a:solidFill>
                <a:latin typeface="Calibri"/>
              </a:rPr>
              <a:t>(8%)</a:t>
            </a:r>
          </a:p>
        </p:txBody>
      </p:sp>
      <p:sp>
        <p:nvSpPr>
          <p:cNvPr id="37" name="Rectangle 36"/>
          <p:cNvSpPr/>
          <p:nvPr/>
        </p:nvSpPr>
        <p:spPr>
          <a:xfrm>
            <a:off x="3048944" y="5449624"/>
            <a:ext cx="2404654" cy="356053"/>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Calibri"/>
              </a:rPr>
              <a:t>21,59 %   </a:t>
            </a:r>
            <a:r>
              <a:rPr lang="fr-FR" sz="1100" dirty="0">
                <a:solidFill>
                  <a:prstClr val="black"/>
                </a:solidFill>
                <a:latin typeface="Calibri"/>
              </a:rPr>
              <a:t>(17%)</a:t>
            </a:r>
          </a:p>
        </p:txBody>
      </p:sp>
      <p:sp>
        <p:nvSpPr>
          <p:cNvPr id="38" name="Rectangle 37"/>
          <p:cNvSpPr/>
          <p:nvPr/>
        </p:nvSpPr>
        <p:spPr>
          <a:xfrm>
            <a:off x="1746084" y="5850184"/>
            <a:ext cx="1221044" cy="59484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39" name="Rectangle 38"/>
          <p:cNvSpPr/>
          <p:nvPr/>
        </p:nvSpPr>
        <p:spPr>
          <a:xfrm>
            <a:off x="3048957" y="5850184"/>
            <a:ext cx="2404653" cy="594849"/>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grpSp>
        <p:nvGrpSpPr>
          <p:cNvPr id="40" name="Groupe 31"/>
          <p:cNvGrpSpPr/>
          <p:nvPr/>
        </p:nvGrpSpPr>
        <p:grpSpPr>
          <a:xfrm>
            <a:off x="5605889" y="5078328"/>
            <a:ext cx="4745403" cy="1366705"/>
            <a:chOff x="2327868" y="2471704"/>
            <a:chExt cx="6054746" cy="1129756"/>
          </a:xfrm>
        </p:grpSpPr>
        <p:sp>
          <p:nvSpPr>
            <p:cNvPr id="41" name="Rectangle 40"/>
            <p:cNvSpPr/>
            <p:nvPr/>
          </p:nvSpPr>
          <p:spPr>
            <a:xfrm>
              <a:off x="2327868" y="2471704"/>
              <a:ext cx="1500334" cy="26566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42" name="Rectangle 41"/>
            <p:cNvSpPr/>
            <p:nvPr/>
          </p:nvSpPr>
          <p:spPr>
            <a:xfrm>
              <a:off x="2327868" y="2773368"/>
              <a:ext cx="1500334" cy="288032"/>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Calibri"/>
                </a:rPr>
                <a:t>10,16</a:t>
              </a:r>
              <a:r>
                <a:rPr lang="fr-FR" sz="1400" dirty="0">
                  <a:solidFill>
                    <a:prstClr val="white"/>
                  </a:solidFill>
                  <a:latin typeface="Calibri"/>
                </a:rPr>
                <a:t>% </a:t>
              </a:r>
              <a:r>
                <a:rPr lang="fr-FR" sz="1100" dirty="0">
                  <a:solidFill>
                    <a:prstClr val="white"/>
                  </a:solidFill>
                  <a:latin typeface="Calibri"/>
                </a:rPr>
                <a:t>(8%)</a:t>
              </a:r>
            </a:p>
          </p:txBody>
        </p:sp>
        <p:sp>
          <p:nvSpPr>
            <p:cNvPr id="48" name="Rectangle 47"/>
            <p:cNvSpPr/>
            <p:nvPr/>
          </p:nvSpPr>
          <p:spPr>
            <a:xfrm>
              <a:off x="3912353" y="2773368"/>
              <a:ext cx="4470261" cy="27868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Calibri"/>
                </a:rPr>
                <a:t>21,59 </a:t>
              </a:r>
              <a:r>
                <a:rPr lang="fr-FR" sz="1400" dirty="0">
                  <a:solidFill>
                    <a:prstClr val="black"/>
                  </a:solidFill>
                  <a:latin typeface="Calibri"/>
                </a:rPr>
                <a:t>%   </a:t>
              </a:r>
              <a:r>
                <a:rPr lang="fr-FR" sz="1100" dirty="0">
                  <a:solidFill>
                    <a:prstClr val="black"/>
                  </a:solidFill>
                  <a:latin typeface="Calibri"/>
                </a:rPr>
                <a:t>(17%)</a:t>
              </a:r>
            </a:p>
          </p:txBody>
        </p:sp>
        <p:sp>
          <p:nvSpPr>
            <p:cNvPr id="57" name="Rectangle 56"/>
            <p:cNvSpPr/>
            <p:nvPr/>
          </p:nvSpPr>
          <p:spPr>
            <a:xfrm>
              <a:off x="2327868" y="3097404"/>
              <a:ext cx="1500334" cy="50405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   60/40</a:t>
              </a:r>
            </a:p>
          </p:txBody>
        </p:sp>
        <p:sp>
          <p:nvSpPr>
            <p:cNvPr id="58" name="Rectangle 57"/>
            <p:cNvSpPr/>
            <p:nvPr/>
          </p:nvSpPr>
          <p:spPr>
            <a:xfrm>
              <a:off x="3912353" y="3097404"/>
              <a:ext cx="4470261" cy="504056"/>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grpSp>
      <p:sp>
        <p:nvSpPr>
          <p:cNvPr id="59" name="Rectangle 58"/>
          <p:cNvSpPr/>
          <p:nvPr/>
        </p:nvSpPr>
        <p:spPr>
          <a:xfrm>
            <a:off x="5582751" y="1678756"/>
            <a:ext cx="1175885" cy="29971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60" name="Rectangle 59"/>
          <p:cNvSpPr/>
          <p:nvPr/>
        </p:nvSpPr>
        <p:spPr>
          <a:xfrm>
            <a:off x="8629465" y="1659701"/>
            <a:ext cx="1700776" cy="316736"/>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lnSpc>
                <a:spcPct val="80000"/>
              </a:lnSpc>
            </a:pPr>
            <a:r>
              <a:rPr lang="fr-FR" sz="1200" dirty="0">
                <a:solidFill>
                  <a:prstClr val="black"/>
                </a:solidFill>
                <a:latin typeface="Calibri"/>
              </a:rPr>
              <a:t>Assiette TC</a:t>
            </a:r>
          </a:p>
          <a:p>
            <a:pPr algn="ctr" defTabSz="914182" eaLnBrk="0" hangingPunct="0">
              <a:lnSpc>
                <a:spcPct val="80000"/>
              </a:lnSpc>
            </a:pPr>
            <a:r>
              <a:rPr lang="fr-FR" sz="1200" dirty="0">
                <a:solidFill>
                  <a:prstClr val="black"/>
                </a:solidFill>
                <a:latin typeface="Calibri"/>
              </a:rPr>
              <a:t> (&gt;4 et ≤8PSS)</a:t>
            </a:r>
          </a:p>
        </p:txBody>
      </p:sp>
      <p:sp>
        <p:nvSpPr>
          <p:cNvPr id="61" name="Rectangle 60"/>
          <p:cNvSpPr/>
          <p:nvPr/>
        </p:nvSpPr>
        <p:spPr>
          <a:xfrm>
            <a:off x="5582751" y="2018785"/>
            <a:ext cx="1175885" cy="29409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b="1" dirty="0">
                <a:solidFill>
                  <a:prstClr val="white"/>
                </a:solidFill>
                <a:latin typeface="Calibri"/>
              </a:rPr>
              <a:t>10</a:t>
            </a:r>
            <a:r>
              <a:rPr lang="fr-FR" sz="1400" dirty="0">
                <a:solidFill>
                  <a:prstClr val="white"/>
                </a:solidFill>
                <a:latin typeface="Calibri"/>
              </a:rPr>
              <a:t> % </a:t>
            </a:r>
            <a:r>
              <a:rPr lang="fr-FR" sz="1100" dirty="0">
                <a:solidFill>
                  <a:prstClr val="white"/>
                </a:solidFill>
                <a:latin typeface="Calibri"/>
              </a:rPr>
              <a:t>(8%)</a:t>
            </a:r>
          </a:p>
        </p:txBody>
      </p:sp>
      <p:sp>
        <p:nvSpPr>
          <p:cNvPr id="62" name="Rectangle 61"/>
          <p:cNvSpPr/>
          <p:nvPr/>
        </p:nvSpPr>
        <p:spPr>
          <a:xfrm>
            <a:off x="8629465" y="2012564"/>
            <a:ext cx="1700776" cy="30031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b="1" dirty="0">
                <a:solidFill>
                  <a:prstClr val="black"/>
                </a:solidFill>
                <a:latin typeface="Calibri"/>
              </a:rPr>
              <a:t>20,55 %</a:t>
            </a:r>
            <a:r>
              <a:rPr lang="fr-FR" sz="1400" dirty="0">
                <a:solidFill>
                  <a:prstClr val="black"/>
                </a:solidFill>
                <a:latin typeface="Calibri"/>
              </a:rPr>
              <a:t> </a:t>
            </a:r>
            <a:r>
              <a:rPr lang="fr-FR" sz="1100" dirty="0">
                <a:solidFill>
                  <a:prstClr val="black"/>
                </a:solidFill>
                <a:latin typeface="Calibri"/>
              </a:rPr>
              <a:t>(16,44%)</a:t>
            </a:r>
          </a:p>
        </p:txBody>
      </p:sp>
      <p:sp>
        <p:nvSpPr>
          <p:cNvPr id="63" name="Rectangle 62"/>
          <p:cNvSpPr/>
          <p:nvPr/>
        </p:nvSpPr>
        <p:spPr>
          <a:xfrm>
            <a:off x="5582751" y="2312876"/>
            <a:ext cx="1175885" cy="54006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64" name="Rectangle 63"/>
          <p:cNvSpPr/>
          <p:nvPr/>
        </p:nvSpPr>
        <p:spPr>
          <a:xfrm>
            <a:off x="8629465" y="2327390"/>
            <a:ext cx="1700776" cy="52554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62/38</a:t>
            </a:r>
          </a:p>
        </p:txBody>
      </p:sp>
      <p:sp>
        <p:nvSpPr>
          <p:cNvPr id="65" name="Rectangle 64"/>
          <p:cNvSpPr/>
          <p:nvPr/>
        </p:nvSpPr>
        <p:spPr>
          <a:xfrm>
            <a:off x="6827542" y="1672704"/>
            <a:ext cx="1773219" cy="308497"/>
          </a:xfrm>
          <a:prstGeom prst="rect">
            <a:avLst/>
          </a:prstGeom>
          <a:solidFill>
            <a:schemeClr val="accent1">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lnSpc>
                <a:spcPct val="80000"/>
              </a:lnSpc>
            </a:pPr>
            <a:r>
              <a:rPr lang="fr-FR" sz="1200" dirty="0">
                <a:solidFill>
                  <a:prstClr val="black"/>
                </a:solidFill>
                <a:latin typeface="Calibri"/>
              </a:rPr>
              <a:t>Assiette TB  </a:t>
            </a:r>
          </a:p>
          <a:p>
            <a:pPr algn="ctr" defTabSz="914182" eaLnBrk="0" hangingPunct="0">
              <a:lnSpc>
                <a:spcPct val="80000"/>
              </a:lnSpc>
            </a:pPr>
            <a:r>
              <a:rPr lang="fr-FR" sz="1200" dirty="0">
                <a:solidFill>
                  <a:prstClr val="black"/>
                </a:solidFill>
                <a:latin typeface="Calibri"/>
              </a:rPr>
              <a:t>(&gt;1 et ≤ 4PSS)</a:t>
            </a:r>
          </a:p>
        </p:txBody>
      </p:sp>
      <p:sp>
        <p:nvSpPr>
          <p:cNvPr id="66" name="Rectangle 65"/>
          <p:cNvSpPr/>
          <p:nvPr/>
        </p:nvSpPr>
        <p:spPr>
          <a:xfrm>
            <a:off x="6827530" y="2016344"/>
            <a:ext cx="1770400" cy="30031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b="1" dirty="0">
                <a:solidFill>
                  <a:prstClr val="black"/>
                </a:solidFill>
                <a:latin typeface="Calibri"/>
              </a:rPr>
              <a:t>20,55 %</a:t>
            </a:r>
            <a:r>
              <a:rPr lang="fr-FR" sz="1400" dirty="0">
                <a:solidFill>
                  <a:prstClr val="black"/>
                </a:solidFill>
                <a:latin typeface="Calibri"/>
              </a:rPr>
              <a:t> </a:t>
            </a:r>
            <a:r>
              <a:rPr lang="fr-FR" sz="1100" dirty="0">
                <a:solidFill>
                  <a:prstClr val="black"/>
                </a:solidFill>
                <a:latin typeface="Calibri"/>
              </a:rPr>
              <a:t>(16,44%)</a:t>
            </a:r>
          </a:p>
        </p:txBody>
      </p:sp>
      <p:sp>
        <p:nvSpPr>
          <p:cNvPr id="67" name="Rectangle 66"/>
          <p:cNvSpPr/>
          <p:nvPr/>
        </p:nvSpPr>
        <p:spPr>
          <a:xfrm>
            <a:off x="6827530" y="2331194"/>
            <a:ext cx="1770400" cy="521767"/>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62/38</a:t>
            </a:r>
          </a:p>
        </p:txBody>
      </p:sp>
      <p:sp>
        <p:nvSpPr>
          <p:cNvPr id="68" name="Rectangle 67"/>
          <p:cNvSpPr/>
          <p:nvPr/>
        </p:nvSpPr>
        <p:spPr>
          <a:xfrm>
            <a:off x="6847716" y="5092807"/>
            <a:ext cx="3533531" cy="306874"/>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black"/>
                </a:solidFill>
                <a:latin typeface="Calibri"/>
              </a:rPr>
              <a:t>Assiette T2  (&gt;1 et ≤ 8 PSS)</a:t>
            </a:r>
          </a:p>
        </p:txBody>
      </p:sp>
      <p:sp>
        <p:nvSpPr>
          <p:cNvPr id="69" name="Rectangle 68">
            <a:extLst>
              <a:ext uri="{FF2B5EF4-FFF2-40B4-BE49-F238E27FC236}">
                <a16:creationId xmlns:a16="http://schemas.microsoft.com/office/drawing/2014/main" id="{E670C2E6-5D0C-4A69-86BD-A8E2CC99124B}"/>
              </a:ext>
            </a:extLst>
          </p:cNvPr>
          <p:cNvSpPr/>
          <p:nvPr/>
        </p:nvSpPr>
        <p:spPr>
          <a:xfrm>
            <a:off x="3016032" y="965692"/>
            <a:ext cx="5575838" cy="341632"/>
          </a:xfrm>
          <a:prstGeom prst="rect">
            <a:avLst/>
          </a:prstGeom>
          <a:ln>
            <a:noFill/>
          </a:ln>
        </p:spPr>
        <p:txBody>
          <a:bodyPr wrap="square">
            <a:spAutoFit/>
          </a:bodyPr>
          <a:lstStyle/>
          <a:p>
            <a:pPr algn="ctr" eaLnBrk="0" hangingPunct="0">
              <a:lnSpc>
                <a:spcPct val="90000"/>
              </a:lnSpc>
            </a:pPr>
            <a:r>
              <a:rPr lang="fr-FR" b="1" dirty="0">
                <a:solidFill>
                  <a:srgbClr val="5EA6AA"/>
                </a:solidFill>
                <a:latin typeface="Calibri"/>
                <a:ea typeface="ＭＳ Ｐゴシック" charset="-128"/>
              </a:rPr>
              <a:t>Conditions d’adhésion existantes en 2018 </a:t>
            </a:r>
            <a:endParaRPr lang="fr-FR" dirty="0">
              <a:solidFill>
                <a:srgbClr val="5EA6AA"/>
              </a:solidFill>
              <a:latin typeface="Calibri"/>
              <a:ea typeface="ＭＳ Ｐゴシック" charset="-128"/>
            </a:endParaRPr>
          </a:p>
        </p:txBody>
      </p:sp>
      <p:sp>
        <p:nvSpPr>
          <p:cNvPr id="70" name="Espace réservé du texte 3">
            <a:extLst>
              <a:ext uri="{FF2B5EF4-FFF2-40B4-BE49-F238E27FC236}">
                <a16:creationId xmlns:a16="http://schemas.microsoft.com/office/drawing/2014/main" id="{D56E5CF3-6C3E-4F0C-9A97-B6322C692DDD}"/>
              </a:ext>
            </a:extLst>
          </p:cNvPr>
          <p:cNvSpPr txBox="1">
            <a:spLocks/>
          </p:cNvSpPr>
          <p:nvPr/>
        </p:nvSpPr>
        <p:spPr>
          <a:xfrm>
            <a:off x="7470868" y="1330386"/>
            <a:ext cx="1752371" cy="352622"/>
          </a:xfrm>
          <a:prstGeom prst="rect">
            <a:avLst/>
          </a:prstGeom>
        </p:spPr>
        <p:txBody>
          <a:bodyPr vert="horz" lIns="91429" tIns="45715" rIns="91429" bIns="45715"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1800" b="0" kern="1200">
                <a:solidFill>
                  <a:schemeClr val="tx1"/>
                </a:solidFill>
                <a:latin typeface="Calibri"/>
                <a:ea typeface="+mn-ea"/>
                <a:cs typeface="Calibri"/>
              </a:defRPr>
            </a:lvl1pPr>
            <a:lvl2pPr marL="177779" indent="-177779" algn="l" defTabSz="914400" rtl="0" eaLnBrk="1" latinLnBrk="0" hangingPunct="1">
              <a:spcBef>
                <a:spcPct val="20000"/>
              </a:spcBef>
              <a:buSzPct val="90000"/>
              <a:buFontTx/>
              <a:buBlip>
                <a:blip r:embed="rId2" r:link="rId3"/>
              </a:buBlip>
              <a:defRPr sz="1600" b="0" kern="1200">
                <a:solidFill>
                  <a:srgbClr val="000000"/>
                </a:solidFill>
                <a:latin typeface="Calibri"/>
                <a:ea typeface="+mn-ea"/>
                <a:cs typeface="Calibri"/>
              </a:defRPr>
            </a:lvl2pPr>
            <a:lvl3pPr marL="357145" indent="-179367" algn="l" defTabSz="263494" rtl="0" eaLnBrk="1" latinLnBrk="0" hangingPunct="1">
              <a:spcBef>
                <a:spcPct val="20000"/>
              </a:spcBef>
              <a:buClrTx/>
              <a:buSzPct val="150000"/>
              <a:buFont typeface="Arial"/>
              <a:buChar char="•"/>
              <a:defRPr sz="1300" b="0" kern="1200">
                <a:solidFill>
                  <a:schemeClr val="tx1"/>
                </a:solidFill>
                <a:latin typeface="Calibri"/>
                <a:ea typeface="+mn-ea"/>
                <a:cs typeface="Calibri"/>
              </a:defRPr>
            </a:lvl3pPr>
            <a:lvl4pPr marL="536511" indent="-179367" algn="l" defTabSz="914400" rtl="0" eaLnBrk="1" latinLnBrk="0" hangingPunct="1">
              <a:spcBef>
                <a:spcPct val="20000"/>
              </a:spcBef>
              <a:buClrTx/>
              <a:buSzPct val="100000"/>
              <a:buFont typeface="Lucida Grande"/>
              <a:buChar char="−"/>
              <a:defRPr sz="1300" kern="1200">
                <a:solidFill>
                  <a:schemeClr val="tx1"/>
                </a:solidFill>
                <a:latin typeface="Calibri"/>
                <a:ea typeface="+mn-ea"/>
                <a:cs typeface="Calibri"/>
              </a:defRPr>
            </a:lvl4pPr>
            <a:lvl5pPr marL="534923" indent="0" algn="l" defTabSz="914400" rtl="0" eaLnBrk="1" latinLnBrk="0" hangingPunct="1">
              <a:spcBef>
                <a:spcPct val="20000"/>
              </a:spcBef>
              <a:buFontTx/>
              <a:buNone/>
              <a:defRPr sz="1300" kern="1200">
                <a:solidFill>
                  <a:schemeClr val="bg1">
                    <a:lumMod val="50000"/>
                  </a:schemeClr>
                </a:solidFill>
                <a:latin typeface="Calibri"/>
                <a:ea typeface="+mn-ea"/>
                <a:cs typeface="Calibri"/>
              </a:defRPr>
            </a:lvl5pPr>
            <a:lvl6pPr marL="450796" indent="0" algn="l" defTabSz="914400" rtl="0" eaLnBrk="1" latinLnBrk="0" hangingPunct="1">
              <a:spcBef>
                <a:spcPct val="20000"/>
              </a:spcBef>
              <a:buFont typeface="Arial" panose="020B0604020202020204" pitchFamily="34" charset="0"/>
              <a:buNone/>
              <a:defRPr sz="1100" kern="1200">
                <a:solidFill>
                  <a:schemeClr val="tx1"/>
                </a:solidFill>
                <a:latin typeface="Verdana"/>
                <a:ea typeface="+mn-ea"/>
                <a:cs typeface="Verdana"/>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b="1" dirty="0">
                <a:solidFill>
                  <a:srgbClr val="1F497D"/>
                </a:solidFill>
              </a:rPr>
              <a:t>Cadres</a:t>
            </a:r>
          </a:p>
        </p:txBody>
      </p:sp>
      <p:sp>
        <p:nvSpPr>
          <p:cNvPr id="71" name="Espace réservé du texte 3">
            <a:extLst>
              <a:ext uri="{FF2B5EF4-FFF2-40B4-BE49-F238E27FC236}">
                <a16:creationId xmlns:a16="http://schemas.microsoft.com/office/drawing/2014/main" id="{B942BD18-2C2E-43AB-A196-29D1B20AD9B2}"/>
              </a:ext>
            </a:extLst>
          </p:cNvPr>
          <p:cNvSpPr txBox="1">
            <a:spLocks/>
          </p:cNvSpPr>
          <p:nvPr/>
        </p:nvSpPr>
        <p:spPr>
          <a:xfrm>
            <a:off x="2594999" y="4771675"/>
            <a:ext cx="1752371" cy="352622"/>
          </a:xfrm>
          <a:prstGeom prst="rect">
            <a:avLst/>
          </a:prstGeom>
        </p:spPr>
        <p:txBody>
          <a:bodyPr vert="horz" lIns="91429" tIns="45715" rIns="91429" bIns="45715"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1800" b="0" kern="1200">
                <a:solidFill>
                  <a:schemeClr val="tx1"/>
                </a:solidFill>
                <a:latin typeface="Calibri"/>
                <a:ea typeface="+mn-ea"/>
                <a:cs typeface="Calibri"/>
              </a:defRPr>
            </a:lvl1pPr>
            <a:lvl2pPr marL="177779" indent="-177779" algn="l" defTabSz="914400" rtl="0" eaLnBrk="1" latinLnBrk="0" hangingPunct="1">
              <a:spcBef>
                <a:spcPct val="20000"/>
              </a:spcBef>
              <a:buSzPct val="90000"/>
              <a:buFontTx/>
              <a:buBlip>
                <a:blip r:embed="rId2" r:link="rId3"/>
              </a:buBlip>
              <a:defRPr sz="1600" b="0" kern="1200">
                <a:solidFill>
                  <a:srgbClr val="000000"/>
                </a:solidFill>
                <a:latin typeface="Calibri"/>
                <a:ea typeface="+mn-ea"/>
                <a:cs typeface="Calibri"/>
              </a:defRPr>
            </a:lvl2pPr>
            <a:lvl3pPr marL="357145" indent="-179367" algn="l" defTabSz="263494" rtl="0" eaLnBrk="1" latinLnBrk="0" hangingPunct="1">
              <a:spcBef>
                <a:spcPct val="20000"/>
              </a:spcBef>
              <a:buClrTx/>
              <a:buSzPct val="150000"/>
              <a:buFont typeface="Arial"/>
              <a:buChar char="•"/>
              <a:defRPr sz="1300" b="0" kern="1200">
                <a:solidFill>
                  <a:schemeClr val="tx1"/>
                </a:solidFill>
                <a:latin typeface="Calibri"/>
                <a:ea typeface="+mn-ea"/>
                <a:cs typeface="Calibri"/>
              </a:defRPr>
            </a:lvl3pPr>
            <a:lvl4pPr marL="536511" indent="-179367" algn="l" defTabSz="914400" rtl="0" eaLnBrk="1" latinLnBrk="0" hangingPunct="1">
              <a:spcBef>
                <a:spcPct val="20000"/>
              </a:spcBef>
              <a:buClrTx/>
              <a:buSzPct val="100000"/>
              <a:buFont typeface="Lucida Grande"/>
              <a:buChar char="−"/>
              <a:defRPr sz="1300" kern="1200">
                <a:solidFill>
                  <a:schemeClr val="tx1"/>
                </a:solidFill>
                <a:latin typeface="Calibri"/>
                <a:ea typeface="+mn-ea"/>
                <a:cs typeface="Calibri"/>
              </a:defRPr>
            </a:lvl4pPr>
            <a:lvl5pPr marL="534923" indent="0" algn="l" defTabSz="914400" rtl="0" eaLnBrk="1" latinLnBrk="0" hangingPunct="1">
              <a:spcBef>
                <a:spcPct val="20000"/>
              </a:spcBef>
              <a:buFontTx/>
              <a:buNone/>
              <a:defRPr sz="1300" kern="1200">
                <a:solidFill>
                  <a:schemeClr val="bg1">
                    <a:lumMod val="50000"/>
                  </a:schemeClr>
                </a:solidFill>
                <a:latin typeface="Calibri"/>
                <a:ea typeface="+mn-ea"/>
                <a:cs typeface="Calibri"/>
              </a:defRPr>
            </a:lvl5pPr>
            <a:lvl6pPr marL="450796" indent="0" algn="l" defTabSz="914400" rtl="0" eaLnBrk="1" latinLnBrk="0" hangingPunct="1">
              <a:spcBef>
                <a:spcPct val="20000"/>
              </a:spcBef>
              <a:buFont typeface="Arial" panose="020B0604020202020204" pitchFamily="34" charset="0"/>
              <a:buNone/>
              <a:defRPr sz="1100" kern="1200">
                <a:solidFill>
                  <a:schemeClr val="tx1"/>
                </a:solidFill>
                <a:latin typeface="Verdana"/>
                <a:ea typeface="+mn-ea"/>
                <a:cs typeface="Verdana"/>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b="1" dirty="0">
                <a:solidFill>
                  <a:srgbClr val="8064A2">
                    <a:lumMod val="75000"/>
                  </a:srgbClr>
                </a:solidFill>
              </a:rPr>
              <a:t>Non cadres</a:t>
            </a:r>
          </a:p>
        </p:txBody>
      </p:sp>
      <p:sp>
        <p:nvSpPr>
          <p:cNvPr id="72" name="Rectangle 71">
            <a:extLst>
              <a:ext uri="{FF2B5EF4-FFF2-40B4-BE49-F238E27FC236}">
                <a16:creationId xmlns:a16="http://schemas.microsoft.com/office/drawing/2014/main" id="{85715E9C-6B2C-4D3B-AEAF-D08F298C61AB}"/>
              </a:ext>
            </a:extLst>
          </p:cNvPr>
          <p:cNvSpPr/>
          <p:nvPr/>
        </p:nvSpPr>
        <p:spPr>
          <a:xfrm>
            <a:off x="2189018" y="4412862"/>
            <a:ext cx="7449857" cy="319446"/>
          </a:xfrm>
          <a:prstGeom prst="rect">
            <a:avLst/>
          </a:prstGeom>
          <a:ln>
            <a:noFill/>
          </a:ln>
        </p:spPr>
        <p:txBody>
          <a:bodyPr wrap="square">
            <a:spAutoFit/>
          </a:bodyPr>
          <a:lstStyle/>
          <a:p>
            <a:pPr algn="ctr" eaLnBrk="0" hangingPunct="0">
              <a:lnSpc>
                <a:spcPct val="80000"/>
              </a:lnSpc>
            </a:pPr>
            <a:r>
              <a:rPr lang="fr-FR" b="1" dirty="0">
                <a:solidFill>
                  <a:srgbClr val="5EA6AA"/>
                </a:solidFill>
                <a:latin typeface="Calibri"/>
                <a:ea typeface="ＭＳ Ｐゴシック" charset="-128"/>
              </a:rPr>
              <a:t>Conditions d’adhésion à appliquer à partir du 1er janvier 2019</a:t>
            </a:r>
          </a:p>
        </p:txBody>
      </p:sp>
      <p:sp>
        <p:nvSpPr>
          <p:cNvPr id="73" name="Espace réservé du texte 3">
            <a:extLst>
              <a:ext uri="{FF2B5EF4-FFF2-40B4-BE49-F238E27FC236}">
                <a16:creationId xmlns:a16="http://schemas.microsoft.com/office/drawing/2014/main" id="{96AC306B-0574-47E5-877C-56B4C718AF42}"/>
              </a:ext>
            </a:extLst>
          </p:cNvPr>
          <p:cNvSpPr txBox="1">
            <a:spLocks/>
          </p:cNvSpPr>
          <p:nvPr/>
        </p:nvSpPr>
        <p:spPr>
          <a:xfrm>
            <a:off x="7547805" y="4738188"/>
            <a:ext cx="1752371" cy="352622"/>
          </a:xfrm>
          <a:prstGeom prst="rect">
            <a:avLst/>
          </a:prstGeom>
        </p:spPr>
        <p:txBody>
          <a:bodyPr vert="horz" lIns="91429" tIns="45715" rIns="91429" bIns="45715"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1800" b="0" kern="1200">
                <a:solidFill>
                  <a:schemeClr val="tx1"/>
                </a:solidFill>
                <a:latin typeface="Calibri"/>
                <a:ea typeface="+mn-ea"/>
                <a:cs typeface="Calibri"/>
              </a:defRPr>
            </a:lvl1pPr>
            <a:lvl2pPr marL="177779" indent="-177779" algn="l" defTabSz="914400" rtl="0" eaLnBrk="1" latinLnBrk="0" hangingPunct="1">
              <a:spcBef>
                <a:spcPct val="20000"/>
              </a:spcBef>
              <a:buSzPct val="90000"/>
              <a:buFontTx/>
              <a:buBlip>
                <a:blip r:embed="rId2" r:link="rId3"/>
              </a:buBlip>
              <a:defRPr sz="1600" b="0" kern="1200">
                <a:solidFill>
                  <a:srgbClr val="000000"/>
                </a:solidFill>
                <a:latin typeface="Calibri"/>
                <a:ea typeface="+mn-ea"/>
                <a:cs typeface="Calibri"/>
              </a:defRPr>
            </a:lvl2pPr>
            <a:lvl3pPr marL="357145" indent="-179367" algn="l" defTabSz="263494" rtl="0" eaLnBrk="1" latinLnBrk="0" hangingPunct="1">
              <a:spcBef>
                <a:spcPct val="20000"/>
              </a:spcBef>
              <a:buClrTx/>
              <a:buSzPct val="150000"/>
              <a:buFont typeface="Arial"/>
              <a:buChar char="•"/>
              <a:defRPr sz="1300" b="0" kern="1200">
                <a:solidFill>
                  <a:schemeClr val="tx1"/>
                </a:solidFill>
                <a:latin typeface="Calibri"/>
                <a:ea typeface="+mn-ea"/>
                <a:cs typeface="Calibri"/>
              </a:defRPr>
            </a:lvl3pPr>
            <a:lvl4pPr marL="536511" indent="-179367" algn="l" defTabSz="914400" rtl="0" eaLnBrk="1" latinLnBrk="0" hangingPunct="1">
              <a:spcBef>
                <a:spcPct val="20000"/>
              </a:spcBef>
              <a:buClrTx/>
              <a:buSzPct val="100000"/>
              <a:buFont typeface="Lucida Grande"/>
              <a:buChar char="−"/>
              <a:defRPr sz="1300" kern="1200">
                <a:solidFill>
                  <a:schemeClr val="tx1"/>
                </a:solidFill>
                <a:latin typeface="Calibri"/>
                <a:ea typeface="+mn-ea"/>
                <a:cs typeface="Calibri"/>
              </a:defRPr>
            </a:lvl4pPr>
            <a:lvl5pPr marL="534923" indent="0" algn="l" defTabSz="914400" rtl="0" eaLnBrk="1" latinLnBrk="0" hangingPunct="1">
              <a:spcBef>
                <a:spcPct val="20000"/>
              </a:spcBef>
              <a:buFontTx/>
              <a:buNone/>
              <a:defRPr sz="1300" kern="1200">
                <a:solidFill>
                  <a:schemeClr val="bg1">
                    <a:lumMod val="50000"/>
                  </a:schemeClr>
                </a:solidFill>
                <a:latin typeface="Calibri"/>
                <a:ea typeface="+mn-ea"/>
                <a:cs typeface="Calibri"/>
              </a:defRPr>
            </a:lvl5pPr>
            <a:lvl6pPr marL="450796" indent="0" algn="l" defTabSz="914400" rtl="0" eaLnBrk="1" latinLnBrk="0" hangingPunct="1">
              <a:spcBef>
                <a:spcPct val="20000"/>
              </a:spcBef>
              <a:buFont typeface="Arial" panose="020B0604020202020204" pitchFamily="34" charset="0"/>
              <a:buNone/>
              <a:defRPr sz="1100" kern="1200">
                <a:solidFill>
                  <a:schemeClr val="tx1"/>
                </a:solidFill>
                <a:latin typeface="Verdana"/>
                <a:ea typeface="+mn-ea"/>
                <a:cs typeface="Verdana"/>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b="1" dirty="0">
                <a:solidFill>
                  <a:srgbClr val="8064A2">
                    <a:lumMod val="75000"/>
                  </a:srgbClr>
                </a:solidFill>
              </a:rPr>
              <a:t>Cadres</a:t>
            </a:r>
          </a:p>
        </p:txBody>
      </p:sp>
      <p:sp>
        <p:nvSpPr>
          <p:cNvPr id="74" name="Flèche : droite 18">
            <a:extLst>
              <a:ext uri="{FF2B5EF4-FFF2-40B4-BE49-F238E27FC236}">
                <a16:creationId xmlns:a16="http://schemas.microsoft.com/office/drawing/2014/main" id="{37B7F09A-A6F4-42C9-94A0-0C96E4B168CA}"/>
              </a:ext>
            </a:extLst>
          </p:cNvPr>
          <p:cNvSpPr/>
          <p:nvPr/>
        </p:nvSpPr>
        <p:spPr>
          <a:xfrm rot="5400000">
            <a:off x="2998465" y="1815913"/>
            <a:ext cx="1224804" cy="3729566"/>
          </a:xfrm>
          <a:prstGeom prst="rightArrow">
            <a:avLst>
              <a:gd name="adj1" fmla="val 99778"/>
              <a:gd name="adj2" fmla="val 12740"/>
            </a:avLst>
          </a:prstGeom>
          <a:solidFill>
            <a:schemeClr val="bg1">
              <a:lumMod val="95000"/>
            </a:schemeClr>
          </a:solidFill>
          <a:ln>
            <a:no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vert="vert270" wrap="square" rtlCol="0">
            <a:noAutofit/>
          </a:bodyPr>
          <a:lstStyle/>
          <a:p>
            <a:pPr marL="228600" indent="-228600" algn="ctr" eaLnBrk="0" hangingPunct="0">
              <a:lnSpc>
                <a:spcPct val="90000"/>
              </a:lnSpc>
            </a:pPr>
            <a:r>
              <a:rPr lang="fr-FR" sz="1200" b="1" dirty="0">
                <a:solidFill>
                  <a:prstClr val="black"/>
                </a:solidFill>
                <a:latin typeface="Calibri"/>
                <a:ea typeface="ＭＳ Ｐゴシック" charset="-128"/>
              </a:rPr>
              <a:t>Pour les Non cadres</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Reconduction de la répartition et du taux de calcul de points sur T1 </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Extension de la T2 ARRCO jusqu’à 8PSS pour créer la nouvelle T2, passage à 21,59% et maintien de la répartition appliquée</a:t>
            </a:r>
          </a:p>
        </p:txBody>
      </p:sp>
      <p:sp>
        <p:nvSpPr>
          <p:cNvPr id="75" name="Flèche : droite 64">
            <a:extLst>
              <a:ext uri="{FF2B5EF4-FFF2-40B4-BE49-F238E27FC236}">
                <a16:creationId xmlns:a16="http://schemas.microsoft.com/office/drawing/2014/main" id="{A12B375F-45AC-4BFD-8B9F-15159F7F116E}"/>
              </a:ext>
            </a:extLst>
          </p:cNvPr>
          <p:cNvSpPr/>
          <p:nvPr/>
        </p:nvSpPr>
        <p:spPr>
          <a:xfrm rot="5400000">
            <a:off x="7338091" y="1312952"/>
            <a:ext cx="1215445" cy="4726126"/>
          </a:xfrm>
          <a:prstGeom prst="rightArrow">
            <a:avLst>
              <a:gd name="adj1" fmla="val 100000"/>
              <a:gd name="adj2" fmla="val 12740"/>
            </a:avLst>
          </a:prstGeom>
          <a:solidFill>
            <a:schemeClr val="bg1">
              <a:lumMod val="95000"/>
            </a:schemeClr>
          </a:solidFill>
          <a:ln>
            <a:no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vert="vert270" wrap="square" rtlCol="0">
            <a:noAutofit/>
          </a:bodyPr>
          <a:lstStyle/>
          <a:p>
            <a:pPr marL="228600" indent="-228600" algn="ctr" eaLnBrk="0" hangingPunct="0">
              <a:lnSpc>
                <a:spcPct val="90000"/>
              </a:lnSpc>
            </a:pPr>
            <a:r>
              <a:rPr lang="fr-FR" sz="1200" b="1" dirty="0">
                <a:solidFill>
                  <a:prstClr val="black"/>
                </a:solidFill>
                <a:latin typeface="Calibri"/>
                <a:ea typeface="ＭＳ Ｐゴシック" charset="-128"/>
              </a:rPr>
              <a:t>Pour les Cadres</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Reconduction de la répartition et du taux de calcul de points sur T1 </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Création de la nouvelle T2 à 21,59% car la répartition TB=TC</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Répartition en 60/40 car précédemment TB et TC </a:t>
            </a:r>
            <a:r>
              <a:rPr lang="fr-FR" sz="1200">
                <a:solidFill>
                  <a:prstClr val="black"/>
                </a:solidFill>
                <a:latin typeface="Calibri"/>
                <a:ea typeface="ＭＳ Ｐゴシック" charset="-128"/>
              </a:rPr>
              <a:t>à 62/38</a:t>
            </a:r>
            <a:endParaRPr lang="fr-FR" sz="1200" dirty="0">
              <a:solidFill>
                <a:prstClr val="black"/>
              </a:solidFill>
              <a:latin typeface="Calibri"/>
              <a:ea typeface="ＭＳ Ｐゴシック" charset="-128"/>
            </a:endParaRPr>
          </a:p>
        </p:txBody>
      </p:sp>
      <p:sp>
        <p:nvSpPr>
          <p:cNvPr id="76" name="Espace réservé du texte 3">
            <a:extLst>
              <a:ext uri="{FF2B5EF4-FFF2-40B4-BE49-F238E27FC236}">
                <a16:creationId xmlns:a16="http://schemas.microsoft.com/office/drawing/2014/main" id="{D56E5CF3-6C3E-4F0C-9A97-B6322C692DDD}"/>
              </a:ext>
            </a:extLst>
          </p:cNvPr>
          <p:cNvSpPr txBox="1">
            <a:spLocks/>
          </p:cNvSpPr>
          <p:nvPr/>
        </p:nvSpPr>
        <p:spPr>
          <a:xfrm>
            <a:off x="2202726" y="1247730"/>
            <a:ext cx="1752371" cy="352622"/>
          </a:xfrm>
          <a:prstGeom prst="rect">
            <a:avLst/>
          </a:prstGeom>
        </p:spPr>
        <p:txBody>
          <a:bodyPr vert="horz" lIns="91429" tIns="45715" rIns="91429" bIns="45715"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1800" b="0" kern="1200">
                <a:solidFill>
                  <a:schemeClr val="tx1"/>
                </a:solidFill>
                <a:latin typeface="Calibri"/>
                <a:ea typeface="+mn-ea"/>
                <a:cs typeface="Calibri"/>
              </a:defRPr>
            </a:lvl1pPr>
            <a:lvl2pPr marL="177779" indent="-177779" algn="l" defTabSz="914400" rtl="0" eaLnBrk="1" latinLnBrk="0" hangingPunct="1">
              <a:spcBef>
                <a:spcPct val="20000"/>
              </a:spcBef>
              <a:buSzPct val="90000"/>
              <a:buFontTx/>
              <a:buBlip>
                <a:blip r:embed="rId2" r:link="rId3"/>
              </a:buBlip>
              <a:defRPr sz="1600" b="0" kern="1200">
                <a:solidFill>
                  <a:srgbClr val="000000"/>
                </a:solidFill>
                <a:latin typeface="Calibri"/>
                <a:ea typeface="+mn-ea"/>
                <a:cs typeface="Calibri"/>
              </a:defRPr>
            </a:lvl2pPr>
            <a:lvl3pPr marL="357145" indent="-179367" algn="l" defTabSz="263494" rtl="0" eaLnBrk="1" latinLnBrk="0" hangingPunct="1">
              <a:spcBef>
                <a:spcPct val="20000"/>
              </a:spcBef>
              <a:buClrTx/>
              <a:buSzPct val="150000"/>
              <a:buFont typeface="Arial"/>
              <a:buChar char="•"/>
              <a:defRPr sz="1300" b="0" kern="1200">
                <a:solidFill>
                  <a:schemeClr val="tx1"/>
                </a:solidFill>
                <a:latin typeface="Calibri"/>
                <a:ea typeface="+mn-ea"/>
                <a:cs typeface="Calibri"/>
              </a:defRPr>
            </a:lvl3pPr>
            <a:lvl4pPr marL="536511" indent="-179367" algn="l" defTabSz="914400" rtl="0" eaLnBrk="1" latinLnBrk="0" hangingPunct="1">
              <a:spcBef>
                <a:spcPct val="20000"/>
              </a:spcBef>
              <a:buClrTx/>
              <a:buSzPct val="100000"/>
              <a:buFont typeface="Lucida Grande"/>
              <a:buChar char="−"/>
              <a:defRPr sz="1300" kern="1200">
                <a:solidFill>
                  <a:schemeClr val="tx1"/>
                </a:solidFill>
                <a:latin typeface="Calibri"/>
                <a:ea typeface="+mn-ea"/>
                <a:cs typeface="Calibri"/>
              </a:defRPr>
            </a:lvl4pPr>
            <a:lvl5pPr marL="534923" indent="0" algn="l" defTabSz="914400" rtl="0" eaLnBrk="1" latinLnBrk="0" hangingPunct="1">
              <a:spcBef>
                <a:spcPct val="20000"/>
              </a:spcBef>
              <a:buFontTx/>
              <a:buNone/>
              <a:defRPr sz="1300" kern="1200">
                <a:solidFill>
                  <a:schemeClr val="bg1">
                    <a:lumMod val="50000"/>
                  </a:schemeClr>
                </a:solidFill>
                <a:latin typeface="Calibri"/>
                <a:ea typeface="+mn-ea"/>
                <a:cs typeface="Calibri"/>
              </a:defRPr>
            </a:lvl5pPr>
            <a:lvl6pPr marL="450796" indent="0" algn="l" defTabSz="914400" rtl="0" eaLnBrk="1" latinLnBrk="0" hangingPunct="1">
              <a:spcBef>
                <a:spcPct val="20000"/>
              </a:spcBef>
              <a:buFont typeface="Arial" panose="020B0604020202020204" pitchFamily="34" charset="0"/>
              <a:buNone/>
              <a:defRPr sz="1100" kern="1200">
                <a:solidFill>
                  <a:schemeClr val="tx1"/>
                </a:solidFill>
                <a:latin typeface="Verdana"/>
                <a:ea typeface="+mn-ea"/>
                <a:cs typeface="Verdana"/>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b="1" dirty="0">
                <a:solidFill>
                  <a:srgbClr val="1F497D"/>
                </a:solidFill>
              </a:rPr>
              <a:t>Non cadres</a:t>
            </a:r>
          </a:p>
        </p:txBody>
      </p:sp>
    </p:spTree>
    <p:extLst>
      <p:ext uri="{BB962C8B-B14F-4D97-AF65-F5344CB8AC3E}">
        <p14:creationId xmlns:p14="http://schemas.microsoft.com/office/powerpoint/2010/main" val="285461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3269114" y="385921"/>
            <a:ext cx="7452320" cy="576263"/>
          </a:xfrm>
          <a:prstGeom prst="rect">
            <a:avLst/>
          </a:prstGeom>
        </p:spPr>
        <p:txBody>
          <a:bodyPr/>
          <a:lstStyle/>
          <a:p>
            <a:pPr algn="l"/>
            <a:r>
              <a:rPr lang="fr-FR" sz="2400" b="1" dirty="0">
                <a:solidFill>
                  <a:schemeClr val="bg1"/>
                </a:solidFill>
                <a:latin typeface="Tahoma" panose="020B0604030504040204" pitchFamily="34" charset="0"/>
                <a:ea typeface="Tahoma" panose="020B0604030504040204" pitchFamily="34" charset="0"/>
              </a:rPr>
              <a:t>Cas non standard - Non Cadres </a:t>
            </a:r>
          </a:p>
        </p:txBody>
      </p:sp>
      <p:sp>
        <p:nvSpPr>
          <p:cNvPr id="27" name="Rectangle 26"/>
          <p:cNvSpPr/>
          <p:nvPr/>
        </p:nvSpPr>
        <p:spPr>
          <a:xfrm>
            <a:off x="3343438" y="1633515"/>
            <a:ext cx="1734642" cy="316904"/>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28" name="Rectangle 27"/>
          <p:cNvSpPr/>
          <p:nvPr/>
        </p:nvSpPr>
        <p:spPr>
          <a:xfrm>
            <a:off x="5159896" y="1633515"/>
            <a:ext cx="3800166" cy="316904"/>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lnSpc>
                <a:spcPct val="80000"/>
              </a:lnSpc>
            </a:pPr>
            <a:r>
              <a:rPr lang="fr-FR" sz="1200" dirty="0">
                <a:solidFill>
                  <a:prstClr val="black"/>
                </a:solidFill>
                <a:latin typeface="Calibri"/>
              </a:rPr>
              <a:t>Assiette T2 ARRCO</a:t>
            </a:r>
          </a:p>
          <a:p>
            <a:pPr algn="ctr" defTabSz="914182" eaLnBrk="0" hangingPunct="0">
              <a:lnSpc>
                <a:spcPct val="80000"/>
              </a:lnSpc>
            </a:pPr>
            <a:r>
              <a:rPr lang="fr-FR" sz="1200" dirty="0">
                <a:solidFill>
                  <a:prstClr val="black"/>
                </a:solidFill>
                <a:latin typeface="Calibri"/>
              </a:rPr>
              <a:t> (&gt;1 et ≤3PSS)</a:t>
            </a:r>
          </a:p>
        </p:txBody>
      </p:sp>
      <p:sp>
        <p:nvSpPr>
          <p:cNvPr id="30" name="Rectangle 29"/>
          <p:cNvSpPr/>
          <p:nvPr/>
        </p:nvSpPr>
        <p:spPr>
          <a:xfrm>
            <a:off x="3343438" y="1998845"/>
            <a:ext cx="1734642" cy="28803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b="1" dirty="0">
                <a:solidFill>
                  <a:prstClr val="white"/>
                </a:solidFill>
                <a:latin typeface="Calibri"/>
              </a:rPr>
              <a:t>11,25% </a:t>
            </a:r>
            <a:r>
              <a:rPr lang="fr-FR" sz="1100" dirty="0">
                <a:solidFill>
                  <a:prstClr val="white"/>
                </a:solidFill>
                <a:latin typeface="Calibri"/>
              </a:rPr>
              <a:t>(9%)</a:t>
            </a:r>
          </a:p>
        </p:txBody>
      </p:sp>
      <p:sp>
        <p:nvSpPr>
          <p:cNvPr id="31" name="Rectangle 30"/>
          <p:cNvSpPr/>
          <p:nvPr/>
        </p:nvSpPr>
        <p:spPr>
          <a:xfrm>
            <a:off x="5159896" y="1998845"/>
            <a:ext cx="3800166" cy="28803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b="1" dirty="0">
                <a:solidFill>
                  <a:prstClr val="black"/>
                </a:solidFill>
                <a:latin typeface="Calibri"/>
              </a:rPr>
              <a:t>20,25 %</a:t>
            </a:r>
            <a:r>
              <a:rPr lang="fr-FR" sz="1400" dirty="0">
                <a:solidFill>
                  <a:prstClr val="black"/>
                </a:solidFill>
                <a:latin typeface="Calibri"/>
              </a:rPr>
              <a:t>  </a:t>
            </a:r>
            <a:r>
              <a:rPr lang="fr-FR" sz="1100" dirty="0">
                <a:solidFill>
                  <a:prstClr val="black"/>
                </a:solidFill>
                <a:latin typeface="Calibri"/>
              </a:rPr>
              <a:t>(16,20%)</a:t>
            </a:r>
          </a:p>
        </p:txBody>
      </p:sp>
      <p:sp>
        <p:nvSpPr>
          <p:cNvPr id="32" name="Rectangle 31"/>
          <p:cNvSpPr/>
          <p:nvPr/>
        </p:nvSpPr>
        <p:spPr>
          <a:xfrm>
            <a:off x="3343438" y="2322881"/>
            <a:ext cx="1734642" cy="50405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33" name="Rectangle 32"/>
          <p:cNvSpPr/>
          <p:nvPr/>
        </p:nvSpPr>
        <p:spPr>
          <a:xfrm>
            <a:off x="5159896" y="2322881"/>
            <a:ext cx="3800166" cy="50405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sp>
        <p:nvSpPr>
          <p:cNvPr id="34" name="Rectangle 33"/>
          <p:cNvSpPr/>
          <p:nvPr/>
        </p:nvSpPr>
        <p:spPr>
          <a:xfrm>
            <a:off x="3343439" y="5098219"/>
            <a:ext cx="1691109" cy="306874"/>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35" name="Rectangle 34"/>
          <p:cNvSpPr/>
          <p:nvPr/>
        </p:nvSpPr>
        <p:spPr>
          <a:xfrm>
            <a:off x="5159895" y="5098219"/>
            <a:ext cx="3800183" cy="306874"/>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black"/>
                </a:solidFill>
                <a:latin typeface="Calibri"/>
              </a:rPr>
              <a:t>Assiette T2  (&gt;1 et ≤ 8 PSS)</a:t>
            </a:r>
          </a:p>
        </p:txBody>
      </p:sp>
      <p:sp>
        <p:nvSpPr>
          <p:cNvPr id="36" name="Rectangle 35"/>
          <p:cNvSpPr/>
          <p:nvPr/>
        </p:nvSpPr>
        <p:spPr>
          <a:xfrm>
            <a:off x="3343439" y="5449624"/>
            <a:ext cx="1691109" cy="356053"/>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Calibri"/>
              </a:rPr>
              <a:t>11,43% </a:t>
            </a:r>
            <a:r>
              <a:rPr lang="fr-FR" sz="1100" dirty="0">
                <a:solidFill>
                  <a:prstClr val="white"/>
                </a:solidFill>
                <a:latin typeface="Calibri"/>
              </a:rPr>
              <a:t>(9%)</a:t>
            </a:r>
          </a:p>
        </p:txBody>
      </p:sp>
      <p:sp>
        <p:nvSpPr>
          <p:cNvPr id="37" name="Rectangle 36"/>
          <p:cNvSpPr/>
          <p:nvPr/>
        </p:nvSpPr>
        <p:spPr>
          <a:xfrm>
            <a:off x="5159896" y="5449624"/>
            <a:ext cx="3800166" cy="356053"/>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Calibri"/>
              </a:rPr>
              <a:t>21,59 %   </a:t>
            </a:r>
            <a:r>
              <a:rPr lang="fr-FR" sz="1100" dirty="0">
                <a:solidFill>
                  <a:prstClr val="black"/>
                </a:solidFill>
                <a:latin typeface="Calibri"/>
              </a:rPr>
              <a:t>(17%)</a:t>
            </a:r>
          </a:p>
        </p:txBody>
      </p:sp>
      <p:sp>
        <p:nvSpPr>
          <p:cNvPr id="38" name="Rectangle 37"/>
          <p:cNvSpPr/>
          <p:nvPr/>
        </p:nvSpPr>
        <p:spPr>
          <a:xfrm>
            <a:off x="3343439" y="5850184"/>
            <a:ext cx="1691109" cy="59484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39" name="Rectangle 38"/>
          <p:cNvSpPr/>
          <p:nvPr/>
        </p:nvSpPr>
        <p:spPr>
          <a:xfrm>
            <a:off x="5159895" y="5850184"/>
            <a:ext cx="3800183" cy="594849"/>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sp>
        <p:nvSpPr>
          <p:cNvPr id="69" name="Rectangle 68">
            <a:extLst>
              <a:ext uri="{FF2B5EF4-FFF2-40B4-BE49-F238E27FC236}">
                <a16:creationId xmlns:a16="http://schemas.microsoft.com/office/drawing/2014/main" id="{E670C2E6-5D0C-4A69-86BD-A8E2CC99124B}"/>
              </a:ext>
            </a:extLst>
          </p:cNvPr>
          <p:cNvSpPr/>
          <p:nvPr/>
        </p:nvSpPr>
        <p:spPr>
          <a:xfrm>
            <a:off x="3163619" y="1109962"/>
            <a:ext cx="5575838" cy="341632"/>
          </a:xfrm>
          <a:prstGeom prst="rect">
            <a:avLst/>
          </a:prstGeom>
          <a:ln>
            <a:noFill/>
          </a:ln>
        </p:spPr>
        <p:txBody>
          <a:bodyPr wrap="square">
            <a:spAutoFit/>
          </a:bodyPr>
          <a:lstStyle/>
          <a:p>
            <a:pPr algn="ctr" eaLnBrk="0" hangingPunct="0">
              <a:lnSpc>
                <a:spcPct val="90000"/>
              </a:lnSpc>
            </a:pPr>
            <a:r>
              <a:rPr lang="fr-FR" b="1" dirty="0">
                <a:solidFill>
                  <a:srgbClr val="5EA6AA"/>
                </a:solidFill>
                <a:latin typeface="Calibri"/>
                <a:ea typeface="ＭＳ Ｐゴシック" charset="-128"/>
              </a:rPr>
              <a:t>Conditions d’adhésion existantes en 2018 </a:t>
            </a:r>
            <a:endParaRPr lang="fr-FR" dirty="0">
              <a:solidFill>
                <a:srgbClr val="5EA6AA"/>
              </a:solidFill>
              <a:latin typeface="Calibri"/>
              <a:ea typeface="ＭＳ Ｐゴシック" charset="-128"/>
            </a:endParaRPr>
          </a:p>
        </p:txBody>
      </p:sp>
      <p:sp>
        <p:nvSpPr>
          <p:cNvPr id="72" name="Rectangle 71">
            <a:extLst>
              <a:ext uri="{FF2B5EF4-FFF2-40B4-BE49-F238E27FC236}">
                <a16:creationId xmlns:a16="http://schemas.microsoft.com/office/drawing/2014/main" id="{85715E9C-6B2C-4D3B-AEAF-D08F298C61AB}"/>
              </a:ext>
            </a:extLst>
          </p:cNvPr>
          <p:cNvSpPr/>
          <p:nvPr/>
        </p:nvSpPr>
        <p:spPr>
          <a:xfrm>
            <a:off x="2226610" y="4551914"/>
            <a:ext cx="7449857" cy="319446"/>
          </a:xfrm>
          <a:prstGeom prst="rect">
            <a:avLst/>
          </a:prstGeom>
          <a:ln>
            <a:noFill/>
          </a:ln>
        </p:spPr>
        <p:txBody>
          <a:bodyPr wrap="square">
            <a:spAutoFit/>
          </a:bodyPr>
          <a:lstStyle/>
          <a:p>
            <a:pPr algn="ctr" eaLnBrk="0" hangingPunct="0">
              <a:lnSpc>
                <a:spcPct val="80000"/>
              </a:lnSpc>
            </a:pPr>
            <a:r>
              <a:rPr lang="fr-FR" b="1" dirty="0">
                <a:solidFill>
                  <a:srgbClr val="5EA6AA"/>
                </a:solidFill>
                <a:latin typeface="Calibri"/>
                <a:ea typeface="ＭＳ Ｐゴシック" charset="-128"/>
              </a:rPr>
              <a:t>Conditions d’adhésion à appliquer à partir du 1er janvier 2019</a:t>
            </a:r>
          </a:p>
        </p:txBody>
      </p:sp>
      <p:sp>
        <p:nvSpPr>
          <p:cNvPr id="74" name="Flèche : droite 18">
            <a:extLst>
              <a:ext uri="{FF2B5EF4-FFF2-40B4-BE49-F238E27FC236}">
                <a16:creationId xmlns:a16="http://schemas.microsoft.com/office/drawing/2014/main" id="{37B7F09A-A6F4-42C9-94A0-0C96E4B168CA}"/>
              </a:ext>
            </a:extLst>
          </p:cNvPr>
          <p:cNvSpPr/>
          <p:nvPr/>
        </p:nvSpPr>
        <p:spPr>
          <a:xfrm rot="5400000">
            <a:off x="5303578" y="1556460"/>
            <a:ext cx="1224804" cy="4248472"/>
          </a:xfrm>
          <a:prstGeom prst="rightArrow">
            <a:avLst>
              <a:gd name="adj1" fmla="val 99778"/>
              <a:gd name="adj2" fmla="val 12740"/>
            </a:avLst>
          </a:prstGeom>
          <a:solidFill>
            <a:schemeClr val="bg1">
              <a:lumMod val="95000"/>
            </a:schemeClr>
          </a:solidFill>
          <a:ln>
            <a:no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vert="vert270" wrap="square" rtlCol="0">
            <a:noAutofit/>
          </a:bodyPr>
          <a:lstStyle/>
          <a:p>
            <a:pPr marL="228600" indent="-228600" algn="ctr" eaLnBrk="0" hangingPunct="0">
              <a:lnSpc>
                <a:spcPct val="90000"/>
              </a:lnSpc>
            </a:pPr>
            <a:r>
              <a:rPr lang="fr-FR" sz="1200" b="1" dirty="0">
                <a:solidFill>
                  <a:prstClr val="black"/>
                </a:solidFill>
                <a:latin typeface="Calibri"/>
                <a:ea typeface="ＭＳ Ｐゴシック" charset="-128"/>
              </a:rPr>
              <a:t>Pour les Non cadres</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Reconduction de la répartition et du taux de calcul de points sur T1 </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Extension de la T2 ARRCO jusqu’à 8PSS pour créer la nouvelle T2, passage à 21,59% et maintien de la répartition appliquée</a:t>
            </a:r>
          </a:p>
        </p:txBody>
      </p:sp>
    </p:spTree>
    <p:extLst>
      <p:ext uri="{BB962C8B-B14F-4D97-AF65-F5344CB8AC3E}">
        <p14:creationId xmlns:p14="http://schemas.microsoft.com/office/powerpoint/2010/main" val="4373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3269114" y="385921"/>
            <a:ext cx="7452320" cy="576263"/>
          </a:xfrm>
          <a:prstGeom prst="rect">
            <a:avLst/>
          </a:prstGeom>
        </p:spPr>
        <p:txBody>
          <a:bodyPr/>
          <a:lstStyle/>
          <a:p>
            <a:pPr algn="l"/>
            <a:r>
              <a:rPr lang="fr-FR" sz="2400" b="1" dirty="0">
                <a:solidFill>
                  <a:schemeClr val="bg1"/>
                </a:solidFill>
                <a:latin typeface="Tahoma" panose="020B0604030504040204" pitchFamily="34" charset="0"/>
                <a:ea typeface="Tahoma" panose="020B0604030504040204" pitchFamily="34" charset="0"/>
              </a:rPr>
              <a:t>Cas non standard - Cadres </a:t>
            </a:r>
          </a:p>
        </p:txBody>
      </p:sp>
      <p:sp>
        <p:nvSpPr>
          <p:cNvPr id="44" name="Rectangle 43"/>
          <p:cNvSpPr/>
          <p:nvPr/>
        </p:nvSpPr>
        <p:spPr>
          <a:xfrm>
            <a:off x="2510703" y="5035537"/>
            <a:ext cx="1171873" cy="364145"/>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r>
              <a:rPr lang="fr-FR" sz="1400" dirty="0">
                <a:solidFill>
                  <a:prstClr val="white"/>
                </a:solidFill>
                <a:latin typeface="Calibri"/>
              </a:rPr>
              <a:t> </a:t>
            </a:r>
          </a:p>
        </p:txBody>
      </p:sp>
      <p:sp>
        <p:nvSpPr>
          <p:cNvPr id="45" name="Rectangle 44"/>
          <p:cNvSpPr/>
          <p:nvPr/>
        </p:nvSpPr>
        <p:spPr>
          <a:xfrm>
            <a:off x="2510690" y="5443236"/>
            <a:ext cx="1171872" cy="34844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Calibri"/>
              </a:rPr>
              <a:t>11,43</a:t>
            </a:r>
            <a:r>
              <a:rPr lang="fr-FR" sz="1400" dirty="0">
                <a:solidFill>
                  <a:prstClr val="white"/>
                </a:solidFill>
                <a:latin typeface="Calibri"/>
              </a:rPr>
              <a:t>% </a:t>
            </a:r>
            <a:r>
              <a:rPr lang="fr-FR" sz="1100" dirty="0">
                <a:solidFill>
                  <a:prstClr val="white"/>
                </a:solidFill>
                <a:latin typeface="Calibri"/>
              </a:rPr>
              <a:t>(9%)</a:t>
            </a:r>
          </a:p>
        </p:txBody>
      </p:sp>
      <p:sp>
        <p:nvSpPr>
          <p:cNvPr id="46" name="Rectangle 45"/>
          <p:cNvSpPr/>
          <p:nvPr/>
        </p:nvSpPr>
        <p:spPr>
          <a:xfrm>
            <a:off x="2510690" y="5835234"/>
            <a:ext cx="1171872" cy="609774"/>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47" name="Rectangle 46"/>
          <p:cNvSpPr/>
          <p:nvPr/>
        </p:nvSpPr>
        <p:spPr>
          <a:xfrm>
            <a:off x="2510704" y="1609785"/>
            <a:ext cx="1175885" cy="379058"/>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white"/>
                </a:solidFill>
                <a:latin typeface="Calibri"/>
              </a:rPr>
              <a:t>T1 </a:t>
            </a:r>
            <a:r>
              <a:rPr lang="fr-FR" sz="1200" dirty="0">
                <a:solidFill>
                  <a:prstClr val="white"/>
                </a:solidFill>
                <a:latin typeface="Calibri"/>
              </a:rPr>
              <a:t>(&lt;1PSS)</a:t>
            </a:r>
          </a:p>
        </p:txBody>
      </p:sp>
      <p:sp>
        <p:nvSpPr>
          <p:cNvPr id="49" name="Rectangle 48"/>
          <p:cNvSpPr/>
          <p:nvPr/>
        </p:nvSpPr>
        <p:spPr>
          <a:xfrm>
            <a:off x="5557422" y="1611958"/>
            <a:ext cx="1834287" cy="373353"/>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200" dirty="0">
                <a:solidFill>
                  <a:prstClr val="black"/>
                </a:solidFill>
                <a:latin typeface="Calibri"/>
              </a:rPr>
              <a:t>Assiette TC  &gt;4 et ≤8PSS</a:t>
            </a:r>
          </a:p>
        </p:txBody>
      </p:sp>
      <p:sp>
        <p:nvSpPr>
          <p:cNvPr id="50" name="Rectangle 49"/>
          <p:cNvSpPr/>
          <p:nvPr/>
        </p:nvSpPr>
        <p:spPr>
          <a:xfrm>
            <a:off x="2510704" y="2028310"/>
            <a:ext cx="1175885" cy="29409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b="1" dirty="0">
                <a:solidFill>
                  <a:prstClr val="white"/>
                </a:solidFill>
                <a:latin typeface="Calibri"/>
              </a:rPr>
              <a:t>11,25</a:t>
            </a:r>
            <a:r>
              <a:rPr lang="fr-FR" sz="1400" dirty="0">
                <a:solidFill>
                  <a:prstClr val="white"/>
                </a:solidFill>
                <a:latin typeface="Calibri"/>
              </a:rPr>
              <a:t>% </a:t>
            </a:r>
            <a:r>
              <a:rPr lang="fr-FR" sz="1100" dirty="0">
                <a:solidFill>
                  <a:prstClr val="white"/>
                </a:solidFill>
                <a:latin typeface="Calibri"/>
              </a:rPr>
              <a:t>(9%)</a:t>
            </a:r>
          </a:p>
        </p:txBody>
      </p:sp>
      <p:sp>
        <p:nvSpPr>
          <p:cNvPr id="51" name="Rectangle 50"/>
          <p:cNvSpPr/>
          <p:nvPr/>
        </p:nvSpPr>
        <p:spPr>
          <a:xfrm>
            <a:off x="5557418" y="2022089"/>
            <a:ext cx="1834286" cy="30031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b="1" dirty="0">
                <a:solidFill>
                  <a:prstClr val="black"/>
                </a:solidFill>
                <a:latin typeface="Calibri"/>
              </a:rPr>
              <a:t>20,55 %</a:t>
            </a:r>
            <a:r>
              <a:rPr lang="fr-FR" sz="1400" dirty="0">
                <a:solidFill>
                  <a:prstClr val="black"/>
                </a:solidFill>
                <a:latin typeface="Calibri"/>
              </a:rPr>
              <a:t> </a:t>
            </a:r>
            <a:r>
              <a:rPr lang="fr-FR" sz="1100" dirty="0">
                <a:solidFill>
                  <a:prstClr val="black"/>
                </a:solidFill>
                <a:latin typeface="Calibri"/>
              </a:rPr>
              <a:t>(16,44%)</a:t>
            </a:r>
          </a:p>
        </p:txBody>
      </p:sp>
      <p:sp>
        <p:nvSpPr>
          <p:cNvPr id="52" name="Rectangle 51"/>
          <p:cNvSpPr/>
          <p:nvPr/>
        </p:nvSpPr>
        <p:spPr>
          <a:xfrm>
            <a:off x="2510704" y="2365490"/>
            <a:ext cx="1175885" cy="52554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white"/>
                </a:solidFill>
                <a:latin typeface="Calibri"/>
              </a:rPr>
              <a:t>Répartition</a:t>
            </a:r>
          </a:p>
          <a:p>
            <a:pPr algn="ctr" defTabSz="914182" eaLnBrk="0" hangingPunct="0"/>
            <a:r>
              <a:rPr lang="fr-FR" sz="1400" dirty="0">
                <a:solidFill>
                  <a:prstClr val="white"/>
                </a:solidFill>
                <a:latin typeface="Calibri"/>
              </a:rPr>
              <a:t>60/40</a:t>
            </a:r>
          </a:p>
        </p:txBody>
      </p:sp>
      <p:sp>
        <p:nvSpPr>
          <p:cNvPr id="53" name="Rectangle 52"/>
          <p:cNvSpPr/>
          <p:nvPr/>
        </p:nvSpPr>
        <p:spPr>
          <a:xfrm>
            <a:off x="5557422" y="2374526"/>
            <a:ext cx="1834287" cy="51651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50/50</a:t>
            </a:r>
          </a:p>
        </p:txBody>
      </p:sp>
      <p:sp>
        <p:nvSpPr>
          <p:cNvPr id="54" name="Rectangle 53"/>
          <p:cNvSpPr/>
          <p:nvPr/>
        </p:nvSpPr>
        <p:spPr>
          <a:xfrm>
            <a:off x="3752530" y="1604380"/>
            <a:ext cx="1768246" cy="384465"/>
          </a:xfrm>
          <a:prstGeom prst="rect">
            <a:avLst/>
          </a:prstGeom>
          <a:solidFill>
            <a:schemeClr val="accent1">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200" dirty="0">
                <a:solidFill>
                  <a:prstClr val="black"/>
                </a:solidFill>
                <a:latin typeface="Calibri"/>
              </a:rPr>
              <a:t>Assiette TB &gt;1 et ≤ 4PSS</a:t>
            </a:r>
          </a:p>
        </p:txBody>
      </p:sp>
      <p:sp>
        <p:nvSpPr>
          <p:cNvPr id="55" name="Rectangle 54"/>
          <p:cNvSpPr/>
          <p:nvPr/>
        </p:nvSpPr>
        <p:spPr>
          <a:xfrm>
            <a:off x="3755483" y="2025869"/>
            <a:ext cx="1770400" cy="29330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b="1" dirty="0">
                <a:solidFill>
                  <a:prstClr val="black"/>
                </a:solidFill>
                <a:latin typeface="Calibri"/>
              </a:rPr>
              <a:t>20,55 %</a:t>
            </a:r>
            <a:r>
              <a:rPr lang="fr-FR" sz="1400" dirty="0">
                <a:solidFill>
                  <a:prstClr val="black"/>
                </a:solidFill>
                <a:latin typeface="Calibri"/>
              </a:rPr>
              <a:t> </a:t>
            </a:r>
            <a:r>
              <a:rPr lang="fr-FR" sz="1100" dirty="0">
                <a:solidFill>
                  <a:prstClr val="black"/>
                </a:solidFill>
                <a:latin typeface="Calibri"/>
              </a:rPr>
              <a:t>(16,44%)</a:t>
            </a:r>
          </a:p>
        </p:txBody>
      </p:sp>
      <p:sp>
        <p:nvSpPr>
          <p:cNvPr id="56" name="Rectangle 55"/>
          <p:cNvSpPr/>
          <p:nvPr/>
        </p:nvSpPr>
        <p:spPr>
          <a:xfrm>
            <a:off x="3755483" y="2365491"/>
            <a:ext cx="1770400" cy="52554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62/38</a:t>
            </a:r>
          </a:p>
        </p:txBody>
      </p:sp>
      <p:sp>
        <p:nvSpPr>
          <p:cNvPr id="80" name="Flèche : droite 64">
            <a:extLst>
              <a:ext uri="{FF2B5EF4-FFF2-40B4-BE49-F238E27FC236}">
                <a16:creationId xmlns:a16="http://schemas.microsoft.com/office/drawing/2014/main" id="{A12B375F-45AC-4BFD-8B9F-15159F7F116E}"/>
              </a:ext>
            </a:extLst>
          </p:cNvPr>
          <p:cNvSpPr/>
          <p:nvPr/>
        </p:nvSpPr>
        <p:spPr>
          <a:xfrm rot="5400000">
            <a:off x="5217017" y="374686"/>
            <a:ext cx="1521423" cy="6891460"/>
          </a:xfrm>
          <a:prstGeom prst="rightArrow">
            <a:avLst>
              <a:gd name="adj1" fmla="val 100000"/>
              <a:gd name="adj2" fmla="val 12740"/>
            </a:avLst>
          </a:prstGeom>
          <a:solidFill>
            <a:schemeClr val="bg1">
              <a:lumMod val="95000"/>
            </a:schemeClr>
          </a:solidFill>
          <a:ln>
            <a:no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vert="vert270" wrap="square" rtlCol="0">
            <a:noAutofit/>
          </a:bodyPr>
          <a:lstStyle/>
          <a:p>
            <a:pPr marL="228600" indent="-228600" algn="ctr" eaLnBrk="0" hangingPunct="0">
              <a:lnSpc>
                <a:spcPct val="90000"/>
              </a:lnSpc>
            </a:pPr>
            <a:r>
              <a:rPr lang="fr-FR" sz="1200" b="1" dirty="0">
                <a:solidFill>
                  <a:prstClr val="black"/>
                </a:solidFill>
                <a:latin typeface="Calibri"/>
                <a:ea typeface="ＭＳ Ｐゴシック" charset="-128"/>
              </a:rPr>
              <a:t>Pour les Cadres</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 Reconduction de la répartition et du taux de calcul de points sur T1</a:t>
            </a:r>
          </a:p>
          <a:p>
            <a:pPr marL="228600" indent="-139700" eaLnBrk="0" hangingPunct="0">
              <a:lnSpc>
                <a:spcPct val="90000"/>
              </a:lnSpc>
              <a:buFont typeface="+mj-lt"/>
              <a:buAutoNum type="arabicPeriod"/>
            </a:pPr>
            <a:r>
              <a:rPr lang="fr-FR" sz="1200" dirty="0">
                <a:solidFill>
                  <a:prstClr val="black"/>
                </a:solidFill>
                <a:latin typeface="Calibri"/>
                <a:ea typeface="ＭＳ Ｐゴシック" charset="-128"/>
              </a:rPr>
              <a:t> Maintien des tranches existantes au taux de 21,59% car répartition TB≠TC</a:t>
            </a:r>
          </a:p>
          <a:p>
            <a:pPr marL="88900" eaLnBrk="0" hangingPunct="0">
              <a:lnSpc>
                <a:spcPct val="90000"/>
              </a:lnSpc>
            </a:pPr>
            <a:r>
              <a:rPr lang="fr-FR" sz="1200" dirty="0">
                <a:solidFill>
                  <a:prstClr val="black"/>
                </a:solidFill>
                <a:latin typeface="Calibri"/>
                <a:ea typeface="ＭＳ Ｐゴシック" charset="-128"/>
              </a:rPr>
              <a:t>3. Répartition en 60/40 pour la TB car précédemment à 62/38 ; maintien de la répartition TC</a:t>
            </a:r>
          </a:p>
          <a:p>
            <a:pPr marL="88900" eaLnBrk="0" hangingPunct="0">
              <a:lnSpc>
                <a:spcPct val="90000"/>
              </a:lnSpc>
            </a:pPr>
            <a:r>
              <a:rPr lang="fr-FR" sz="1200" dirty="0">
                <a:solidFill>
                  <a:prstClr val="black"/>
                </a:solidFill>
                <a:latin typeface="Calibri"/>
                <a:ea typeface="ＭＳ Ｐゴシック" charset="-128"/>
              </a:rPr>
              <a:t>4. La condition supplémentaire reste en cible (cf. annexe cas 6). Son nouveaux taux de calcul de point est égale à 9-(17-16,44)=8,44%, appelé à 127%, soit un taux de cotisation de 10,72%. L’ancienne répartition est reconduite.</a:t>
            </a:r>
          </a:p>
          <a:p>
            <a:pPr marL="88900" eaLnBrk="0" hangingPunct="0">
              <a:lnSpc>
                <a:spcPct val="90000"/>
              </a:lnSpc>
            </a:pPr>
            <a:r>
              <a:rPr lang="fr-FR" sz="1200" dirty="0">
                <a:solidFill>
                  <a:prstClr val="black"/>
                </a:solidFill>
                <a:latin typeface="Calibri"/>
                <a:ea typeface="ＭＳ Ｐゴシック" charset="-128"/>
              </a:rPr>
              <a:t>         </a:t>
            </a:r>
          </a:p>
          <a:p>
            <a:pPr marL="88900" eaLnBrk="0" hangingPunct="0">
              <a:lnSpc>
                <a:spcPct val="90000"/>
              </a:lnSpc>
            </a:pPr>
            <a:endParaRPr lang="fr-FR" sz="1200" dirty="0">
              <a:solidFill>
                <a:prstClr val="black"/>
              </a:solidFill>
              <a:latin typeface="Calibri"/>
              <a:ea typeface="ＭＳ Ｐゴシック" charset="-128"/>
            </a:endParaRPr>
          </a:p>
        </p:txBody>
      </p:sp>
      <p:sp>
        <p:nvSpPr>
          <p:cNvPr id="81" name="Rectangle 80"/>
          <p:cNvSpPr/>
          <p:nvPr/>
        </p:nvSpPr>
        <p:spPr>
          <a:xfrm>
            <a:off x="7423237" y="1611577"/>
            <a:ext cx="2000222" cy="373734"/>
          </a:xfrm>
          <a:prstGeom prst="rect">
            <a:avLst/>
          </a:prstGeom>
          <a:solidFill>
            <a:srgbClr val="A22287"/>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lnSpc>
                <a:spcPct val="80000"/>
              </a:lnSpc>
            </a:pPr>
            <a:r>
              <a:rPr lang="fr-FR" sz="1200" dirty="0">
                <a:solidFill>
                  <a:prstClr val="white"/>
                </a:solidFill>
                <a:latin typeface="Calibri"/>
              </a:rPr>
              <a:t>Condition supplémentaire sur  assiette &gt;2 et ≤4PSS</a:t>
            </a:r>
          </a:p>
        </p:txBody>
      </p:sp>
      <p:sp>
        <p:nvSpPr>
          <p:cNvPr id="82" name="Rectangle 81"/>
          <p:cNvSpPr/>
          <p:nvPr/>
        </p:nvSpPr>
        <p:spPr>
          <a:xfrm>
            <a:off x="7423237" y="2014857"/>
            <a:ext cx="2000222" cy="30434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11,25 % (9 %)</a:t>
            </a:r>
          </a:p>
        </p:txBody>
      </p:sp>
      <p:sp>
        <p:nvSpPr>
          <p:cNvPr id="83" name="Rectangle 82"/>
          <p:cNvSpPr/>
          <p:nvPr/>
        </p:nvSpPr>
        <p:spPr>
          <a:xfrm>
            <a:off x="7423243" y="2358257"/>
            <a:ext cx="2000221" cy="53280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sp>
        <p:nvSpPr>
          <p:cNvPr id="84" name="Rectangle 83"/>
          <p:cNvSpPr/>
          <p:nvPr/>
        </p:nvSpPr>
        <p:spPr>
          <a:xfrm>
            <a:off x="3752543" y="5038435"/>
            <a:ext cx="1768245" cy="361247"/>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lumMod val="95000"/>
                    <a:lumOff val="5000"/>
                  </a:prstClr>
                </a:solidFill>
                <a:latin typeface="Calibri"/>
              </a:rPr>
              <a:t>Assiette &gt;1 et ≤ 4 PSS</a:t>
            </a:r>
          </a:p>
        </p:txBody>
      </p:sp>
      <p:sp>
        <p:nvSpPr>
          <p:cNvPr id="85" name="Rectangle 84"/>
          <p:cNvSpPr/>
          <p:nvPr/>
        </p:nvSpPr>
        <p:spPr>
          <a:xfrm>
            <a:off x="3752531" y="5452146"/>
            <a:ext cx="1768244" cy="339557"/>
          </a:xfrm>
          <a:prstGeom prst="rect">
            <a:avLst/>
          </a:prstGeom>
          <a:solidFill>
            <a:schemeClr val="accent4">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21,59 % (17%)</a:t>
            </a:r>
          </a:p>
        </p:txBody>
      </p:sp>
      <p:sp>
        <p:nvSpPr>
          <p:cNvPr id="86" name="Rectangle 85"/>
          <p:cNvSpPr/>
          <p:nvPr/>
        </p:nvSpPr>
        <p:spPr>
          <a:xfrm>
            <a:off x="3752529" y="5835234"/>
            <a:ext cx="1768246" cy="609774"/>
          </a:xfrm>
          <a:prstGeom prst="rect">
            <a:avLst/>
          </a:prstGeom>
          <a:solidFill>
            <a:schemeClr val="accent4">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sp>
        <p:nvSpPr>
          <p:cNvPr id="87" name="Rectangle 86"/>
          <p:cNvSpPr/>
          <p:nvPr/>
        </p:nvSpPr>
        <p:spPr>
          <a:xfrm>
            <a:off x="5557421" y="5038435"/>
            <a:ext cx="1834937" cy="361247"/>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Assiette &gt;4 et ≤ 8 PSS</a:t>
            </a:r>
          </a:p>
        </p:txBody>
      </p:sp>
      <p:sp>
        <p:nvSpPr>
          <p:cNvPr id="88" name="Rectangle 87"/>
          <p:cNvSpPr/>
          <p:nvPr/>
        </p:nvSpPr>
        <p:spPr>
          <a:xfrm>
            <a:off x="5557418" y="5445268"/>
            <a:ext cx="1834938" cy="346410"/>
          </a:xfrm>
          <a:prstGeom prst="rect">
            <a:avLst/>
          </a:prstGeom>
          <a:solidFill>
            <a:schemeClr val="accent4">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21,59% (17%)</a:t>
            </a:r>
          </a:p>
        </p:txBody>
      </p:sp>
      <p:sp>
        <p:nvSpPr>
          <p:cNvPr id="89" name="Rectangle 88"/>
          <p:cNvSpPr/>
          <p:nvPr/>
        </p:nvSpPr>
        <p:spPr>
          <a:xfrm>
            <a:off x="5557419" y="5835234"/>
            <a:ext cx="1834286" cy="609774"/>
          </a:xfrm>
          <a:prstGeom prst="rect">
            <a:avLst/>
          </a:prstGeom>
          <a:solidFill>
            <a:schemeClr val="accent4">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50/50</a:t>
            </a:r>
          </a:p>
        </p:txBody>
      </p:sp>
      <p:sp>
        <p:nvSpPr>
          <p:cNvPr id="90" name="Rectangle 89"/>
          <p:cNvSpPr/>
          <p:nvPr/>
        </p:nvSpPr>
        <p:spPr>
          <a:xfrm>
            <a:off x="7423243" y="5035561"/>
            <a:ext cx="2000221" cy="364144"/>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lnSpc>
                <a:spcPct val="80000"/>
              </a:lnSpc>
            </a:pPr>
            <a:r>
              <a:rPr lang="fr-FR" sz="1200" dirty="0">
                <a:solidFill>
                  <a:prstClr val="black">
                    <a:lumMod val="95000"/>
                    <a:lumOff val="5000"/>
                  </a:prstClr>
                </a:solidFill>
                <a:latin typeface="Calibri"/>
              </a:rPr>
              <a:t>Condition supplémentaire sur  assiette &gt;2 et ≤4PSS</a:t>
            </a:r>
          </a:p>
        </p:txBody>
      </p:sp>
      <p:sp>
        <p:nvSpPr>
          <p:cNvPr id="91" name="Rectangle 90"/>
          <p:cNvSpPr/>
          <p:nvPr/>
        </p:nvSpPr>
        <p:spPr>
          <a:xfrm>
            <a:off x="7423243" y="5443236"/>
            <a:ext cx="2000221" cy="348442"/>
          </a:xfrm>
          <a:prstGeom prst="rect">
            <a:avLst/>
          </a:prstGeom>
          <a:solidFill>
            <a:schemeClr val="accent4">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10,72 % (8,44 %)</a:t>
            </a:r>
          </a:p>
        </p:txBody>
      </p:sp>
      <p:sp>
        <p:nvSpPr>
          <p:cNvPr id="92" name="Rectangle 91"/>
          <p:cNvSpPr/>
          <p:nvPr/>
        </p:nvSpPr>
        <p:spPr>
          <a:xfrm>
            <a:off x="7423243" y="5835234"/>
            <a:ext cx="2000221" cy="609774"/>
          </a:xfrm>
          <a:prstGeom prst="rect">
            <a:avLst/>
          </a:prstGeom>
          <a:solidFill>
            <a:schemeClr val="accent4">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914182" eaLnBrk="0" hangingPunct="0"/>
            <a:r>
              <a:rPr lang="fr-FR" sz="1400" dirty="0">
                <a:solidFill>
                  <a:prstClr val="black"/>
                </a:solidFill>
                <a:latin typeface="Calibri"/>
              </a:rPr>
              <a:t>Répartition</a:t>
            </a:r>
          </a:p>
          <a:p>
            <a:pPr algn="ctr" defTabSz="914182" eaLnBrk="0" hangingPunct="0"/>
            <a:r>
              <a:rPr lang="fr-FR" sz="1400" dirty="0">
                <a:solidFill>
                  <a:prstClr val="black"/>
                </a:solidFill>
                <a:latin typeface="Calibri"/>
              </a:rPr>
              <a:t>60/40</a:t>
            </a:r>
          </a:p>
        </p:txBody>
      </p:sp>
      <p:sp>
        <p:nvSpPr>
          <p:cNvPr id="93" name="Rectangle 92">
            <a:extLst>
              <a:ext uri="{FF2B5EF4-FFF2-40B4-BE49-F238E27FC236}">
                <a16:creationId xmlns:a16="http://schemas.microsoft.com/office/drawing/2014/main" id="{C7A6A9FF-97F2-446A-970C-08F8BA65D443}"/>
              </a:ext>
            </a:extLst>
          </p:cNvPr>
          <p:cNvSpPr/>
          <p:nvPr/>
        </p:nvSpPr>
        <p:spPr>
          <a:xfrm>
            <a:off x="3682562" y="1156916"/>
            <a:ext cx="4608512" cy="341632"/>
          </a:xfrm>
          <a:prstGeom prst="rect">
            <a:avLst/>
          </a:prstGeom>
          <a:ln>
            <a:noFill/>
          </a:ln>
        </p:spPr>
        <p:txBody>
          <a:bodyPr wrap="square">
            <a:spAutoFit/>
          </a:bodyPr>
          <a:lstStyle/>
          <a:p>
            <a:pPr algn="ctr" eaLnBrk="0" hangingPunct="0">
              <a:lnSpc>
                <a:spcPct val="90000"/>
              </a:lnSpc>
            </a:pPr>
            <a:r>
              <a:rPr lang="fr-FR" b="1" dirty="0">
                <a:solidFill>
                  <a:srgbClr val="5EA6AA"/>
                </a:solidFill>
                <a:latin typeface="Calibri"/>
                <a:ea typeface="ＭＳ Ｐゴシック" charset="-128"/>
              </a:rPr>
              <a:t>Conditions d’adhésion existantes en 2018 </a:t>
            </a:r>
          </a:p>
        </p:txBody>
      </p:sp>
      <p:sp>
        <p:nvSpPr>
          <p:cNvPr id="94" name="Rectangle 93">
            <a:extLst>
              <a:ext uri="{FF2B5EF4-FFF2-40B4-BE49-F238E27FC236}">
                <a16:creationId xmlns:a16="http://schemas.microsoft.com/office/drawing/2014/main" id="{85715E9C-6B2C-4D3B-AEAF-D08F298C61AB}"/>
              </a:ext>
            </a:extLst>
          </p:cNvPr>
          <p:cNvSpPr/>
          <p:nvPr/>
        </p:nvSpPr>
        <p:spPr>
          <a:xfrm>
            <a:off x="2847485" y="4651366"/>
            <a:ext cx="6278666" cy="319446"/>
          </a:xfrm>
          <a:prstGeom prst="rect">
            <a:avLst/>
          </a:prstGeom>
          <a:ln>
            <a:noFill/>
          </a:ln>
        </p:spPr>
        <p:txBody>
          <a:bodyPr wrap="square">
            <a:spAutoFit/>
          </a:bodyPr>
          <a:lstStyle/>
          <a:p>
            <a:pPr algn="ctr" eaLnBrk="0" hangingPunct="0">
              <a:lnSpc>
                <a:spcPct val="80000"/>
              </a:lnSpc>
            </a:pPr>
            <a:r>
              <a:rPr lang="fr-FR" b="1" dirty="0">
                <a:solidFill>
                  <a:srgbClr val="5EA6AA"/>
                </a:solidFill>
                <a:latin typeface="Calibri"/>
                <a:ea typeface="ＭＳ Ｐゴシック" charset="-128"/>
              </a:rPr>
              <a:t>Conditions d’adhésion à appliquer à partir du 1</a:t>
            </a:r>
            <a:r>
              <a:rPr lang="fr-FR" b="1" baseline="30000" dirty="0">
                <a:solidFill>
                  <a:srgbClr val="5EA6AA"/>
                </a:solidFill>
                <a:latin typeface="Calibri"/>
                <a:ea typeface="ＭＳ Ｐゴシック" charset="-128"/>
              </a:rPr>
              <a:t>er</a:t>
            </a:r>
            <a:r>
              <a:rPr lang="fr-FR" b="1" dirty="0">
                <a:solidFill>
                  <a:srgbClr val="5EA6AA"/>
                </a:solidFill>
                <a:latin typeface="Calibri"/>
                <a:ea typeface="ＭＳ Ｐゴシック" charset="-128"/>
              </a:rPr>
              <a:t> janvier 2019</a:t>
            </a:r>
            <a:endParaRPr lang="fr-FR" dirty="0">
              <a:solidFill>
                <a:srgbClr val="5EA6AA"/>
              </a:solidFill>
              <a:latin typeface="Calibri"/>
              <a:ea typeface="ＭＳ Ｐゴシック" charset="-128"/>
            </a:endParaRPr>
          </a:p>
        </p:txBody>
      </p:sp>
    </p:spTree>
    <p:extLst>
      <p:ext uri="{BB962C8B-B14F-4D97-AF65-F5344CB8AC3E}">
        <p14:creationId xmlns:p14="http://schemas.microsoft.com/office/powerpoint/2010/main" val="171268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altLang="fr-FR" sz="2100" dirty="0"/>
              <a:t>Mécanique de conversion</a:t>
            </a:r>
            <a:endParaRPr altLang="fr-FR" sz="2100" dirty="0"/>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graphicFrame>
        <p:nvGraphicFramePr>
          <p:cNvPr id="4" name="Tableau 3"/>
          <p:cNvGraphicFramePr>
            <a:graphicFrameLocks noGrp="1"/>
          </p:cNvGraphicFramePr>
          <p:nvPr>
            <p:extLst/>
          </p:nvPr>
        </p:nvGraphicFramePr>
        <p:xfrm>
          <a:off x="1850574" y="1604689"/>
          <a:ext cx="8302170" cy="4180840"/>
        </p:xfrm>
        <a:graphic>
          <a:graphicData uri="http://schemas.openxmlformats.org/drawingml/2006/table">
            <a:tbl>
              <a:tblPr firstRow="1" bandRow="1">
                <a:tableStyleId>{16D9F66E-5EB9-4882-86FB-DCBF35E3C3E4}</a:tableStyleId>
              </a:tblPr>
              <a:tblGrid>
                <a:gridCol w="933058">
                  <a:extLst>
                    <a:ext uri="{9D8B030D-6E8A-4147-A177-3AD203B41FA5}">
                      <a16:colId xmlns:a16="http://schemas.microsoft.com/office/drawing/2014/main" val="20000"/>
                    </a:ext>
                  </a:extLst>
                </a:gridCol>
                <a:gridCol w="727376">
                  <a:extLst>
                    <a:ext uri="{9D8B030D-6E8A-4147-A177-3AD203B41FA5}">
                      <a16:colId xmlns:a16="http://schemas.microsoft.com/office/drawing/2014/main" val="20001"/>
                    </a:ext>
                  </a:extLst>
                </a:gridCol>
                <a:gridCol w="830217">
                  <a:extLst>
                    <a:ext uri="{9D8B030D-6E8A-4147-A177-3AD203B41FA5}">
                      <a16:colId xmlns:a16="http://schemas.microsoft.com/office/drawing/2014/main" val="20002"/>
                    </a:ext>
                  </a:extLst>
                </a:gridCol>
                <a:gridCol w="830217">
                  <a:extLst>
                    <a:ext uri="{9D8B030D-6E8A-4147-A177-3AD203B41FA5}">
                      <a16:colId xmlns:a16="http://schemas.microsoft.com/office/drawing/2014/main" val="20003"/>
                    </a:ext>
                  </a:extLst>
                </a:gridCol>
                <a:gridCol w="830217">
                  <a:extLst>
                    <a:ext uri="{9D8B030D-6E8A-4147-A177-3AD203B41FA5}">
                      <a16:colId xmlns:a16="http://schemas.microsoft.com/office/drawing/2014/main" val="20004"/>
                    </a:ext>
                  </a:extLst>
                </a:gridCol>
                <a:gridCol w="830217">
                  <a:extLst>
                    <a:ext uri="{9D8B030D-6E8A-4147-A177-3AD203B41FA5}">
                      <a16:colId xmlns:a16="http://schemas.microsoft.com/office/drawing/2014/main" val="20005"/>
                    </a:ext>
                  </a:extLst>
                </a:gridCol>
                <a:gridCol w="830217">
                  <a:extLst>
                    <a:ext uri="{9D8B030D-6E8A-4147-A177-3AD203B41FA5}">
                      <a16:colId xmlns:a16="http://schemas.microsoft.com/office/drawing/2014/main" val="20006"/>
                    </a:ext>
                  </a:extLst>
                </a:gridCol>
                <a:gridCol w="830217">
                  <a:extLst>
                    <a:ext uri="{9D8B030D-6E8A-4147-A177-3AD203B41FA5}">
                      <a16:colId xmlns:a16="http://schemas.microsoft.com/office/drawing/2014/main" val="20007"/>
                    </a:ext>
                  </a:extLst>
                </a:gridCol>
                <a:gridCol w="830217">
                  <a:extLst>
                    <a:ext uri="{9D8B030D-6E8A-4147-A177-3AD203B41FA5}">
                      <a16:colId xmlns:a16="http://schemas.microsoft.com/office/drawing/2014/main" val="20008"/>
                    </a:ext>
                  </a:extLst>
                </a:gridCol>
                <a:gridCol w="830217">
                  <a:extLst>
                    <a:ext uri="{9D8B030D-6E8A-4147-A177-3AD203B41FA5}">
                      <a16:colId xmlns:a16="http://schemas.microsoft.com/office/drawing/2014/main" val="20009"/>
                    </a:ext>
                  </a:extLst>
                </a:gridCol>
              </a:tblGrid>
              <a:tr h="370840">
                <a:tc>
                  <a:txBody>
                    <a:bodyPr/>
                    <a:lstStyle/>
                    <a:p>
                      <a:endParaRPr lang="fr-FR" dirty="0"/>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a:t>PSS</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rowSpan="3">
                  <a:txBody>
                    <a:bodyPr/>
                    <a:lstStyle/>
                    <a:p>
                      <a:r>
                        <a:rPr lang="fr-FR" sz="1100" dirty="0">
                          <a:solidFill>
                            <a:schemeClr val="bg1"/>
                          </a:solidFill>
                        </a:rPr>
                        <a:t>Cadres conditions spécifiques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dirty="0">
                          <a:solidFill>
                            <a:schemeClr val="bg1"/>
                          </a:solidFill>
                        </a:rPr>
                        <a:t>10 (8)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gridSpan="3">
                  <a:txBody>
                    <a:bodyPr/>
                    <a:lstStyle/>
                    <a:p>
                      <a:pPr algn="ctr"/>
                      <a:r>
                        <a:rPr lang="fr-FR" sz="1800" dirty="0"/>
                        <a:t>20,55 (16,44)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gridSpan="4">
                  <a:txBody>
                    <a:bodyPr/>
                    <a:lstStyle/>
                    <a:p>
                      <a:pPr algn="ctr"/>
                      <a:r>
                        <a:rPr lang="fr-FR" sz="1800" dirty="0"/>
                        <a:t>20,55 (16,44)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extLst>
                  <a:ext uri="{0D108BD9-81ED-4DB2-BD59-A6C34878D82A}">
                    <a16:rowId xmlns:a16="http://schemas.microsoft.com/office/drawing/2014/main" val="10002"/>
                  </a:ext>
                </a:extLst>
              </a:tr>
              <a:tr h="188600">
                <a:tc vMerge="1">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10,16</a:t>
                      </a:r>
                      <a:br>
                        <a:rPr lang="fr-FR" dirty="0">
                          <a:solidFill>
                            <a:schemeClr val="bg1"/>
                          </a:solidFill>
                        </a:rPr>
                      </a:br>
                      <a:r>
                        <a:rPr lang="fr-FR" sz="1600" dirty="0">
                          <a:solidFill>
                            <a:schemeClr val="bg1"/>
                          </a:solidFill>
                        </a:rPr>
                        <a:t>(8)</a:t>
                      </a:r>
                      <a:endParaRPr lang="fr-FR" sz="9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7">
                  <a:txBody>
                    <a:bodyPr/>
                    <a:lstStyle/>
                    <a:p>
                      <a:pPr algn="ctr"/>
                      <a:r>
                        <a:rPr lang="fr-FR" dirty="0"/>
                        <a:t>21,59 (17)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10004"/>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rowSpan="3">
                  <a:txBody>
                    <a:bodyPr/>
                    <a:lstStyle/>
                    <a:p>
                      <a:pPr marL="0" algn="l" defTabSz="914400" rtl="0" eaLnBrk="1" latinLnBrk="0" hangingPunct="1"/>
                      <a:r>
                        <a:rPr lang="fr-FR" sz="1100" kern="1200" dirty="0">
                          <a:solidFill>
                            <a:schemeClr val="bg1"/>
                          </a:solidFill>
                          <a:latin typeface="+mn-lt"/>
                          <a:ea typeface="+mn-ea"/>
                          <a:cs typeface="+mn-cs"/>
                        </a:rPr>
                        <a:t>Non-cadres conditions spécifiques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r>
                        <a:rPr lang="fr-FR" dirty="0">
                          <a:solidFill>
                            <a:schemeClr val="bg1"/>
                          </a:solidFill>
                        </a:rPr>
                        <a:t>10 (8)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gridSpan="2">
                  <a:txBody>
                    <a:bodyPr/>
                    <a:lstStyle/>
                    <a:p>
                      <a:pPr algn="ctr"/>
                      <a:r>
                        <a:rPr lang="fr-FR" sz="1800" dirty="0"/>
                        <a:t>20,25 (16,20)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v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v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10,16</a:t>
                      </a:r>
                      <a:br>
                        <a:rPr lang="fr-FR" dirty="0">
                          <a:solidFill>
                            <a:schemeClr val="bg1"/>
                          </a:solidFill>
                        </a:rPr>
                      </a:br>
                      <a:r>
                        <a:rPr lang="fr-FR" sz="1600" dirty="0">
                          <a:solidFill>
                            <a:schemeClr val="bg1"/>
                          </a:solidFill>
                        </a:rPr>
                        <a:t>(8)</a:t>
                      </a:r>
                      <a:endParaRPr lang="fr-FR" sz="9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7">
                  <a:txBody>
                    <a:bodyPr/>
                    <a:lstStyle/>
                    <a:p>
                      <a:pPr algn="ctr"/>
                      <a:r>
                        <a:rPr lang="fr-FR" dirty="0"/>
                        <a:t>21,59 (17)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2" name="ZoneTexte 11">
            <a:extLst>
              <a:ext uri="{FF2B5EF4-FFF2-40B4-BE49-F238E27FC236}">
                <a16:creationId xmlns:a16="http://schemas.microsoft.com/office/drawing/2014/main" id="{372EBCE0-B493-459D-B627-4D6625B77B1B}"/>
              </a:ext>
            </a:extLst>
          </p:cNvPr>
          <p:cNvSpPr txBox="1"/>
          <p:nvPr/>
        </p:nvSpPr>
        <p:spPr>
          <a:xfrm>
            <a:off x="1991545" y="6300914"/>
            <a:ext cx="7369787" cy="430887"/>
          </a:xfrm>
          <a:prstGeom prst="rect">
            <a:avLst/>
          </a:prstGeom>
          <a:noFill/>
          <a:ln>
            <a:noFill/>
          </a:ln>
        </p:spPr>
        <p:txBody>
          <a:bodyPr wrap="square" rtlCol="0">
            <a:spAutoFit/>
          </a:bodyPr>
          <a:lstStyle/>
          <a:p>
            <a:r>
              <a:rPr lang="fr-FR" sz="1100" dirty="0">
                <a:solidFill>
                  <a:prstClr val="black"/>
                </a:solidFill>
                <a:latin typeface="Calibri"/>
                <a:ea typeface="ＭＳ Ｐゴシック" charset="0"/>
              </a:rPr>
              <a:t>Taux hors parenthèses = Taux de cotisation (anciennement nommé Taux appelé)</a:t>
            </a:r>
          </a:p>
          <a:p>
            <a:r>
              <a:rPr lang="fr-FR" sz="1100" dirty="0">
                <a:solidFill>
                  <a:prstClr val="black"/>
                </a:solidFill>
                <a:latin typeface="Calibri"/>
                <a:ea typeface="ＭＳ Ｐゴシック" charset="0"/>
              </a:rPr>
              <a:t>Taux entre parenthèses = Taux de calcul de points (anciennement nommé Taux contractuel)</a:t>
            </a:r>
          </a:p>
        </p:txBody>
      </p:sp>
    </p:spTree>
    <p:extLst>
      <p:ext uri="{BB962C8B-B14F-4D97-AF65-F5344CB8AC3E}">
        <p14:creationId xmlns:p14="http://schemas.microsoft.com/office/powerpoint/2010/main" val="415481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altLang="fr-FR" sz="2100" dirty="0"/>
              <a:t>Mécanique de conversion</a:t>
            </a:r>
            <a:endParaRPr altLang="fr-FR" sz="2100" dirty="0"/>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graphicFrame>
        <p:nvGraphicFramePr>
          <p:cNvPr id="4" name="Tableau 3"/>
          <p:cNvGraphicFramePr>
            <a:graphicFrameLocks noGrp="1"/>
          </p:cNvGraphicFramePr>
          <p:nvPr>
            <p:extLst/>
          </p:nvPr>
        </p:nvGraphicFramePr>
        <p:xfrm>
          <a:off x="1850572" y="1345010"/>
          <a:ext cx="8302170" cy="4958124"/>
        </p:xfrm>
        <a:graphic>
          <a:graphicData uri="http://schemas.openxmlformats.org/drawingml/2006/table">
            <a:tbl>
              <a:tblPr firstRow="1" bandRow="1">
                <a:tableStyleId>{16D9F66E-5EB9-4882-86FB-DCBF35E3C3E4}</a:tableStyleId>
              </a:tblPr>
              <a:tblGrid>
                <a:gridCol w="933058">
                  <a:extLst>
                    <a:ext uri="{9D8B030D-6E8A-4147-A177-3AD203B41FA5}">
                      <a16:colId xmlns:a16="http://schemas.microsoft.com/office/drawing/2014/main" val="20000"/>
                    </a:ext>
                  </a:extLst>
                </a:gridCol>
                <a:gridCol w="727376">
                  <a:extLst>
                    <a:ext uri="{9D8B030D-6E8A-4147-A177-3AD203B41FA5}">
                      <a16:colId xmlns:a16="http://schemas.microsoft.com/office/drawing/2014/main" val="20001"/>
                    </a:ext>
                  </a:extLst>
                </a:gridCol>
                <a:gridCol w="830217">
                  <a:extLst>
                    <a:ext uri="{9D8B030D-6E8A-4147-A177-3AD203B41FA5}">
                      <a16:colId xmlns:a16="http://schemas.microsoft.com/office/drawing/2014/main" val="20002"/>
                    </a:ext>
                  </a:extLst>
                </a:gridCol>
                <a:gridCol w="830217">
                  <a:extLst>
                    <a:ext uri="{9D8B030D-6E8A-4147-A177-3AD203B41FA5}">
                      <a16:colId xmlns:a16="http://schemas.microsoft.com/office/drawing/2014/main" val="20003"/>
                    </a:ext>
                  </a:extLst>
                </a:gridCol>
                <a:gridCol w="830217">
                  <a:extLst>
                    <a:ext uri="{9D8B030D-6E8A-4147-A177-3AD203B41FA5}">
                      <a16:colId xmlns:a16="http://schemas.microsoft.com/office/drawing/2014/main" val="20004"/>
                    </a:ext>
                  </a:extLst>
                </a:gridCol>
                <a:gridCol w="830217">
                  <a:extLst>
                    <a:ext uri="{9D8B030D-6E8A-4147-A177-3AD203B41FA5}">
                      <a16:colId xmlns:a16="http://schemas.microsoft.com/office/drawing/2014/main" val="20005"/>
                    </a:ext>
                  </a:extLst>
                </a:gridCol>
                <a:gridCol w="830217">
                  <a:extLst>
                    <a:ext uri="{9D8B030D-6E8A-4147-A177-3AD203B41FA5}">
                      <a16:colId xmlns:a16="http://schemas.microsoft.com/office/drawing/2014/main" val="20006"/>
                    </a:ext>
                  </a:extLst>
                </a:gridCol>
                <a:gridCol w="830217">
                  <a:extLst>
                    <a:ext uri="{9D8B030D-6E8A-4147-A177-3AD203B41FA5}">
                      <a16:colId xmlns:a16="http://schemas.microsoft.com/office/drawing/2014/main" val="20007"/>
                    </a:ext>
                  </a:extLst>
                </a:gridCol>
                <a:gridCol w="830217">
                  <a:extLst>
                    <a:ext uri="{9D8B030D-6E8A-4147-A177-3AD203B41FA5}">
                      <a16:colId xmlns:a16="http://schemas.microsoft.com/office/drawing/2014/main" val="20008"/>
                    </a:ext>
                  </a:extLst>
                </a:gridCol>
                <a:gridCol w="830217">
                  <a:extLst>
                    <a:ext uri="{9D8B030D-6E8A-4147-A177-3AD203B41FA5}">
                      <a16:colId xmlns:a16="http://schemas.microsoft.com/office/drawing/2014/main" val="20009"/>
                    </a:ext>
                  </a:extLst>
                </a:gridCol>
              </a:tblGrid>
              <a:tr h="370840">
                <a:tc>
                  <a:txBody>
                    <a:bodyPr/>
                    <a:lstStyle/>
                    <a:p>
                      <a:endParaRPr lang="fr-FR" dirty="0"/>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dirty="0"/>
                        <a:t>PSS</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dirty="0"/>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9604">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rowSpan="3">
                  <a:txBody>
                    <a:bodyPr/>
                    <a:lstStyle/>
                    <a:p>
                      <a:r>
                        <a:rPr lang="fr-FR" sz="1100" dirty="0">
                          <a:solidFill>
                            <a:schemeClr val="bg1"/>
                          </a:solidFill>
                        </a:rPr>
                        <a:t>Non-cadres conditions spécifiques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dirty="0">
                          <a:solidFill>
                            <a:schemeClr val="bg1"/>
                          </a:solidFill>
                        </a:rPr>
                        <a:t>11,25 </a:t>
                      </a:r>
                      <a:r>
                        <a:rPr lang="fr-FR" sz="1600" dirty="0">
                          <a:solidFill>
                            <a:schemeClr val="bg1"/>
                          </a:solidFill>
                        </a:rPr>
                        <a:t>(9)</a:t>
                      </a:r>
                      <a:endParaRPr lang="fr-FR" sz="14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gridSpan="2">
                  <a:txBody>
                    <a:bodyPr/>
                    <a:lstStyle/>
                    <a:p>
                      <a:pPr algn="ctr"/>
                      <a:r>
                        <a:rPr lang="fr-FR" sz="1800" dirty="0"/>
                        <a:t>20,25 (16,20)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fr-FR" sz="11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gridSpan="4">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370840">
                <a:tc vMerge="1">
                  <a:txBody>
                    <a:bodyPr/>
                    <a:lstStyle/>
                    <a:p>
                      <a:endParaRPr lang="fr-FR" sz="11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dirty="0">
                          <a:solidFill>
                            <a:schemeClr val="bg1"/>
                          </a:solidFill>
                        </a:rPr>
                        <a:t>11,43 </a:t>
                      </a:r>
                      <a:r>
                        <a:rPr lang="fr-FR" sz="1600" dirty="0">
                          <a:solidFill>
                            <a:schemeClr val="bg1"/>
                          </a:solidFill>
                        </a:rPr>
                        <a:t>(9)</a:t>
                      </a:r>
                      <a:endParaRPr lang="fr-FR" sz="14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7">
                  <a:txBody>
                    <a:bodyPr/>
                    <a:lstStyle/>
                    <a:p>
                      <a:pPr marL="0" algn="ctr" defTabSz="914400" rtl="0" eaLnBrk="1" latinLnBrk="0" hangingPunct="1"/>
                      <a:r>
                        <a:rPr lang="fr-FR" sz="1800" kern="1200" dirty="0">
                          <a:solidFill>
                            <a:schemeClr val="dk1"/>
                          </a:solidFill>
                          <a:latin typeface="+mn-lt"/>
                          <a:ea typeface="+mn-ea"/>
                          <a:cs typeface="+mn-cs"/>
                        </a:rPr>
                        <a:t>21,59 (17)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hMerge="1">
                  <a:txBody>
                    <a:bodyPr/>
                    <a:lstStyle/>
                    <a:p>
                      <a:endParaRPr lang="fr-FR"/>
                    </a:p>
                  </a:txBody>
                  <a:tcPr/>
                </a:tc>
                <a:tc hMerge="1">
                  <a:txBody>
                    <a:bodyPr/>
                    <a:lstStyle/>
                    <a:p>
                      <a:endParaRPr lang="fr-FR"/>
                    </a:p>
                  </a:txBody>
                  <a:tcPr/>
                </a:tc>
                <a:tc hMerge="1">
                  <a:txBody>
                    <a:bodyPr/>
                    <a:lstStyle/>
                    <a:p>
                      <a:pPr algn="ctr"/>
                      <a:endParaRPr lang="fr-FR" sz="1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370840">
                <a:tc>
                  <a:txBody>
                    <a:bodyPr/>
                    <a:lstStyle/>
                    <a:p>
                      <a:endParaRPr lang="fr-FR" sz="2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2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2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endParaRPr lang="fr-FR" sz="2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gridSpan="4">
                  <a:txBody>
                    <a:bodyPr/>
                    <a:lstStyle/>
                    <a:p>
                      <a:pPr algn="ctr"/>
                      <a:endParaRPr lang="fr-FR" sz="2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5"/>
                  </a:ext>
                </a:extLst>
              </a:tr>
              <a:tr h="370840">
                <a:tc rowSpan="5">
                  <a:txBody>
                    <a:bodyPr/>
                    <a:lstStyle/>
                    <a:p>
                      <a:r>
                        <a:rPr lang="fr-FR" sz="1100" dirty="0">
                          <a:solidFill>
                            <a:schemeClr val="bg1"/>
                          </a:solidFill>
                        </a:rPr>
                        <a:t>Cadres conditions spécifiques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dirty="0">
                          <a:solidFill>
                            <a:schemeClr val="bg1"/>
                          </a:solidFill>
                        </a:rPr>
                        <a:t>11,25 </a:t>
                      </a:r>
                      <a:r>
                        <a:rPr lang="fr-FR" sz="1600" dirty="0">
                          <a:solidFill>
                            <a:schemeClr val="bg1"/>
                          </a:solidFill>
                        </a:rPr>
                        <a:t>(9)</a:t>
                      </a:r>
                      <a:endParaRPr lang="fr-FR" sz="14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gridSpan="3">
                  <a:txBody>
                    <a:bodyPr/>
                    <a:lstStyle/>
                    <a:p>
                      <a:pPr algn="ctr"/>
                      <a:r>
                        <a:rPr lang="fr-FR" sz="1800" dirty="0"/>
                        <a:t>20,55 (16,44)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gridSpan="4">
                  <a:txBody>
                    <a:bodyPr/>
                    <a:lstStyle/>
                    <a:p>
                      <a:pPr algn="ctr"/>
                      <a:r>
                        <a:rPr lang="fr-FR" sz="1800" dirty="0"/>
                        <a:t>20,55 (16,44)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5B3D7"/>
                    </a:solidFill>
                  </a:tcPr>
                </a:tc>
                <a:extLst>
                  <a:ext uri="{0D108BD9-81ED-4DB2-BD59-A6C34878D82A}">
                    <a16:rowId xmlns:a16="http://schemas.microsoft.com/office/drawing/2014/main" val="10006"/>
                  </a:ext>
                </a:extLst>
              </a:tr>
              <a:tr h="370840">
                <a:tc v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fr-FR" dirty="0"/>
                        <a:t>11,25 (9)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0000"/>
                        <a:lumOff val="40000"/>
                      </a:schemeClr>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8600">
                <a:tc vMerge="1">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v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fr-FR" dirty="0"/>
                        <a:t>2019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dirty="0">
                          <a:solidFill>
                            <a:schemeClr val="bg1"/>
                          </a:solidFill>
                        </a:rPr>
                        <a:t>11,43 </a:t>
                      </a:r>
                      <a:r>
                        <a:rPr lang="fr-FR" sz="1600" dirty="0">
                          <a:solidFill>
                            <a:schemeClr val="bg1"/>
                          </a:solidFill>
                        </a:rPr>
                        <a:t>(9)</a:t>
                      </a:r>
                      <a:endParaRPr lang="fr-FR" sz="14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7">
                  <a:txBody>
                    <a:bodyPr/>
                    <a:lstStyle/>
                    <a:p>
                      <a:pPr marL="0" algn="ctr" defTabSz="914400" rtl="0" eaLnBrk="1" latinLnBrk="0" hangingPunct="1"/>
                      <a:r>
                        <a:rPr lang="fr-FR" sz="1800" kern="1200" dirty="0">
                          <a:solidFill>
                            <a:schemeClr val="dk1"/>
                          </a:solidFill>
                          <a:latin typeface="+mn-lt"/>
                          <a:ea typeface="+mn-ea"/>
                          <a:cs typeface="+mn-cs"/>
                        </a:rPr>
                        <a:t>21,59 (17)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10009"/>
                  </a:ext>
                </a:extLst>
              </a:tr>
              <a:tr h="370840">
                <a:tc vMerge="1">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fr-FR" dirty="0"/>
                        <a:t>10,72 (8,44)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66FF"/>
                    </a:solidFill>
                  </a:tcPr>
                </a:tc>
                <a:tc hMerge="1">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66FF"/>
                    </a:solid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2" name="ZoneTexte 11">
            <a:extLst>
              <a:ext uri="{FF2B5EF4-FFF2-40B4-BE49-F238E27FC236}">
                <a16:creationId xmlns:a16="http://schemas.microsoft.com/office/drawing/2014/main" id="{372EBCE0-B493-459D-B627-4D6625B77B1B}"/>
              </a:ext>
            </a:extLst>
          </p:cNvPr>
          <p:cNvSpPr txBox="1"/>
          <p:nvPr/>
        </p:nvSpPr>
        <p:spPr>
          <a:xfrm>
            <a:off x="1991545" y="6300914"/>
            <a:ext cx="7369787" cy="430887"/>
          </a:xfrm>
          <a:prstGeom prst="rect">
            <a:avLst/>
          </a:prstGeom>
          <a:noFill/>
          <a:ln>
            <a:noFill/>
          </a:ln>
        </p:spPr>
        <p:txBody>
          <a:bodyPr wrap="square" rtlCol="0">
            <a:spAutoFit/>
          </a:bodyPr>
          <a:lstStyle/>
          <a:p>
            <a:r>
              <a:rPr lang="fr-FR" sz="1100" dirty="0">
                <a:solidFill>
                  <a:prstClr val="black"/>
                </a:solidFill>
                <a:latin typeface="Calibri"/>
                <a:ea typeface="ＭＳ Ｐゴシック" charset="0"/>
              </a:rPr>
              <a:t>Taux hors parenthèses = Taux de cotisation (anciennement nommé Taux appelé)</a:t>
            </a:r>
          </a:p>
          <a:p>
            <a:r>
              <a:rPr lang="fr-FR" sz="1100" dirty="0">
                <a:solidFill>
                  <a:prstClr val="black"/>
                </a:solidFill>
                <a:latin typeface="Calibri"/>
                <a:ea typeface="ＭＳ Ｐゴシック" charset="0"/>
              </a:rPr>
              <a:t>Taux entre parenthèses = Taux de calcul de points (anciennement nommé Taux contractuel)</a:t>
            </a:r>
          </a:p>
        </p:txBody>
      </p:sp>
    </p:spTree>
    <p:extLst>
      <p:ext uri="{BB962C8B-B14F-4D97-AF65-F5344CB8AC3E}">
        <p14:creationId xmlns:p14="http://schemas.microsoft.com/office/powerpoint/2010/main" val="134345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3215680" y="345440"/>
            <a:ext cx="7452320" cy="576263"/>
          </a:xfrm>
          <a:prstGeom prst="rect">
            <a:avLst/>
          </a:prstGeom>
        </p:spPr>
        <p:txBody>
          <a:bodyPr/>
          <a:lstStyle/>
          <a:p>
            <a:pPr algn="l"/>
            <a:r>
              <a:rPr lang="fr-FR" sz="1800" b="1" dirty="0">
                <a:solidFill>
                  <a:schemeClr val="bg1"/>
                </a:solidFill>
                <a:latin typeface="Tahoma" panose="020B0604030504040204" pitchFamily="34" charset="0"/>
                <a:ea typeface="Tahoma" panose="020B0604030504040204" pitchFamily="34" charset="0"/>
              </a:rPr>
              <a:t>Exemple de calcul - Enseignement privé</a:t>
            </a:r>
            <a:br>
              <a:rPr lang="fr-FR" sz="1800" b="1" dirty="0">
                <a:solidFill>
                  <a:schemeClr val="bg1"/>
                </a:solidFill>
                <a:latin typeface="Tahoma" panose="020B0604030504040204" pitchFamily="34" charset="0"/>
                <a:ea typeface="Tahoma" panose="020B0604030504040204" pitchFamily="34" charset="0"/>
              </a:rPr>
            </a:br>
            <a:r>
              <a:rPr lang="fr-FR" sz="1800" b="1" dirty="0">
                <a:solidFill>
                  <a:schemeClr val="bg1"/>
                </a:solidFill>
                <a:latin typeface="Tahoma" panose="020B0604030504040204" pitchFamily="34" charset="0"/>
                <a:ea typeface="Tahoma" panose="020B0604030504040204" pitchFamily="34" charset="0"/>
              </a:rPr>
              <a:t>Personnel Administratif</a:t>
            </a:r>
          </a:p>
        </p:txBody>
      </p:sp>
      <p:sp>
        <p:nvSpPr>
          <p:cNvPr id="3" name="ZoneTexte 2"/>
          <p:cNvSpPr txBox="1"/>
          <p:nvPr/>
        </p:nvSpPr>
        <p:spPr>
          <a:xfrm>
            <a:off x="2195713" y="1409891"/>
            <a:ext cx="1224136" cy="461665"/>
          </a:xfrm>
          <a:prstGeom prst="rect">
            <a:avLst/>
          </a:prstGeom>
          <a:noFill/>
        </p:spPr>
        <p:txBody>
          <a:bodyPr wrap="square" lIns="0" rIns="0" rtlCol="0">
            <a:spAutoFit/>
          </a:bodyPr>
          <a:lstStyle/>
          <a:p>
            <a:pPr algn="ctr" eaLnBrk="0" fontAlgn="base" hangingPunct="0">
              <a:spcBef>
                <a:spcPct val="0"/>
              </a:spcBef>
              <a:spcAft>
                <a:spcPct val="0"/>
              </a:spcAft>
            </a:pPr>
            <a:r>
              <a:rPr lang="fr-FR" sz="1200" b="1" dirty="0">
                <a:solidFill>
                  <a:prstClr val="black"/>
                </a:solidFill>
                <a:latin typeface="Arial" charset="0"/>
                <a:ea typeface="ＭＳ Ｐゴシック" charset="-128"/>
              </a:rPr>
              <a:t>Taux retenus pour le calcul</a:t>
            </a:r>
          </a:p>
        </p:txBody>
      </p:sp>
      <p:sp>
        <p:nvSpPr>
          <p:cNvPr id="7" name="Rectangle à coins arrondis 6"/>
          <p:cNvSpPr/>
          <p:nvPr/>
        </p:nvSpPr>
        <p:spPr>
          <a:xfrm>
            <a:off x="1973542" y="1916832"/>
            <a:ext cx="1656184" cy="1728192"/>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lIns="36000" rIns="36000" rtlCol="0" anchor="ctr">
            <a:noAutofit/>
          </a:bodyPr>
          <a:lstStyle/>
          <a:p>
            <a:pPr algn="ctr" eaLnBrk="0" fontAlgn="base" hangingPunct="0">
              <a:spcBef>
                <a:spcPct val="0"/>
              </a:spcBef>
              <a:spcAft>
                <a:spcPct val="0"/>
              </a:spcAft>
            </a:pPr>
            <a:r>
              <a:rPr lang="fr-FR" sz="1100" b="1" dirty="0">
                <a:solidFill>
                  <a:prstClr val="black"/>
                </a:solidFill>
                <a:latin typeface="Arial" charset="0"/>
                <a:ea typeface="ＭＳ Ｐゴシック" charset="-128"/>
                <a:cs typeface="Arial" panose="020B0604020202020204" pitchFamily="34" charset="0"/>
              </a:rPr>
              <a:t>Jusqu’au 31/12/2018</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Retraite T1 : 10%</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Retraite T2 : 20,25%</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Retraite TB : 20,55%</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AGFF T1 : 2 %</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AGFF T2 : 2,20 %</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CET : 0,35 %</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GMP : 20, 55 % </a:t>
            </a:r>
          </a:p>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APEC : 0,06 %</a:t>
            </a:r>
          </a:p>
        </p:txBody>
      </p:sp>
      <p:sp>
        <p:nvSpPr>
          <p:cNvPr id="10" name="Rectangle à coins arrondis 9"/>
          <p:cNvSpPr/>
          <p:nvPr/>
        </p:nvSpPr>
        <p:spPr>
          <a:xfrm>
            <a:off x="1973542" y="3959787"/>
            <a:ext cx="1656184" cy="150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accent4">
                <a:lumMod val="75000"/>
              </a:schemeClr>
            </a:solidFill>
          </a:ln>
        </p:spPr>
        <p:txBody>
          <a:bodyPr wrap="square" lIns="36000" rIns="36000" rtlCol="0" anchor="ctr">
            <a:noAutofit/>
          </a:bodyPr>
          <a:lstStyle/>
          <a:p>
            <a:pPr algn="ctr" eaLnBrk="0" fontAlgn="base" hangingPunct="0">
              <a:spcBef>
                <a:spcPct val="0"/>
              </a:spcBef>
              <a:spcAft>
                <a:spcPct val="0"/>
              </a:spcAft>
            </a:pPr>
            <a:r>
              <a:rPr lang="fr-FR" sz="1200" b="1" dirty="0">
                <a:solidFill>
                  <a:prstClr val="white"/>
                </a:solidFill>
                <a:latin typeface="Arial" charset="0"/>
                <a:ea typeface="ＭＳ Ｐゴシック" charset="-128"/>
                <a:cs typeface="Arial" panose="020B0604020202020204" pitchFamily="34" charset="0"/>
              </a:rPr>
              <a:t>au 01/01/2019</a:t>
            </a:r>
          </a:p>
          <a:p>
            <a:pPr algn="ct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Retraite T1 : 10,16%</a:t>
            </a:r>
          </a:p>
          <a:p>
            <a:pPr algn="ct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Retraite T2 : 21,59%</a:t>
            </a:r>
          </a:p>
          <a:p>
            <a:pPr algn="ct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CEG T1 : 2,15 %</a:t>
            </a:r>
          </a:p>
          <a:p>
            <a:pPr algn="ct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CEG T2 : 2,70 %</a:t>
            </a:r>
          </a:p>
          <a:p>
            <a:pPr algn="ct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CET : 0,35 %</a:t>
            </a:r>
          </a:p>
          <a:p>
            <a:pPr algn="ct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APEC : 0,06 %</a:t>
            </a:r>
          </a:p>
        </p:txBody>
      </p:sp>
      <p:sp>
        <p:nvSpPr>
          <p:cNvPr id="11" name="Rectangle à coins arrondis 10"/>
          <p:cNvSpPr/>
          <p:nvPr/>
        </p:nvSpPr>
        <p:spPr>
          <a:xfrm>
            <a:off x="1973542" y="5733257"/>
            <a:ext cx="1656184" cy="461665"/>
          </a:xfrm>
          <a:prstGeom prst="roundRect">
            <a:avLst/>
          </a:prstGeom>
          <a:solidFill>
            <a:schemeClr val="accent2">
              <a:lumMod val="20000"/>
              <a:lumOff val="80000"/>
            </a:schemeClr>
          </a:solidFill>
          <a:ln>
            <a:solidFill>
              <a:schemeClr val="tx1"/>
            </a:solidFill>
          </a:ln>
        </p:spPr>
        <p:txBody>
          <a:bodyPr wrap="square" lIns="36000" rIns="36000" rtlCol="0" anchor="ctr">
            <a:noAutofit/>
          </a:bodyPr>
          <a:lstStyle/>
          <a:p>
            <a:pPr algn="ct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PSS : 39 732</a:t>
            </a:r>
          </a:p>
        </p:txBody>
      </p:sp>
      <p:sp>
        <p:nvSpPr>
          <p:cNvPr id="12" name="Rectangle à coins arrondis 11"/>
          <p:cNvSpPr/>
          <p:nvPr/>
        </p:nvSpPr>
        <p:spPr>
          <a:xfrm>
            <a:off x="4367808" y="2060848"/>
            <a:ext cx="2448272" cy="144016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lIns="36000" rIns="36000" rtlCol="0" anchor="ctr">
            <a:noAutofit/>
          </a:bodyPr>
          <a:lstStyle/>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Cotisation retraite T1 : </a:t>
            </a: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AGFF T1 : 	</a:t>
            </a:r>
          </a:p>
          <a:p>
            <a:pPr eaLnBrk="0" fontAlgn="base" hangingPunct="0">
              <a:spcBef>
                <a:spcPct val="0"/>
              </a:spcBef>
              <a:spcAft>
                <a:spcPct val="0"/>
              </a:spcAft>
            </a:pPr>
            <a:endParaRPr lang="fr-FR" sz="1200" dirty="0">
              <a:solidFill>
                <a:prstClr val="black"/>
              </a:solidFill>
              <a:latin typeface="Arial" charset="0"/>
              <a:ea typeface="ＭＳ Ｐゴシック" charset="-128"/>
              <a:cs typeface="Arial" panose="020B0604020202020204" pitchFamily="34" charset="0"/>
            </a:endParaRP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Total : 		</a:t>
            </a:r>
          </a:p>
        </p:txBody>
      </p:sp>
      <p:sp>
        <p:nvSpPr>
          <p:cNvPr id="13" name="Rectangle à coins arrondis 12"/>
          <p:cNvSpPr/>
          <p:nvPr/>
        </p:nvSpPr>
        <p:spPr>
          <a:xfrm>
            <a:off x="7176120" y="2060848"/>
            <a:ext cx="2448272" cy="144016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p:spPr>
        <p:txBody>
          <a:bodyPr wrap="square" lIns="36000" rIns="36000" rtlCol="0" anchor="ctr">
            <a:noAutofit/>
          </a:bodyPr>
          <a:lstStyle/>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Cotisation retraite T1 : </a:t>
            </a: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CEG T1 :</a:t>
            </a:r>
          </a:p>
          <a:p>
            <a:pPr eaLnBrk="0" fontAlgn="base" hangingPunct="0">
              <a:spcBef>
                <a:spcPct val="0"/>
              </a:spcBef>
              <a:spcAft>
                <a:spcPct val="0"/>
              </a:spcAft>
            </a:pPr>
            <a:endParaRPr lang="fr-FR" sz="1200" dirty="0">
              <a:solidFill>
                <a:prstClr val="white"/>
              </a:solidFill>
              <a:latin typeface="Arial" charset="0"/>
              <a:ea typeface="ＭＳ Ｐゴシック" charset="-128"/>
              <a:cs typeface="Arial" panose="020B0604020202020204" pitchFamily="34" charset="0"/>
            </a:endParaRP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Total : </a:t>
            </a:r>
          </a:p>
        </p:txBody>
      </p:sp>
      <p:sp>
        <p:nvSpPr>
          <p:cNvPr id="16" name="ZoneTexte 15"/>
          <p:cNvSpPr txBox="1"/>
          <p:nvPr/>
        </p:nvSpPr>
        <p:spPr>
          <a:xfrm>
            <a:off x="4366855" y="1358372"/>
            <a:ext cx="5329545" cy="307777"/>
          </a:xfrm>
          <a:prstGeom prst="rect">
            <a:avLst/>
          </a:prstGeom>
          <a:noFill/>
        </p:spPr>
        <p:txBody>
          <a:bodyPr wrap="square" lIns="0" rIns="0" rtlCol="0">
            <a:spAutoFit/>
          </a:bodyPr>
          <a:lstStyle/>
          <a:p>
            <a:pPr eaLnBrk="0" fontAlgn="base" hangingPunct="0">
              <a:spcBef>
                <a:spcPct val="0"/>
              </a:spcBef>
              <a:spcAft>
                <a:spcPct val="0"/>
              </a:spcAft>
            </a:pPr>
            <a:r>
              <a:rPr lang="fr-FR" sz="1400" b="1" dirty="0">
                <a:solidFill>
                  <a:prstClr val="black"/>
                </a:solidFill>
                <a:latin typeface="Arial" charset="0"/>
                <a:ea typeface="ＭＳ Ｐゴシック" charset="-128"/>
              </a:rPr>
              <a:t>Salarié non cadre : salaire 22 000 euros </a:t>
            </a:r>
          </a:p>
        </p:txBody>
      </p:sp>
      <p:sp>
        <p:nvSpPr>
          <p:cNvPr id="17" name="ZoneTexte 16"/>
          <p:cNvSpPr txBox="1"/>
          <p:nvPr/>
        </p:nvSpPr>
        <p:spPr>
          <a:xfrm>
            <a:off x="4404472" y="3862217"/>
            <a:ext cx="5291927" cy="307777"/>
          </a:xfrm>
          <a:prstGeom prst="rect">
            <a:avLst/>
          </a:prstGeom>
          <a:noFill/>
        </p:spPr>
        <p:txBody>
          <a:bodyPr wrap="square" lIns="0" rIns="0" rtlCol="0">
            <a:spAutoFit/>
          </a:bodyPr>
          <a:lstStyle/>
          <a:p>
            <a:pPr eaLnBrk="0" fontAlgn="base" hangingPunct="0">
              <a:spcBef>
                <a:spcPct val="0"/>
              </a:spcBef>
              <a:spcAft>
                <a:spcPct val="0"/>
              </a:spcAft>
            </a:pPr>
            <a:r>
              <a:rPr lang="fr-FR" sz="1400" b="1" dirty="0">
                <a:solidFill>
                  <a:prstClr val="black"/>
                </a:solidFill>
                <a:latin typeface="Arial" charset="0"/>
                <a:ea typeface="ＭＳ Ｐゴシック" charset="-128"/>
              </a:rPr>
              <a:t>Salarié cadre : salaire 40 000 euros </a:t>
            </a:r>
          </a:p>
        </p:txBody>
      </p:sp>
      <p:sp>
        <p:nvSpPr>
          <p:cNvPr id="18" name="Rectangle à coins arrondis 17"/>
          <p:cNvSpPr/>
          <p:nvPr/>
        </p:nvSpPr>
        <p:spPr>
          <a:xfrm>
            <a:off x="4271919" y="4450611"/>
            <a:ext cx="2448272" cy="1867393"/>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lIns="36000" rIns="36000" rtlCol="0" anchor="ctr">
            <a:noAutofit/>
          </a:bodyPr>
          <a:lstStyle/>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Cotisation retraite TA : Cotisation retraite TB : </a:t>
            </a: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AGFF T1 : </a:t>
            </a: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AGFF T2 : </a:t>
            </a: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CET : </a:t>
            </a: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GMP : </a:t>
            </a: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APEC : </a:t>
            </a:r>
          </a:p>
          <a:p>
            <a:pPr eaLnBrk="0" fontAlgn="base" hangingPunct="0">
              <a:spcBef>
                <a:spcPct val="0"/>
              </a:spcBef>
              <a:spcAft>
                <a:spcPct val="0"/>
              </a:spcAft>
            </a:pPr>
            <a:endParaRPr lang="fr-FR" sz="1200" dirty="0">
              <a:solidFill>
                <a:prstClr val="black"/>
              </a:solidFill>
              <a:latin typeface="Arial" charset="0"/>
              <a:ea typeface="ＭＳ Ｐゴシック" charset="-128"/>
              <a:cs typeface="Arial" panose="020B0604020202020204" pitchFamily="34" charset="0"/>
            </a:endParaRPr>
          </a:p>
          <a:p>
            <a:pP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Total : </a:t>
            </a:r>
          </a:p>
        </p:txBody>
      </p:sp>
      <p:sp>
        <p:nvSpPr>
          <p:cNvPr id="19" name="Rectangle à coins arrondis 18"/>
          <p:cNvSpPr/>
          <p:nvPr/>
        </p:nvSpPr>
        <p:spPr>
          <a:xfrm>
            <a:off x="7104112" y="4466729"/>
            <a:ext cx="2448272" cy="186739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p:spPr>
        <p:txBody>
          <a:bodyPr wrap="square" lIns="36000" rIns="36000" rtlCol="0" anchor="ctr">
            <a:noAutofit/>
          </a:bodyPr>
          <a:lstStyle/>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Cotisation retraite T1 : Cotisation retraite T2 : </a:t>
            </a: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CEG T1 : </a:t>
            </a: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CEG T2 : </a:t>
            </a: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CET : </a:t>
            </a: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APEC :</a:t>
            </a:r>
          </a:p>
          <a:p>
            <a:pPr eaLnBrk="0" fontAlgn="base" hangingPunct="0">
              <a:spcBef>
                <a:spcPct val="0"/>
              </a:spcBef>
              <a:spcAft>
                <a:spcPct val="0"/>
              </a:spcAft>
            </a:pPr>
            <a:endParaRPr lang="fr-FR" sz="1200" dirty="0">
              <a:solidFill>
                <a:prstClr val="white"/>
              </a:solidFill>
              <a:latin typeface="Arial" charset="0"/>
              <a:ea typeface="ＭＳ Ｐゴシック" charset="-128"/>
              <a:cs typeface="Arial" panose="020B0604020202020204" pitchFamily="34" charset="0"/>
            </a:endParaRPr>
          </a:p>
          <a:p>
            <a:pP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Total : </a:t>
            </a:r>
          </a:p>
        </p:txBody>
      </p:sp>
      <p:sp>
        <p:nvSpPr>
          <p:cNvPr id="20" name="ZoneTexte 19"/>
          <p:cNvSpPr txBox="1"/>
          <p:nvPr/>
        </p:nvSpPr>
        <p:spPr>
          <a:xfrm>
            <a:off x="4367808" y="1730426"/>
            <a:ext cx="1616412" cy="276999"/>
          </a:xfrm>
          <a:prstGeom prst="rect">
            <a:avLst/>
          </a:prstGeom>
          <a:noFill/>
        </p:spPr>
        <p:txBody>
          <a:bodyPr wrap="square" lIns="0" rIns="0" rtlCol="0">
            <a:spAutoFit/>
          </a:bodyPr>
          <a:lstStyle/>
          <a:p>
            <a:pPr algn="ctr" eaLnBrk="0" fontAlgn="base" hangingPunct="0">
              <a:spcBef>
                <a:spcPct val="0"/>
              </a:spcBef>
              <a:spcAft>
                <a:spcPct val="0"/>
              </a:spcAft>
            </a:pPr>
            <a:r>
              <a:rPr lang="fr-FR" sz="1200" b="1" dirty="0">
                <a:solidFill>
                  <a:prstClr val="black"/>
                </a:solidFill>
                <a:latin typeface="Arial" charset="0"/>
                <a:ea typeface="ＭＳ Ｐゴシック" charset="-128"/>
                <a:cs typeface="Arial" panose="020B0604020202020204" pitchFamily="34" charset="0"/>
              </a:rPr>
              <a:t>Jusqu’au 31/12/2018</a:t>
            </a:r>
          </a:p>
        </p:txBody>
      </p:sp>
      <p:sp>
        <p:nvSpPr>
          <p:cNvPr id="21" name="ZoneTexte 20"/>
          <p:cNvSpPr txBox="1"/>
          <p:nvPr/>
        </p:nvSpPr>
        <p:spPr>
          <a:xfrm>
            <a:off x="7104112" y="1725619"/>
            <a:ext cx="2520280" cy="276999"/>
          </a:xfrm>
          <a:prstGeom prst="rect">
            <a:avLst/>
          </a:prstGeom>
          <a:noFill/>
        </p:spPr>
        <p:txBody>
          <a:bodyPr wrap="square" lIns="0" rIns="0" rtlCol="0">
            <a:spAutoFit/>
          </a:bodyPr>
          <a:lstStyle/>
          <a:p>
            <a:pPr algn="ctr" eaLnBrk="0" fontAlgn="base" hangingPunct="0">
              <a:spcBef>
                <a:spcPct val="0"/>
              </a:spcBef>
              <a:spcAft>
                <a:spcPct val="0"/>
              </a:spcAft>
            </a:pPr>
            <a:r>
              <a:rPr lang="fr-FR" sz="1200" b="1" dirty="0">
                <a:solidFill>
                  <a:prstClr val="black"/>
                </a:solidFill>
                <a:latin typeface="Arial" charset="0"/>
                <a:ea typeface="ＭＳ Ｐゴシック" charset="-128"/>
                <a:cs typeface="Arial" panose="020B0604020202020204" pitchFamily="34" charset="0"/>
              </a:rPr>
              <a:t>A compter du 01/01/2019</a:t>
            </a:r>
          </a:p>
        </p:txBody>
      </p:sp>
      <p:sp>
        <p:nvSpPr>
          <p:cNvPr id="22" name="ZoneTexte 21"/>
          <p:cNvSpPr txBox="1"/>
          <p:nvPr/>
        </p:nvSpPr>
        <p:spPr>
          <a:xfrm>
            <a:off x="4295800" y="4194538"/>
            <a:ext cx="1616412" cy="276999"/>
          </a:xfrm>
          <a:prstGeom prst="rect">
            <a:avLst/>
          </a:prstGeom>
          <a:noFill/>
        </p:spPr>
        <p:txBody>
          <a:bodyPr wrap="square" lIns="0" rIns="0" rtlCol="0">
            <a:spAutoFit/>
          </a:bodyPr>
          <a:lstStyle/>
          <a:p>
            <a:pPr algn="ctr" eaLnBrk="0" fontAlgn="base" hangingPunct="0">
              <a:spcBef>
                <a:spcPct val="0"/>
              </a:spcBef>
              <a:spcAft>
                <a:spcPct val="0"/>
              </a:spcAft>
            </a:pPr>
            <a:r>
              <a:rPr lang="fr-FR" sz="1200" b="1" dirty="0">
                <a:solidFill>
                  <a:prstClr val="black"/>
                </a:solidFill>
                <a:latin typeface="Arial" charset="0"/>
                <a:ea typeface="ＭＳ Ｐゴシック" charset="-128"/>
                <a:cs typeface="Arial" panose="020B0604020202020204" pitchFamily="34" charset="0"/>
              </a:rPr>
              <a:t>Jusqu’au 31/12/2018</a:t>
            </a:r>
          </a:p>
        </p:txBody>
      </p:sp>
      <p:sp>
        <p:nvSpPr>
          <p:cNvPr id="23" name="ZoneTexte 22"/>
          <p:cNvSpPr txBox="1"/>
          <p:nvPr/>
        </p:nvSpPr>
        <p:spPr>
          <a:xfrm>
            <a:off x="7032104" y="4189731"/>
            <a:ext cx="2520280" cy="276999"/>
          </a:xfrm>
          <a:prstGeom prst="rect">
            <a:avLst/>
          </a:prstGeom>
          <a:noFill/>
        </p:spPr>
        <p:txBody>
          <a:bodyPr wrap="square" lIns="0" rIns="0" rtlCol="0">
            <a:spAutoFit/>
          </a:bodyPr>
          <a:lstStyle/>
          <a:p>
            <a:pPr algn="ctr" eaLnBrk="0" fontAlgn="base" hangingPunct="0">
              <a:spcBef>
                <a:spcPct val="0"/>
              </a:spcBef>
              <a:spcAft>
                <a:spcPct val="0"/>
              </a:spcAft>
            </a:pPr>
            <a:r>
              <a:rPr lang="fr-FR" sz="1200" b="1" dirty="0">
                <a:solidFill>
                  <a:prstClr val="black"/>
                </a:solidFill>
                <a:latin typeface="Arial" charset="0"/>
                <a:ea typeface="ＭＳ Ｐゴシック" charset="-128"/>
                <a:cs typeface="Arial" panose="020B0604020202020204" pitchFamily="34" charset="0"/>
              </a:rPr>
              <a:t>A compter du 01/01/2019</a:t>
            </a:r>
          </a:p>
        </p:txBody>
      </p:sp>
      <p:sp>
        <p:nvSpPr>
          <p:cNvPr id="24" name="ZoneTexte 23"/>
          <p:cNvSpPr txBox="1"/>
          <p:nvPr/>
        </p:nvSpPr>
        <p:spPr>
          <a:xfrm>
            <a:off x="5961613" y="2369865"/>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2200</a:t>
            </a:r>
          </a:p>
        </p:txBody>
      </p:sp>
      <p:sp>
        <p:nvSpPr>
          <p:cNvPr id="25" name="ZoneTexte 24"/>
          <p:cNvSpPr txBox="1"/>
          <p:nvPr/>
        </p:nvSpPr>
        <p:spPr>
          <a:xfrm>
            <a:off x="5948084" y="2568351"/>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440</a:t>
            </a:r>
          </a:p>
        </p:txBody>
      </p:sp>
      <p:sp>
        <p:nvSpPr>
          <p:cNvPr id="26" name="ZoneTexte 25"/>
          <p:cNvSpPr txBox="1"/>
          <p:nvPr/>
        </p:nvSpPr>
        <p:spPr>
          <a:xfrm>
            <a:off x="5965932" y="2883104"/>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2640</a:t>
            </a:r>
          </a:p>
        </p:txBody>
      </p:sp>
      <p:cxnSp>
        <p:nvCxnSpPr>
          <p:cNvPr id="28" name="Connecteur droit 27"/>
          <p:cNvCxnSpPr/>
          <p:nvPr/>
        </p:nvCxnSpPr>
        <p:spPr>
          <a:xfrm>
            <a:off x="6096000" y="2883103"/>
            <a:ext cx="504056" cy="0"/>
          </a:xfrm>
          <a:prstGeom prst="line">
            <a:avLst/>
          </a:prstGeom>
          <a:ln w="254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8802014" y="2369865"/>
            <a:ext cx="660466"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2235,20</a:t>
            </a:r>
          </a:p>
        </p:txBody>
      </p:sp>
      <p:sp>
        <p:nvSpPr>
          <p:cNvPr id="30" name="ZoneTexte 29"/>
          <p:cNvSpPr txBox="1"/>
          <p:nvPr/>
        </p:nvSpPr>
        <p:spPr>
          <a:xfrm>
            <a:off x="8879449" y="2583597"/>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473,00</a:t>
            </a:r>
          </a:p>
        </p:txBody>
      </p:sp>
      <p:sp>
        <p:nvSpPr>
          <p:cNvPr id="31" name="ZoneTexte 30"/>
          <p:cNvSpPr txBox="1"/>
          <p:nvPr/>
        </p:nvSpPr>
        <p:spPr>
          <a:xfrm>
            <a:off x="8870298" y="2955880"/>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2708,20</a:t>
            </a:r>
          </a:p>
        </p:txBody>
      </p:sp>
      <p:cxnSp>
        <p:nvCxnSpPr>
          <p:cNvPr id="32" name="Connecteur droit 31"/>
          <p:cNvCxnSpPr/>
          <p:nvPr/>
        </p:nvCxnSpPr>
        <p:spPr>
          <a:xfrm>
            <a:off x="8870298" y="2883103"/>
            <a:ext cx="592182" cy="0"/>
          </a:xfrm>
          <a:prstGeom prst="line">
            <a:avLst/>
          </a:prstGeom>
          <a:ln w="254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5999815" y="4539117"/>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3973,20</a:t>
            </a:r>
          </a:p>
        </p:txBody>
      </p:sp>
      <p:sp>
        <p:nvSpPr>
          <p:cNvPr id="35" name="ZoneTexte 34"/>
          <p:cNvSpPr txBox="1"/>
          <p:nvPr/>
        </p:nvSpPr>
        <p:spPr>
          <a:xfrm>
            <a:off x="6005721" y="4745690"/>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55,07</a:t>
            </a:r>
          </a:p>
        </p:txBody>
      </p:sp>
      <p:sp>
        <p:nvSpPr>
          <p:cNvPr id="36" name="ZoneTexte 35"/>
          <p:cNvSpPr txBox="1"/>
          <p:nvPr/>
        </p:nvSpPr>
        <p:spPr>
          <a:xfrm>
            <a:off x="6035819" y="4941490"/>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794,45</a:t>
            </a:r>
          </a:p>
        </p:txBody>
      </p:sp>
      <p:sp>
        <p:nvSpPr>
          <p:cNvPr id="37" name="ZoneTexte 36"/>
          <p:cNvSpPr txBox="1"/>
          <p:nvPr/>
        </p:nvSpPr>
        <p:spPr>
          <a:xfrm>
            <a:off x="6007874" y="5107309"/>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5,89</a:t>
            </a:r>
          </a:p>
        </p:txBody>
      </p:sp>
      <p:sp>
        <p:nvSpPr>
          <p:cNvPr id="38" name="ZoneTexte 37"/>
          <p:cNvSpPr txBox="1"/>
          <p:nvPr/>
        </p:nvSpPr>
        <p:spPr>
          <a:xfrm>
            <a:off x="6027103" y="5459204"/>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817,45</a:t>
            </a:r>
          </a:p>
        </p:txBody>
      </p:sp>
      <p:sp>
        <p:nvSpPr>
          <p:cNvPr id="39" name="ZoneTexte 38"/>
          <p:cNvSpPr txBox="1"/>
          <p:nvPr/>
        </p:nvSpPr>
        <p:spPr>
          <a:xfrm>
            <a:off x="5977456" y="5614951"/>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24,00</a:t>
            </a:r>
          </a:p>
        </p:txBody>
      </p:sp>
      <p:sp>
        <p:nvSpPr>
          <p:cNvPr id="40" name="ZoneTexte 39"/>
          <p:cNvSpPr txBox="1"/>
          <p:nvPr/>
        </p:nvSpPr>
        <p:spPr>
          <a:xfrm>
            <a:off x="6035819" y="5285592"/>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140,00</a:t>
            </a:r>
          </a:p>
        </p:txBody>
      </p:sp>
      <p:cxnSp>
        <p:nvCxnSpPr>
          <p:cNvPr id="41" name="Connecteur droit 40"/>
          <p:cNvCxnSpPr/>
          <p:nvPr/>
        </p:nvCxnSpPr>
        <p:spPr>
          <a:xfrm>
            <a:off x="6049739" y="5910543"/>
            <a:ext cx="504056" cy="0"/>
          </a:xfrm>
          <a:prstGeom prst="line">
            <a:avLst/>
          </a:prstGeom>
          <a:ln w="254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2" name="ZoneTexte 41"/>
          <p:cNvSpPr txBox="1"/>
          <p:nvPr/>
        </p:nvSpPr>
        <p:spPr>
          <a:xfrm>
            <a:off x="8789896" y="4607190"/>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4036,77</a:t>
            </a:r>
          </a:p>
        </p:txBody>
      </p:sp>
      <p:sp>
        <p:nvSpPr>
          <p:cNvPr id="43" name="ZoneTexte 42"/>
          <p:cNvSpPr txBox="1"/>
          <p:nvPr/>
        </p:nvSpPr>
        <p:spPr>
          <a:xfrm>
            <a:off x="8787219" y="4801048"/>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57,86</a:t>
            </a:r>
          </a:p>
        </p:txBody>
      </p:sp>
      <p:sp>
        <p:nvSpPr>
          <p:cNvPr id="44" name="ZoneTexte 43"/>
          <p:cNvSpPr txBox="1"/>
          <p:nvPr/>
        </p:nvSpPr>
        <p:spPr>
          <a:xfrm>
            <a:off x="8780288" y="4968809"/>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854,24</a:t>
            </a:r>
          </a:p>
        </p:txBody>
      </p:sp>
      <p:sp>
        <p:nvSpPr>
          <p:cNvPr id="45" name="ZoneTexte 44"/>
          <p:cNvSpPr txBox="1"/>
          <p:nvPr/>
        </p:nvSpPr>
        <p:spPr>
          <a:xfrm>
            <a:off x="8751388" y="5143298"/>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7,24</a:t>
            </a:r>
          </a:p>
        </p:txBody>
      </p:sp>
      <p:sp>
        <p:nvSpPr>
          <p:cNvPr id="46" name="ZoneTexte 45"/>
          <p:cNvSpPr txBox="1"/>
          <p:nvPr/>
        </p:nvSpPr>
        <p:spPr>
          <a:xfrm>
            <a:off x="8751388" y="5327087"/>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140,00</a:t>
            </a:r>
          </a:p>
        </p:txBody>
      </p:sp>
      <p:sp>
        <p:nvSpPr>
          <p:cNvPr id="47" name="ZoneTexte 46"/>
          <p:cNvSpPr txBox="1"/>
          <p:nvPr/>
        </p:nvSpPr>
        <p:spPr>
          <a:xfrm>
            <a:off x="8751388" y="5520099"/>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24,00</a:t>
            </a:r>
          </a:p>
        </p:txBody>
      </p:sp>
      <p:cxnSp>
        <p:nvCxnSpPr>
          <p:cNvPr id="48" name="Connecteur droit 47"/>
          <p:cNvCxnSpPr/>
          <p:nvPr/>
        </p:nvCxnSpPr>
        <p:spPr>
          <a:xfrm>
            <a:off x="8868414" y="5804297"/>
            <a:ext cx="504056" cy="0"/>
          </a:xfrm>
          <a:prstGeom prst="line">
            <a:avLst/>
          </a:prstGeom>
          <a:ln w="254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9" name="ZoneTexte 48"/>
          <p:cNvSpPr txBox="1"/>
          <p:nvPr/>
        </p:nvSpPr>
        <p:spPr>
          <a:xfrm>
            <a:off x="6019092" y="5933742"/>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black"/>
                </a:solidFill>
                <a:latin typeface="Arial" charset="0"/>
                <a:ea typeface="ＭＳ Ｐゴシック" charset="-128"/>
                <a:cs typeface="Arial" panose="020B0604020202020204" pitchFamily="34" charset="0"/>
              </a:rPr>
              <a:t>5810,25</a:t>
            </a:r>
          </a:p>
        </p:txBody>
      </p:sp>
      <p:sp>
        <p:nvSpPr>
          <p:cNvPr id="50" name="ZoneTexte 49"/>
          <p:cNvSpPr txBox="1"/>
          <p:nvPr/>
        </p:nvSpPr>
        <p:spPr>
          <a:xfrm>
            <a:off x="8751388" y="5866011"/>
            <a:ext cx="592182" cy="276999"/>
          </a:xfrm>
          <a:prstGeom prst="rect">
            <a:avLst/>
          </a:prstGeom>
          <a:noFill/>
        </p:spPr>
        <p:txBody>
          <a:bodyPr wrap="square" lIns="0" rIns="0" rtlCol="0">
            <a:spAutoFit/>
          </a:bodyPr>
          <a:lstStyle/>
          <a:p>
            <a:pPr algn="r" eaLnBrk="0" fontAlgn="base" hangingPunct="0">
              <a:spcBef>
                <a:spcPct val="0"/>
              </a:spcBef>
              <a:spcAft>
                <a:spcPct val="0"/>
              </a:spcAft>
            </a:pPr>
            <a:r>
              <a:rPr lang="fr-FR" sz="1200" dirty="0">
                <a:solidFill>
                  <a:prstClr val="white"/>
                </a:solidFill>
                <a:latin typeface="Arial" charset="0"/>
                <a:ea typeface="ＭＳ Ｐゴシック" charset="-128"/>
                <a:cs typeface="Arial" panose="020B0604020202020204" pitchFamily="34" charset="0"/>
              </a:rPr>
              <a:t>5120,11</a:t>
            </a:r>
          </a:p>
        </p:txBody>
      </p:sp>
      <p:sp>
        <p:nvSpPr>
          <p:cNvPr id="51" name="Rectangle à coins arrondis 50"/>
          <p:cNvSpPr/>
          <p:nvPr/>
        </p:nvSpPr>
        <p:spPr>
          <a:xfrm>
            <a:off x="1775520" y="1268760"/>
            <a:ext cx="2016224" cy="4752528"/>
          </a:xfrm>
          <a:prstGeom prst="roundRect">
            <a:avLst/>
          </a:prstGeom>
        </p:spPr>
        <p:txBody>
          <a:bodyPr wrap="square" lIns="36000" rIns="36000" rtlCol="0" anchor="ctr">
            <a:noAutofit/>
          </a:bodyPr>
          <a:lstStyle/>
          <a:p>
            <a:pPr algn="ctr" eaLnBrk="0" fontAlgn="base" hangingPunct="0">
              <a:spcBef>
                <a:spcPct val="0"/>
              </a:spcBef>
              <a:spcAft>
                <a:spcPct val="0"/>
              </a:spcAft>
            </a:pPr>
            <a:endParaRPr lang="fr-FR" sz="1200" b="1" dirty="0">
              <a:solidFill>
                <a:prstClr val="black"/>
              </a:solidFill>
              <a:latin typeface="Arial" charset="0"/>
              <a:ea typeface="ＭＳ Ｐゴシック" charset="-128"/>
              <a:cs typeface="Arial" panose="020B0604020202020204" pitchFamily="34" charset="0"/>
            </a:endParaRPr>
          </a:p>
        </p:txBody>
      </p:sp>
      <p:sp>
        <p:nvSpPr>
          <p:cNvPr id="52" name="Rectangle à coins arrondis 51"/>
          <p:cNvSpPr/>
          <p:nvPr/>
        </p:nvSpPr>
        <p:spPr>
          <a:xfrm>
            <a:off x="1775520" y="1268760"/>
            <a:ext cx="2088232" cy="5184576"/>
          </a:xfrm>
          <a:prstGeom prst="roundRect">
            <a:avLst/>
          </a:prstGeom>
          <a:ln>
            <a:solidFill>
              <a:schemeClr val="tx1"/>
            </a:solidFill>
          </a:ln>
        </p:spPr>
        <p:txBody>
          <a:bodyPr wrap="square" lIns="36000" rIns="36000" rtlCol="0" anchor="ctr">
            <a:noAutofit/>
          </a:bodyPr>
          <a:lstStyle/>
          <a:p>
            <a:pPr algn="ctr" eaLnBrk="0" fontAlgn="base" hangingPunct="0">
              <a:spcBef>
                <a:spcPct val="0"/>
              </a:spcBef>
              <a:spcAft>
                <a:spcPct val="0"/>
              </a:spcAft>
            </a:pPr>
            <a:endParaRPr lang="fr-FR" sz="1200" b="1" dirty="0">
              <a:solidFill>
                <a:prstClr val="black"/>
              </a:solidFill>
              <a:latin typeface="Arial" charset="0"/>
              <a:ea typeface="ＭＳ Ｐゴシック" charset="-128"/>
              <a:cs typeface="Arial" panose="020B0604020202020204" pitchFamily="34" charset="0"/>
            </a:endParaRPr>
          </a:p>
        </p:txBody>
      </p:sp>
      <p:sp>
        <p:nvSpPr>
          <p:cNvPr id="53" name="Rectangle à coins arrondis 52"/>
          <p:cNvSpPr/>
          <p:nvPr/>
        </p:nvSpPr>
        <p:spPr>
          <a:xfrm>
            <a:off x="4151784" y="1199753"/>
            <a:ext cx="5832648" cy="2425695"/>
          </a:xfrm>
          <a:prstGeom prst="roundRect">
            <a:avLst/>
          </a:prstGeom>
          <a:ln>
            <a:solidFill>
              <a:schemeClr val="tx1"/>
            </a:solidFill>
          </a:ln>
        </p:spPr>
        <p:txBody>
          <a:bodyPr wrap="square" lIns="36000" rIns="36000" rtlCol="0" anchor="ctr">
            <a:noAutofit/>
          </a:bodyPr>
          <a:lstStyle/>
          <a:p>
            <a:pPr algn="ctr" eaLnBrk="0" fontAlgn="base" hangingPunct="0">
              <a:spcBef>
                <a:spcPct val="0"/>
              </a:spcBef>
              <a:spcAft>
                <a:spcPct val="0"/>
              </a:spcAft>
            </a:pPr>
            <a:endParaRPr lang="fr-FR" sz="1200" b="1" dirty="0">
              <a:solidFill>
                <a:prstClr val="black"/>
              </a:solidFill>
              <a:latin typeface="Arial" charset="0"/>
              <a:ea typeface="ＭＳ Ｐゴシック" charset="-128"/>
              <a:cs typeface="Arial" panose="020B0604020202020204" pitchFamily="34" charset="0"/>
            </a:endParaRPr>
          </a:p>
        </p:txBody>
      </p:sp>
      <p:sp>
        <p:nvSpPr>
          <p:cNvPr id="54" name="Rectangle à coins arrondis 53"/>
          <p:cNvSpPr/>
          <p:nvPr/>
        </p:nvSpPr>
        <p:spPr>
          <a:xfrm>
            <a:off x="4080755" y="3892942"/>
            <a:ext cx="5976664" cy="2613499"/>
          </a:xfrm>
          <a:prstGeom prst="roundRect">
            <a:avLst/>
          </a:prstGeom>
        </p:spPr>
        <p:txBody>
          <a:bodyPr wrap="square" lIns="36000" rIns="36000" rtlCol="0" anchor="ctr">
            <a:noAutofit/>
          </a:bodyPr>
          <a:lstStyle/>
          <a:p>
            <a:pPr algn="ctr" eaLnBrk="0" fontAlgn="base" hangingPunct="0">
              <a:spcBef>
                <a:spcPct val="0"/>
              </a:spcBef>
              <a:spcAft>
                <a:spcPct val="0"/>
              </a:spcAft>
            </a:pPr>
            <a:endParaRPr lang="fr-FR" sz="1200" b="1" dirty="0">
              <a:solidFill>
                <a:prstClr val="black"/>
              </a:solidFill>
              <a:latin typeface="Arial" charset="0"/>
              <a:ea typeface="ＭＳ Ｐゴシック" charset="-128"/>
              <a:cs typeface="Arial" panose="020B0604020202020204" pitchFamily="34" charset="0"/>
            </a:endParaRPr>
          </a:p>
        </p:txBody>
      </p:sp>
      <p:sp>
        <p:nvSpPr>
          <p:cNvPr id="55" name="Rectangle à coins arrondis 54"/>
          <p:cNvSpPr/>
          <p:nvPr/>
        </p:nvSpPr>
        <p:spPr>
          <a:xfrm>
            <a:off x="4079776" y="3751511"/>
            <a:ext cx="5904656" cy="2682412"/>
          </a:xfrm>
          <a:prstGeom prst="roundRect">
            <a:avLst/>
          </a:prstGeom>
          <a:ln>
            <a:solidFill>
              <a:schemeClr val="tx1"/>
            </a:solidFill>
          </a:ln>
        </p:spPr>
        <p:txBody>
          <a:bodyPr wrap="square" lIns="36000" rIns="36000" rtlCol="0" anchor="ctr">
            <a:noAutofit/>
          </a:bodyPr>
          <a:lstStyle/>
          <a:p>
            <a:pPr algn="ctr" eaLnBrk="0" fontAlgn="base" hangingPunct="0">
              <a:spcBef>
                <a:spcPct val="0"/>
              </a:spcBef>
              <a:spcAft>
                <a:spcPct val="0"/>
              </a:spcAft>
            </a:pPr>
            <a:endParaRPr lang="fr-FR" sz="1200" b="1" dirty="0">
              <a:solidFill>
                <a:prstClr val="black"/>
              </a:solidFill>
              <a:latin typeface="Arial"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2477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26988"/>
            <a:ext cx="91487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p:cNvSpPr>
            <a:spLocks noChangeArrowheads="1"/>
          </p:cNvSpPr>
          <p:nvPr/>
        </p:nvSpPr>
        <p:spPr bwMode="auto">
          <a:xfrm>
            <a:off x="3055938" y="0"/>
            <a:ext cx="576262" cy="68849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fr-FR" altLang="fr-FR" dirty="0">
              <a:solidFill>
                <a:srgbClr val="003366"/>
              </a:solidFill>
            </a:endParaRPr>
          </a:p>
        </p:txBody>
      </p:sp>
      <p:sp>
        <p:nvSpPr>
          <p:cNvPr id="8196" name="Text Box 4"/>
          <p:cNvSpPr txBox="1">
            <a:spLocks noChangeArrowheads="1"/>
          </p:cNvSpPr>
          <p:nvPr/>
        </p:nvSpPr>
        <p:spPr bwMode="auto">
          <a:xfrm>
            <a:off x="1895476" y="1260476"/>
            <a:ext cx="4992613" cy="258532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42988">
              <a:defRPr sz="2400">
                <a:solidFill>
                  <a:schemeClr val="tx1"/>
                </a:solidFill>
                <a:latin typeface="Arial" panose="020B0604020202020204" pitchFamily="34" charset="0"/>
                <a:ea typeface="ＭＳ Ｐゴシック" panose="020B0600070205080204" pitchFamily="34" charset="-128"/>
              </a:defRPr>
            </a:lvl1pPr>
            <a:lvl2pPr marL="742950" indent="-285750" defTabSz="1042988">
              <a:defRPr sz="2400">
                <a:solidFill>
                  <a:schemeClr val="tx1"/>
                </a:solidFill>
                <a:latin typeface="Arial" panose="020B0604020202020204" pitchFamily="34" charset="0"/>
                <a:ea typeface="ＭＳ Ｐゴシック" panose="020B0600070205080204" pitchFamily="34" charset="-128"/>
              </a:defRPr>
            </a:lvl2pPr>
            <a:lvl3pPr marL="1143000" indent="-228600" defTabSz="1042988">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defRPr sz="2400">
                <a:solidFill>
                  <a:schemeClr val="tx1"/>
                </a:solidFill>
                <a:latin typeface="Arial" panose="020B0604020202020204" pitchFamily="34" charset="0"/>
                <a:ea typeface="ＭＳ Ｐゴシック" panose="020B0600070205080204" pitchFamily="34" charset="-128"/>
              </a:defRPr>
            </a:lvl4pPr>
            <a:lvl5pPr marL="2057400" indent="-228600" defTabSz="1042988">
              <a:defRPr sz="24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lnSpc>
                <a:spcPct val="135000"/>
              </a:lnSpc>
              <a:spcBef>
                <a:spcPct val="0"/>
              </a:spcBef>
              <a:spcAft>
                <a:spcPct val="0"/>
              </a:spcAft>
            </a:pPr>
            <a:endParaRPr lang="fr-FR" altLang="fr-FR" sz="2000" b="1" dirty="0">
              <a:solidFill>
                <a:srgbClr val="C00000"/>
              </a:solidFill>
              <a:latin typeface="Tahoma" panose="020B0604030504040204" pitchFamily="34" charset="0"/>
              <a:cs typeface="Tahoma" panose="020B0604030504040204" pitchFamily="34" charset="0"/>
            </a:endParaRP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Enseignement</a:t>
            </a: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Personnel Administratif</a:t>
            </a: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Impacts RFAA</a:t>
            </a:r>
          </a:p>
          <a:p>
            <a:pPr algn="r" fontAlgn="base">
              <a:lnSpc>
                <a:spcPct val="135000"/>
              </a:lnSpc>
              <a:spcBef>
                <a:spcPct val="0"/>
              </a:spcBef>
              <a:spcAft>
                <a:spcPct val="0"/>
              </a:spcAft>
            </a:pPr>
            <a:endParaRPr lang="fr-FR" altLang="fr-FR" sz="2000" b="1" dirty="0">
              <a:solidFill>
                <a:srgbClr val="C00000"/>
              </a:solidFill>
              <a:latin typeface="Tahoma" panose="020B0604030504040204" pitchFamily="34" charset="0"/>
              <a:cs typeface="Tahoma" panose="020B0604030504040204" pitchFamily="34" charset="0"/>
            </a:endParaRPr>
          </a:p>
          <a:p>
            <a:pPr algn="r" fontAlgn="base">
              <a:lnSpc>
                <a:spcPct val="135000"/>
              </a:lnSpc>
              <a:spcBef>
                <a:spcPct val="0"/>
              </a:spcBef>
              <a:spcAft>
                <a:spcPct val="0"/>
              </a:spcAft>
            </a:pPr>
            <a:endParaRPr lang="fr-FR" altLang="fr-FR" sz="2000" b="1" dirty="0">
              <a:solidFill>
                <a:srgbClr val="C00000"/>
              </a:solidFill>
              <a:latin typeface="Tahoma" panose="020B0604030504040204" pitchFamily="34" charset="0"/>
              <a:cs typeface="Tahoma" panose="020B0604030504040204" pitchFamily="34" charset="0"/>
            </a:endParaRPr>
          </a:p>
        </p:txBody>
      </p:sp>
      <p:sp>
        <p:nvSpPr>
          <p:cNvPr id="8197" name="Text Box 4"/>
          <p:cNvSpPr txBox="1">
            <a:spLocks noChangeArrowheads="1"/>
          </p:cNvSpPr>
          <p:nvPr/>
        </p:nvSpPr>
        <p:spPr bwMode="auto">
          <a:xfrm>
            <a:off x="3719736" y="620689"/>
            <a:ext cx="3168352"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42988">
              <a:tabLst>
                <a:tab pos="952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1042988">
              <a:tabLst>
                <a:tab pos="952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1042988">
              <a:tabLst>
                <a:tab pos="952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tabLst>
                <a:tab pos="952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1042988">
              <a:tabLst>
                <a:tab pos="952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fr-FR" altLang="fr-FR" sz="2500" b="1" dirty="0">
                <a:solidFill>
                  <a:srgbClr val="C00000"/>
                </a:solidFill>
                <a:cs typeface="Tahoma" panose="020B0604030504040204" pitchFamily="34" charset="0"/>
              </a:rPr>
              <a:t>Fusion des régimes Agirc Arrco</a:t>
            </a:r>
          </a:p>
        </p:txBody>
      </p:sp>
      <p:sp>
        <p:nvSpPr>
          <p:cNvPr id="12" name="Arrondir un rectangle à un seul coin 11"/>
          <p:cNvSpPr/>
          <p:nvPr/>
        </p:nvSpPr>
        <p:spPr bwMode="auto">
          <a:xfrm rot="10800000" flipH="1">
            <a:off x="1887540" y="3662378"/>
            <a:ext cx="4207745" cy="1100125"/>
          </a:xfrm>
          <a:prstGeom prst="round1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21299999" rev="0"/>
            </a:camera>
            <a:lightRig rig="threePt" dir="t"/>
          </a:scene3d>
          <a:extLst/>
        </p:spPr>
        <p:txBody>
          <a:bodyPr wrap="none"/>
          <a:lstStyle/>
          <a:p>
            <a:pPr fontAlgn="base">
              <a:spcBef>
                <a:spcPct val="0"/>
              </a:spcBef>
              <a:spcAft>
                <a:spcPct val="0"/>
              </a:spcAft>
              <a:defRPr/>
            </a:pPr>
            <a:endParaRPr lang="fr-FR" sz="2400" dirty="0">
              <a:solidFill>
                <a:srgbClr val="003366"/>
              </a:solidFill>
              <a:latin typeface="Arial" charset="0"/>
              <a:ea typeface="ＭＳ Ｐゴシック" charset="0"/>
            </a:endParaRPr>
          </a:p>
        </p:txBody>
      </p:sp>
      <p:pic>
        <p:nvPicPr>
          <p:cNvPr id="8199" name="Image 1" descr="logo_bloc_identitai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716339"/>
            <a:ext cx="40592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rotWithShape="1">
          <a:blip r:embed="rId5" cstate="email">
            <a:extLst>
              <a:ext uri="{28A0092B-C50C-407E-A947-70E740481C1C}">
                <a14:useLocalDpi xmlns:a14="http://schemas.microsoft.com/office/drawing/2010/main" val="0"/>
              </a:ext>
            </a:extLst>
          </a:blip>
          <a:srcRect l="36627" t="27952" r="35142" b="52099"/>
          <a:stretch/>
        </p:blipFill>
        <p:spPr>
          <a:xfrm>
            <a:off x="1663540" y="60345"/>
            <a:ext cx="1368152" cy="1368152"/>
          </a:xfrm>
          <a:prstGeom prst="rect">
            <a:avLst/>
          </a:prstGeom>
        </p:spPr>
      </p:pic>
    </p:spTree>
    <p:extLst>
      <p:ext uri="{BB962C8B-B14F-4D97-AF65-F5344CB8AC3E}">
        <p14:creationId xmlns:p14="http://schemas.microsoft.com/office/powerpoint/2010/main" val="145501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altLang="fr-FR" sz="2100" dirty="0"/>
              <a:t>Impact RFAA sur total Cot PP PS</a:t>
            </a:r>
            <a:br>
              <a:rPr altLang="fr-FR" sz="2100" dirty="0"/>
            </a:br>
            <a:r>
              <a:rPr lang="fr-FR" altLang="fr-FR" sz="2100" dirty="0"/>
              <a:t>paramètres 2018</a:t>
            </a:r>
            <a:r>
              <a:rPr altLang="fr-FR" sz="2100" dirty="0"/>
              <a:t> </a:t>
            </a:r>
            <a:r>
              <a:rPr lang="fr-FR" altLang="fr-FR" sz="2100" dirty="0"/>
              <a:t>–</a:t>
            </a:r>
            <a:r>
              <a:rPr altLang="fr-FR" sz="2100" dirty="0"/>
              <a:t> personnel Cadre</a:t>
            </a:r>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graphicFrame>
        <p:nvGraphicFramePr>
          <p:cNvPr id="6" name="Graphique 5"/>
          <p:cNvGraphicFramePr>
            <a:graphicFrameLocks/>
          </p:cNvGraphicFramePr>
          <p:nvPr>
            <p:extLst/>
          </p:nvPr>
        </p:nvGraphicFramePr>
        <p:xfrm>
          <a:off x="1631504" y="1343022"/>
          <a:ext cx="8856984" cy="52543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725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altLang="fr-FR" sz="2100" dirty="0"/>
              <a:t>Impact RFAA en point de retraite</a:t>
            </a:r>
            <a:br>
              <a:rPr altLang="fr-FR" sz="2100" dirty="0"/>
            </a:br>
            <a:r>
              <a:rPr altLang="fr-FR" sz="2100" dirty="0"/>
              <a:t>paramètres 2018 </a:t>
            </a:r>
            <a:r>
              <a:rPr lang="fr-FR" altLang="fr-FR" sz="2100" dirty="0"/>
              <a:t>– personnel Cadre</a:t>
            </a:r>
            <a:endParaRPr altLang="fr-FR" sz="2100" dirty="0"/>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graphicFrame>
        <p:nvGraphicFramePr>
          <p:cNvPr id="6" name="Graphique 5"/>
          <p:cNvGraphicFramePr>
            <a:graphicFrameLocks/>
          </p:cNvGraphicFramePr>
          <p:nvPr>
            <p:extLst/>
          </p:nvPr>
        </p:nvGraphicFramePr>
        <p:xfrm>
          <a:off x="1631504" y="1423988"/>
          <a:ext cx="8784976" cy="5245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31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26988"/>
            <a:ext cx="91487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p:cNvSpPr>
            <a:spLocks noChangeArrowheads="1"/>
          </p:cNvSpPr>
          <p:nvPr/>
        </p:nvSpPr>
        <p:spPr bwMode="auto">
          <a:xfrm>
            <a:off x="3055938" y="0"/>
            <a:ext cx="576262" cy="68849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fr-FR" altLang="fr-FR" dirty="0">
              <a:solidFill>
                <a:srgbClr val="003366"/>
              </a:solidFill>
            </a:endParaRPr>
          </a:p>
        </p:txBody>
      </p:sp>
      <p:sp>
        <p:nvSpPr>
          <p:cNvPr id="8196" name="Text Box 4"/>
          <p:cNvSpPr txBox="1">
            <a:spLocks noChangeArrowheads="1"/>
          </p:cNvSpPr>
          <p:nvPr/>
        </p:nvSpPr>
        <p:spPr bwMode="auto">
          <a:xfrm>
            <a:off x="1895476" y="1075011"/>
            <a:ext cx="4992613" cy="300082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42988">
              <a:defRPr sz="2400">
                <a:solidFill>
                  <a:schemeClr val="tx1"/>
                </a:solidFill>
                <a:latin typeface="Arial" panose="020B0604020202020204" pitchFamily="34" charset="0"/>
                <a:ea typeface="ＭＳ Ｐゴシック" panose="020B0600070205080204" pitchFamily="34" charset="-128"/>
              </a:defRPr>
            </a:lvl1pPr>
            <a:lvl2pPr marL="742950" indent="-285750" defTabSz="1042988">
              <a:defRPr sz="2400">
                <a:solidFill>
                  <a:schemeClr val="tx1"/>
                </a:solidFill>
                <a:latin typeface="Arial" panose="020B0604020202020204" pitchFamily="34" charset="0"/>
                <a:ea typeface="ＭＳ Ｐゴシック" panose="020B0600070205080204" pitchFamily="34" charset="-128"/>
              </a:defRPr>
            </a:lvl2pPr>
            <a:lvl3pPr marL="1143000" indent="-228600" defTabSz="1042988">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defRPr sz="2400">
                <a:solidFill>
                  <a:schemeClr val="tx1"/>
                </a:solidFill>
                <a:latin typeface="Arial" panose="020B0604020202020204" pitchFamily="34" charset="0"/>
                <a:ea typeface="ＭＳ Ｐゴシック" panose="020B0600070205080204" pitchFamily="34" charset="-128"/>
              </a:defRPr>
            </a:lvl4pPr>
            <a:lvl5pPr marL="2057400" indent="-228600" defTabSz="1042988">
              <a:defRPr sz="24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lnSpc>
                <a:spcPct val="135000"/>
              </a:lnSpc>
              <a:spcBef>
                <a:spcPct val="0"/>
              </a:spcBef>
              <a:spcAft>
                <a:spcPct val="0"/>
              </a:spcAft>
            </a:pPr>
            <a:endParaRPr lang="fr-FR" altLang="fr-FR" sz="2000" b="1" dirty="0">
              <a:solidFill>
                <a:srgbClr val="C00000"/>
              </a:solidFill>
              <a:latin typeface="Tahoma" panose="020B0604030504040204" pitchFamily="34" charset="0"/>
              <a:cs typeface="Tahoma" panose="020B0604030504040204" pitchFamily="34" charset="0"/>
            </a:endParaRP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Enseignement</a:t>
            </a: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rémunération par l’Etat</a:t>
            </a: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URCREP</a:t>
            </a:r>
          </a:p>
          <a:p>
            <a:pPr algn="r" fontAlgn="base">
              <a:lnSpc>
                <a:spcPct val="135000"/>
              </a:lnSpc>
              <a:spcBef>
                <a:spcPct val="0"/>
              </a:spcBef>
              <a:spcAft>
                <a:spcPct val="0"/>
              </a:spcAft>
            </a:pPr>
            <a:r>
              <a:rPr lang="fr-FR" altLang="fr-FR" sz="2000" b="1" dirty="0">
                <a:solidFill>
                  <a:srgbClr val="C00000"/>
                </a:solidFill>
                <a:latin typeface="Tahoma" panose="020B0604030504040204" pitchFamily="34" charset="0"/>
                <a:cs typeface="Tahoma" panose="020B0604030504040204" pitchFamily="34" charset="0"/>
              </a:rPr>
              <a:t>Impacts RFAA</a:t>
            </a:r>
          </a:p>
          <a:p>
            <a:pPr algn="r" fontAlgn="base">
              <a:lnSpc>
                <a:spcPct val="135000"/>
              </a:lnSpc>
              <a:spcBef>
                <a:spcPct val="0"/>
              </a:spcBef>
              <a:spcAft>
                <a:spcPct val="0"/>
              </a:spcAft>
            </a:pPr>
            <a:endParaRPr lang="fr-FR" altLang="fr-FR" sz="2000" b="1" dirty="0">
              <a:solidFill>
                <a:srgbClr val="C00000"/>
              </a:solidFill>
              <a:latin typeface="Tahoma" panose="020B0604030504040204" pitchFamily="34" charset="0"/>
              <a:cs typeface="Tahoma" panose="020B0604030504040204" pitchFamily="34" charset="0"/>
            </a:endParaRPr>
          </a:p>
          <a:p>
            <a:pPr algn="r" fontAlgn="base">
              <a:lnSpc>
                <a:spcPct val="135000"/>
              </a:lnSpc>
              <a:spcBef>
                <a:spcPct val="0"/>
              </a:spcBef>
              <a:spcAft>
                <a:spcPct val="0"/>
              </a:spcAft>
            </a:pPr>
            <a:endParaRPr lang="fr-FR" altLang="fr-FR" sz="2000" b="1" dirty="0">
              <a:solidFill>
                <a:srgbClr val="C00000"/>
              </a:solidFill>
              <a:latin typeface="Tahoma" panose="020B0604030504040204" pitchFamily="34" charset="0"/>
              <a:cs typeface="Tahoma" panose="020B0604030504040204" pitchFamily="34" charset="0"/>
            </a:endParaRPr>
          </a:p>
        </p:txBody>
      </p:sp>
      <p:sp>
        <p:nvSpPr>
          <p:cNvPr id="8197" name="Text Box 4"/>
          <p:cNvSpPr txBox="1">
            <a:spLocks noChangeArrowheads="1"/>
          </p:cNvSpPr>
          <p:nvPr/>
        </p:nvSpPr>
        <p:spPr bwMode="auto">
          <a:xfrm>
            <a:off x="3719736" y="620689"/>
            <a:ext cx="3168352"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42988">
              <a:tabLst>
                <a:tab pos="952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1042988">
              <a:tabLst>
                <a:tab pos="952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1042988">
              <a:tabLst>
                <a:tab pos="952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tabLst>
                <a:tab pos="952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1042988">
              <a:tabLst>
                <a:tab pos="952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0"/>
              </a:spcBef>
              <a:spcAft>
                <a:spcPct val="0"/>
              </a:spcAft>
              <a:tabLst>
                <a:tab pos="95250" algn="l"/>
              </a:tabLs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fr-FR" altLang="fr-FR" sz="2500" b="1" dirty="0">
                <a:solidFill>
                  <a:srgbClr val="C00000"/>
                </a:solidFill>
                <a:cs typeface="Tahoma" panose="020B0604030504040204" pitchFamily="34" charset="0"/>
              </a:rPr>
              <a:t>Fusion des régimes Agirc Arrco</a:t>
            </a:r>
          </a:p>
        </p:txBody>
      </p:sp>
      <p:sp>
        <p:nvSpPr>
          <p:cNvPr id="12" name="Arrondir un rectangle à un seul coin 11"/>
          <p:cNvSpPr/>
          <p:nvPr/>
        </p:nvSpPr>
        <p:spPr bwMode="auto">
          <a:xfrm rot="10800000" flipH="1">
            <a:off x="1887540" y="3662378"/>
            <a:ext cx="4207745" cy="1100125"/>
          </a:xfrm>
          <a:prstGeom prst="round1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21299999" rev="0"/>
            </a:camera>
            <a:lightRig rig="threePt" dir="t"/>
          </a:scene3d>
          <a:extLst/>
        </p:spPr>
        <p:txBody>
          <a:bodyPr wrap="none"/>
          <a:lstStyle/>
          <a:p>
            <a:pPr fontAlgn="base">
              <a:spcBef>
                <a:spcPct val="0"/>
              </a:spcBef>
              <a:spcAft>
                <a:spcPct val="0"/>
              </a:spcAft>
              <a:defRPr/>
            </a:pPr>
            <a:endParaRPr lang="fr-FR" sz="2400" dirty="0">
              <a:solidFill>
                <a:srgbClr val="003366"/>
              </a:solidFill>
              <a:latin typeface="Arial" charset="0"/>
              <a:ea typeface="ＭＳ Ｐゴシック" charset="0"/>
            </a:endParaRPr>
          </a:p>
        </p:txBody>
      </p:sp>
      <p:pic>
        <p:nvPicPr>
          <p:cNvPr id="8199" name="Image 1" descr="logo_bloc_identitai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716339"/>
            <a:ext cx="40592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rotWithShape="1">
          <a:blip r:embed="rId5" cstate="email">
            <a:extLst>
              <a:ext uri="{28A0092B-C50C-407E-A947-70E740481C1C}">
                <a14:useLocalDpi xmlns:a14="http://schemas.microsoft.com/office/drawing/2010/main" val="0"/>
              </a:ext>
            </a:extLst>
          </a:blip>
          <a:srcRect l="36627" t="27952" r="35142" b="52099"/>
          <a:stretch/>
        </p:blipFill>
        <p:spPr>
          <a:xfrm>
            <a:off x="1663540" y="60345"/>
            <a:ext cx="1368152" cy="1368152"/>
          </a:xfrm>
          <a:prstGeom prst="rect">
            <a:avLst/>
          </a:prstGeom>
        </p:spPr>
      </p:pic>
    </p:spTree>
    <p:extLst>
      <p:ext uri="{BB962C8B-B14F-4D97-AF65-F5344CB8AC3E}">
        <p14:creationId xmlns:p14="http://schemas.microsoft.com/office/powerpoint/2010/main" val="54364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76555-966C-4D9F-8A0D-CD4DAB2811AE}"/>
              </a:ext>
            </a:extLst>
          </p:cNvPr>
          <p:cNvSpPr>
            <a:spLocks noGrp="1"/>
          </p:cNvSpPr>
          <p:nvPr>
            <p:ph type="title"/>
          </p:nvPr>
        </p:nvSpPr>
        <p:spPr/>
        <p:txBody>
          <a:bodyPr/>
          <a:lstStyle/>
          <a:p>
            <a:r>
              <a:rPr lang="fr-FR" dirty="0"/>
              <a:t>Sanctuaire BLOC 1 :</a:t>
            </a:r>
          </a:p>
        </p:txBody>
      </p:sp>
      <p:graphicFrame>
        <p:nvGraphicFramePr>
          <p:cNvPr id="7" name="Diagramme 6">
            <a:extLst>
              <a:ext uri="{FF2B5EF4-FFF2-40B4-BE49-F238E27FC236}">
                <a16:creationId xmlns:a16="http://schemas.microsoft.com/office/drawing/2014/main" id="{2EE3CEE8-1ED7-47A7-B113-7ACCA00B0C75}"/>
              </a:ext>
            </a:extLst>
          </p:cNvPr>
          <p:cNvGraphicFramePr/>
          <p:nvPr>
            <p:extLst>
              <p:ext uri="{D42A27DB-BD31-4B8C-83A1-F6EECF244321}">
                <p14:modId xmlns:p14="http://schemas.microsoft.com/office/powerpoint/2010/main" val="142703593"/>
              </p:ext>
            </p:extLst>
          </p:nvPr>
        </p:nvGraphicFramePr>
        <p:xfrm>
          <a:off x="172855" y="490401"/>
          <a:ext cx="9486784" cy="6494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à coins arrondis 17">
            <a:extLst>
              <a:ext uri="{FF2B5EF4-FFF2-40B4-BE49-F238E27FC236}">
                <a16:creationId xmlns:a16="http://schemas.microsoft.com/office/drawing/2014/main" id="{5A77AC35-32A1-4C7E-824D-483A9271E542}"/>
              </a:ext>
            </a:extLst>
          </p:cNvPr>
          <p:cNvSpPr/>
          <p:nvPr/>
        </p:nvSpPr>
        <p:spPr>
          <a:xfrm>
            <a:off x="9820093" y="548680"/>
            <a:ext cx="1839732" cy="4792436"/>
          </a:xfrm>
          <a:prstGeom prst="roundRect">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42902" defTabSz="457189">
              <a:defRPr/>
            </a:pPr>
            <a:endParaRPr lang="fr-FR" sz="1600" b="1" dirty="0">
              <a:solidFill>
                <a:prstClr val="white"/>
              </a:solidFill>
              <a:latin typeface="Century Gothic"/>
              <a:ea typeface="Verdana" panose="020B0604030504040204" pitchFamily="34" charset="0"/>
              <a:cs typeface="Verdana" panose="020B0604030504040204" pitchFamily="34" charset="0"/>
            </a:endParaRPr>
          </a:p>
          <a:p>
            <a:pPr marL="442902" defTabSz="457189">
              <a:defRPr/>
            </a:pPr>
            <a:endParaRPr lang="fr-FR" sz="1600" b="1" dirty="0">
              <a:solidFill>
                <a:prstClr val="white"/>
              </a:solidFill>
              <a:latin typeface="Century Gothic"/>
              <a:ea typeface="Verdana" panose="020B0604030504040204" pitchFamily="34" charset="0"/>
              <a:cs typeface="Verdana" panose="020B0604030504040204" pitchFamily="34" charset="0"/>
            </a:endParaRPr>
          </a:p>
          <a:p>
            <a:pPr marL="88900" defTabSz="457189">
              <a:defRPr/>
            </a:pPr>
            <a:endParaRPr lang="fr-FR" sz="1600" b="1" dirty="0">
              <a:solidFill>
                <a:prstClr val="white"/>
              </a:solidFill>
              <a:latin typeface="Century Gothic"/>
              <a:ea typeface="Verdana" panose="020B0604030504040204" pitchFamily="34" charset="0"/>
              <a:cs typeface="Verdana" panose="020B0604030504040204" pitchFamily="34" charset="0"/>
            </a:endParaRPr>
          </a:p>
          <a:p>
            <a:pPr marL="88900" defTabSz="457189">
              <a:defRPr/>
            </a:pPr>
            <a:r>
              <a:rPr lang="fr-FR" sz="1600" b="1" dirty="0">
                <a:solidFill>
                  <a:prstClr val="white"/>
                </a:solidFill>
                <a:latin typeface="Century Gothic"/>
                <a:ea typeface="Verdana" panose="020B0604030504040204" pitchFamily="34" charset="0"/>
                <a:cs typeface="Verdana" panose="020B0604030504040204" pitchFamily="34" charset="0"/>
              </a:rPr>
              <a:t>Accord d’entreprise impossible sur certains domaines (réservés) </a:t>
            </a:r>
          </a:p>
          <a:p>
            <a:pPr marL="88900" defTabSz="457189">
              <a:defRPr/>
            </a:pPr>
            <a:r>
              <a:rPr lang="fr-FR" sz="1600" b="1" dirty="0">
                <a:solidFill>
                  <a:prstClr val="white"/>
                </a:solidFill>
                <a:latin typeface="Century Gothic"/>
                <a:ea typeface="Verdana" panose="020B0604030504040204" pitchFamily="34" charset="0"/>
                <a:cs typeface="Verdana" panose="020B0604030504040204" pitchFamily="34" charset="0"/>
              </a:rPr>
              <a:t>Donc dérogation impossible</a:t>
            </a:r>
          </a:p>
        </p:txBody>
      </p:sp>
      <p:pic>
        <p:nvPicPr>
          <p:cNvPr id="12" name="Picture 2" descr="Afficher l'image d'origine">
            <a:extLst>
              <a:ext uri="{FF2B5EF4-FFF2-40B4-BE49-F238E27FC236}">
                <a16:creationId xmlns:a16="http://schemas.microsoft.com/office/drawing/2014/main" id="{D6DB9127-90A6-4ACB-8A76-4DBB88569C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3956" y="1128255"/>
            <a:ext cx="777257" cy="7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4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altLang="fr-FR" sz="2100" dirty="0"/>
              <a:t>Impact RFAA sur total Cot PP PS</a:t>
            </a:r>
            <a:br>
              <a:rPr altLang="fr-FR" sz="2100" dirty="0"/>
            </a:br>
            <a:r>
              <a:rPr lang="fr-FR" altLang="fr-FR" sz="2100" dirty="0"/>
              <a:t>paramètres 2018</a:t>
            </a:r>
            <a:r>
              <a:rPr altLang="fr-FR" sz="2100" dirty="0"/>
              <a:t> </a:t>
            </a:r>
            <a:r>
              <a:rPr lang="fr-FR" altLang="fr-FR" sz="2100" dirty="0"/>
              <a:t>– personnel Cadre</a:t>
            </a:r>
            <a:endParaRPr altLang="fr-FR" sz="2100" dirty="0"/>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graphicFrame>
        <p:nvGraphicFramePr>
          <p:cNvPr id="5" name="Graphique 4"/>
          <p:cNvGraphicFramePr>
            <a:graphicFrameLocks/>
          </p:cNvGraphicFramePr>
          <p:nvPr>
            <p:extLst/>
          </p:nvPr>
        </p:nvGraphicFramePr>
        <p:xfrm>
          <a:off x="1631504" y="1343022"/>
          <a:ext cx="8784976" cy="5326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01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altLang="fr-FR" sz="2100" dirty="0"/>
              <a:t>Impact RFAA en point de retraite</a:t>
            </a:r>
            <a:br>
              <a:rPr altLang="fr-FR" sz="2100" dirty="0"/>
            </a:br>
            <a:r>
              <a:rPr altLang="fr-FR" sz="2100" dirty="0"/>
              <a:t>paramètres 2018 </a:t>
            </a:r>
            <a:r>
              <a:rPr lang="fr-FR" altLang="fr-FR" sz="2100" dirty="0"/>
              <a:t>– personnel Cadre</a:t>
            </a:r>
            <a:endParaRPr altLang="fr-FR" sz="2100" dirty="0"/>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graphicFrame>
        <p:nvGraphicFramePr>
          <p:cNvPr id="5" name="Graphique 4"/>
          <p:cNvGraphicFramePr>
            <a:graphicFrameLocks/>
          </p:cNvGraphicFramePr>
          <p:nvPr>
            <p:extLst/>
          </p:nvPr>
        </p:nvGraphicFramePr>
        <p:xfrm>
          <a:off x="1631504" y="1423988"/>
          <a:ext cx="8856984" cy="5245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478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re 1"/>
          <p:cNvSpPr txBox="1">
            <a:spLocks noGrp="1"/>
          </p:cNvSpPr>
          <p:nvPr>
            <p:ph type="title" idx="4294967295"/>
          </p:nvPr>
        </p:nvSpPr>
        <p:spPr bwMode="auto">
          <a:xfrm>
            <a:off x="3108326" y="404813"/>
            <a:ext cx="755967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altLang="fr-FR" sz="2100" b="0" dirty="0"/>
              <a:t>Simulation RFAA</a:t>
            </a:r>
            <a:endParaRPr altLang="fr-FR" sz="2100" b="0" dirty="0"/>
          </a:p>
        </p:txBody>
      </p:sp>
      <p:sp>
        <p:nvSpPr>
          <p:cNvPr id="32" name="Titre 3"/>
          <p:cNvSpPr txBox="1">
            <a:spLocks/>
          </p:cNvSpPr>
          <p:nvPr/>
        </p:nvSpPr>
        <p:spPr>
          <a:xfrm>
            <a:off x="1850572" y="4"/>
            <a:ext cx="8302172" cy="825229"/>
          </a:xfrm>
          <a:prstGeom prst="rect">
            <a:avLst/>
          </a:prstGeom>
        </p:spPr>
        <p:txBody>
          <a:bodyPr vert="horz" lIns="91429" tIns="45715" rIns="91429" bIns="45715" rtlCol="0" anchor="ctr">
            <a:normAutofit/>
          </a:bodyPr>
          <a:lstStyle>
            <a:lvl1pPr algn="l" defTabSz="914400" rtl="0" eaLnBrk="1" latinLnBrk="0" hangingPunct="1">
              <a:spcBef>
                <a:spcPct val="0"/>
              </a:spcBef>
              <a:buNone/>
              <a:defRPr sz="2400" b="1" kern="1200">
                <a:solidFill>
                  <a:schemeClr val="accent4">
                    <a:lumMod val="50000"/>
                  </a:schemeClr>
                </a:solidFill>
                <a:latin typeface="Calibri"/>
                <a:ea typeface="+mj-ea"/>
                <a:cs typeface="Calibri"/>
              </a:defRPr>
            </a:lvl1pPr>
          </a:lstStyle>
          <a:p>
            <a:pPr>
              <a:defRPr/>
            </a:pPr>
            <a:endParaRPr lang="fr-FR">
              <a:solidFill>
                <a:srgbClr val="8064A2">
                  <a:lumMod val="50000"/>
                </a:srgbClr>
              </a:solidFill>
            </a:endParaRPr>
          </a:p>
        </p:txBody>
      </p:sp>
      <p:sp>
        <p:nvSpPr>
          <p:cNvPr id="2" name="Rectangle 1"/>
          <p:cNvSpPr/>
          <p:nvPr/>
        </p:nvSpPr>
        <p:spPr>
          <a:xfrm>
            <a:off x="2855640" y="2276872"/>
            <a:ext cx="6840760" cy="2308324"/>
          </a:xfrm>
          <a:prstGeom prst="rect">
            <a:avLst/>
          </a:prstGeom>
        </p:spPr>
        <p:txBody>
          <a:bodyPr wrap="square">
            <a:spAutoFit/>
          </a:bodyPr>
          <a:lstStyle/>
          <a:p>
            <a:pPr algn="just" eaLnBrk="0" fontAlgn="base" hangingPunct="0">
              <a:spcBef>
                <a:spcPct val="0"/>
              </a:spcBef>
              <a:spcAft>
                <a:spcPct val="0"/>
              </a:spcAft>
            </a:pPr>
            <a:r>
              <a:rPr lang="fr-FR" dirty="0">
                <a:solidFill>
                  <a:srgbClr val="000000"/>
                </a:solidFill>
                <a:latin typeface="Tahoma" panose="020B0604030504040204" pitchFamily="34" charset="0"/>
                <a:ea typeface="Tahoma" panose="020B0604030504040204" pitchFamily="34" charset="0"/>
                <a:cs typeface="Tahoma" panose="020B0604030504040204" pitchFamily="34" charset="0"/>
              </a:rPr>
              <a:t>Cette simulation présente les impacts prévisionnels de la fusion des régimes Agirc Arrco.</a:t>
            </a:r>
          </a:p>
          <a:p>
            <a:pPr algn="just" eaLnBrk="0" fontAlgn="base" hangingPunct="0">
              <a:spcBef>
                <a:spcPct val="0"/>
              </a:spcBef>
              <a:spcAft>
                <a:spcPct val="0"/>
              </a:spcAft>
            </a:pPr>
            <a:r>
              <a:rPr lang="fr-FR" dirty="0">
                <a:solidFill>
                  <a:srgbClr val="000000"/>
                </a:solidFill>
                <a:latin typeface="Tahoma" panose="020B0604030504040204" pitchFamily="34" charset="0"/>
                <a:ea typeface="Tahoma" panose="020B0604030504040204" pitchFamily="34" charset="0"/>
                <a:cs typeface="Tahoma" panose="020B0604030504040204" pitchFamily="34" charset="0"/>
              </a:rPr>
              <a:t>Les aspects liés aux prélèvements à la source ou aux allégements de charges ne sont pas intégrés.</a:t>
            </a:r>
          </a:p>
          <a:p>
            <a:pPr algn="just" eaLnBrk="0" fontAlgn="base" hangingPunct="0">
              <a:spcBef>
                <a:spcPct val="0"/>
              </a:spcBef>
              <a:spcAft>
                <a:spcPct val="0"/>
              </a:spcAft>
            </a:pPr>
            <a:r>
              <a:rPr lang="fr-FR" dirty="0">
                <a:solidFill>
                  <a:srgbClr val="000000"/>
                </a:solidFill>
                <a:latin typeface="Tahoma" panose="020B0604030504040204" pitchFamily="34" charset="0"/>
                <a:ea typeface="Tahoma" panose="020B0604030504040204" pitchFamily="34" charset="0"/>
                <a:cs typeface="Tahoma" panose="020B0604030504040204" pitchFamily="34" charset="0"/>
              </a:rPr>
              <a:t>Ce document vous est délivré en l'état de la réglementation et des informations détenues : il présente un caractère provisoire et informatif.</a:t>
            </a:r>
          </a:p>
          <a:p>
            <a:pPr algn="just" eaLnBrk="0" fontAlgn="base" hangingPunct="0">
              <a:spcBef>
                <a:spcPct val="0"/>
              </a:spcBef>
              <a:spcAft>
                <a:spcPct val="0"/>
              </a:spcAft>
            </a:pPr>
            <a:r>
              <a:rPr lang="fr-FR" dirty="0">
                <a:solidFill>
                  <a:srgbClr val="000000"/>
                </a:solidFill>
                <a:latin typeface="Tahoma" panose="020B0604030504040204" pitchFamily="34" charset="0"/>
                <a:ea typeface="Tahoma" panose="020B0604030504040204" pitchFamily="34" charset="0"/>
                <a:cs typeface="Tahoma" panose="020B0604030504040204" pitchFamily="34" charset="0"/>
              </a:rPr>
              <a:t>Il ne saurait engager les régimes de retraite.</a:t>
            </a:r>
            <a:endParaRPr lang="fr-FR" sz="6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45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21100" y="1484314"/>
            <a:ext cx="5543252" cy="477054"/>
          </a:xfrm>
        </p:spPr>
        <p:txBody>
          <a:bodyPr/>
          <a:lstStyle/>
          <a:p>
            <a:r>
              <a:rPr lang="fr-FR" dirty="0"/>
              <a:t>Merci pour votre attention</a:t>
            </a:r>
          </a:p>
        </p:txBody>
      </p:sp>
      <p:sp>
        <p:nvSpPr>
          <p:cNvPr id="3" name="Espace réservé du texte 2"/>
          <p:cNvSpPr>
            <a:spLocks noGrp="1"/>
          </p:cNvSpPr>
          <p:nvPr>
            <p:ph type="body" sz="quarter" idx="11"/>
          </p:nvPr>
        </p:nvSpPr>
        <p:spPr>
          <a:xfrm>
            <a:off x="3857866" y="2204864"/>
            <a:ext cx="6336926" cy="369332"/>
          </a:xfrm>
        </p:spPr>
        <p:txBody>
          <a:bodyPr/>
          <a:lstStyle/>
          <a:p>
            <a:r>
              <a:rPr lang="fr-FR" dirty="0">
                <a:latin typeface="Tahoma" pitchFamily="34" charset="0"/>
              </a:rPr>
              <a:t>À votre disposition pour répondre à vos questions</a:t>
            </a:r>
          </a:p>
        </p:txBody>
      </p:sp>
    </p:spTree>
    <p:extLst>
      <p:ext uri="{BB962C8B-B14F-4D97-AF65-F5344CB8AC3E}">
        <p14:creationId xmlns:p14="http://schemas.microsoft.com/office/powerpoint/2010/main" val="13216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t="17987" b="25763"/>
          <a:stretch/>
        </p:blipFill>
        <p:spPr>
          <a:xfrm>
            <a:off x="20"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ZoneTexte 4"/>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endParaRPr lang="en-US" sz="3100">
              <a:latin typeface="+mj-lt"/>
              <a:ea typeface="+mj-ea"/>
              <a:cs typeface="+mj-cs"/>
            </a:endParaRPr>
          </a:p>
          <a:p>
            <a:pPr algn="ctr">
              <a:lnSpc>
                <a:spcPct val="90000"/>
              </a:lnSpc>
              <a:spcBef>
                <a:spcPct val="0"/>
              </a:spcBef>
              <a:spcAft>
                <a:spcPts val="600"/>
              </a:spcAft>
              <a:defRPr/>
            </a:pPr>
            <a:r>
              <a:rPr lang="en-US" sz="3100">
                <a:latin typeface="+mj-lt"/>
                <a:ea typeface="+mj-ea"/>
                <a:cs typeface="+mj-cs"/>
              </a:rPr>
              <a:t>Merci !!</a:t>
            </a:r>
          </a:p>
          <a:p>
            <a:pPr algn="ctr">
              <a:lnSpc>
                <a:spcPct val="90000"/>
              </a:lnSpc>
              <a:spcBef>
                <a:spcPct val="0"/>
              </a:spcBef>
              <a:spcAft>
                <a:spcPts val="600"/>
              </a:spcAft>
              <a:defRPr/>
            </a:pPr>
            <a:r>
              <a:rPr lang="en-US" sz="3100">
                <a:latin typeface="+mj-lt"/>
                <a:ea typeface="+mj-ea"/>
                <a:cs typeface="+mj-cs"/>
              </a:rPr>
              <a:t>De votre participation</a:t>
            </a: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Sous-titre 2"/>
          <p:cNvSpPr txBox="1">
            <a:spLocks/>
          </p:cNvSpPr>
          <p:nvPr/>
        </p:nvSpPr>
        <p:spPr>
          <a:xfrm>
            <a:off x="0" y="1051829"/>
            <a:ext cx="5118100" cy="653895"/>
          </a:xfrm>
          <a:prstGeom prst="rect">
            <a:avLst/>
          </a:prstGeom>
        </p:spPr>
        <p:txBody>
          <a:bodyPr vert="horz" lIns="121920" tIns="60960" rIns="121920" bIns="6096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fr-FR" b="1" dirty="0"/>
          </a:p>
        </p:txBody>
      </p:sp>
      <p:sp>
        <p:nvSpPr>
          <p:cNvPr id="2" name="Espace réservé du numéro de diapositive 1">
            <a:extLst>
              <a:ext uri="{FF2B5EF4-FFF2-40B4-BE49-F238E27FC236}">
                <a16:creationId xmlns:a16="http://schemas.microsoft.com/office/drawing/2014/main" id="{6FE0F054-AEAA-4843-A688-9B16B631C537}"/>
              </a:ext>
            </a:extLst>
          </p:cNvPr>
          <p:cNvSpPr>
            <a:spLocks noGrp="1"/>
          </p:cNvSpPr>
          <p:nvPr>
            <p:ph type="sldNum" sz="quarter" idx="12"/>
          </p:nvPr>
        </p:nvSpPr>
        <p:spPr/>
        <p:txBody>
          <a:bodyPr/>
          <a:lstStyle/>
          <a:p>
            <a:fld id="{5DE4869A-86B0-7C46-919B-BA90002E6EA4}" type="slidenum">
              <a:rPr lang="fr-FR" smtClean="0">
                <a:solidFill>
                  <a:prstClr val="black">
                    <a:tint val="75000"/>
                  </a:prstClr>
                </a:solidFill>
              </a:rPr>
              <a:pPr/>
              <a:t>114</a:t>
            </a:fld>
            <a:endParaRPr lang="fr-FR">
              <a:solidFill>
                <a:prstClr val="black">
                  <a:tint val="75000"/>
                </a:prstClr>
              </a:solidFill>
            </a:endParaRPr>
          </a:p>
        </p:txBody>
      </p:sp>
    </p:spTree>
    <p:extLst>
      <p:ext uri="{BB962C8B-B14F-4D97-AF65-F5344CB8AC3E}">
        <p14:creationId xmlns:p14="http://schemas.microsoft.com/office/powerpoint/2010/main" val="238635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A61F57B-A1D8-43E3-ACC1-495041A2AEA3}"/>
              </a:ext>
            </a:extLst>
          </p:cNvPr>
          <p:cNvSpPr>
            <a:spLocks noGrp="1"/>
          </p:cNvSpPr>
          <p:nvPr>
            <p:ph type="body" idx="1"/>
          </p:nvPr>
        </p:nvSpPr>
        <p:spPr/>
        <p:txBody>
          <a:bodyPr/>
          <a:lstStyle/>
          <a:p>
            <a:pPr algn="l"/>
            <a:r>
              <a:rPr lang="fr-FR" b="1" dirty="0">
                <a:latin typeface="Century Gothic" panose="020B0502020202020204" pitchFamily="34" charset="0"/>
                <a:ea typeface="Arial" charset="0"/>
                <a:cs typeface="Arial" charset="0"/>
              </a:rPr>
              <a:t>Une convention unique</a:t>
            </a:r>
          </a:p>
          <a:p>
            <a:pPr algn="l"/>
            <a:endParaRPr lang="fr-FR" b="1" dirty="0">
              <a:latin typeface="Century Gothic" panose="020B0502020202020204" pitchFamily="34" charset="0"/>
              <a:ea typeface="Arial" charset="0"/>
              <a:cs typeface="Arial" charset="0"/>
            </a:endParaRPr>
          </a:p>
          <a:p>
            <a:pPr algn="l"/>
            <a:r>
              <a:rPr lang="fr-FR" b="1" dirty="0">
                <a:latin typeface="Century Gothic" panose="020B0502020202020204" pitchFamily="34" charset="0"/>
                <a:ea typeface="Arial" charset="0"/>
                <a:cs typeface="Arial" charset="0"/>
              </a:rPr>
              <a:t>Des sections spécifiques</a:t>
            </a:r>
          </a:p>
          <a:p>
            <a:endParaRPr lang="fr-FR" b="1" dirty="0">
              <a:latin typeface="Century Gothic" panose="020B0502020202020204" pitchFamily="34" charset="0"/>
            </a:endParaRPr>
          </a:p>
          <a:p>
            <a:endParaRPr lang="fr-FR" b="1" dirty="0">
              <a:latin typeface="Century Gothic" panose="020B0502020202020204" pitchFamily="34" charset="0"/>
            </a:endParaRPr>
          </a:p>
          <a:p>
            <a:endParaRPr lang="fr-FR" b="1" dirty="0">
              <a:latin typeface="Century Gothic" panose="020B0502020202020204" pitchFamily="34" charset="0"/>
            </a:endParaRPr>
          </a:p>
          <a:p>
            <a:endParaRPr lang="fr-FR" b="1" dirty="0">
              <a:latin typeface="Century Gothic" panose="020B0502020202020204" pitchFamily="34" charset="0"/>
            </a:endParaRPr>
          </a:p>
          <a:p>
            <a:endParaRPr lang="fr-FR" b="1"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1B0DDC55-3A03-4219-90A4-CC918F2951E4}"/>
              </a:ext>
            </a:extLst>
          </p:cNvPr>
          <p:cNvSpPr>
            <a:spLocks noGrp="1"/>
          </p:cNvSpPr>
          <p:nvPr>
            <p:ph sz="half" idx="15"/>
          </p:nvPr>
        </p:nvSpPr>
        <p:spPr/>
        <p:txBody>
          <a:bodyPr>
            <a:noAutofit/>
          </a:bodyPr>
          <a:lstStyle/>
          <a:p>
            <a:r>
              <a:rPr lang="fr-FR" sz="1800" cap="none" dirty="0">
                <a:latin typeface="Century Gothic" panose="020B0502020202020204" pitchFamily="34" charset="0"/>
              </a:rPr>
              <a:t>Applicable depuis le </a:t>
            </a:r>
            <a:r>
              <a:rPr lang="fr-FR" sz="2400" b="1" dirty="0">
                <a:solidFill>
                  <a:srgbClr val="16B1AB"/>
                </a:solidFill>
                <a:latin typeface="Century Gothic" panose="020B0502020202020204" pitchFamily="34" charset="0"/>
                <a:ea typeface="+mj-ea"/>
                <a:cs typeface="+mj-cs"/>
              </a:rPr>
              <a:t>12 avril 2017</a:t>
            </a:r>
          </a:p>
          <a:p>
            <a:r>
              <a:rPr lang="fr-FR" sz="1800" cap="none" dirty="0">
                <a:latin typeface="Century Gothic" panose="020B0502020202020204" pitchFamily="34" charset="0"/>
              </a:rPr>
              <a:t>1 seule convention collective : un seul </a:t>
            </a:r>
            <a:r>
              <a:rPr lang="fr-FR" sz="2400" b="1" dirty="0">
                <a:solidFill>
                  <a:srgbClr val="16B1AB"/>
                </a:solidFill>
                <a:latin typeface="Century Gothic" panose="020B0502020202020204" pitchFamily="34" charset="0"/>
                <a:ea typeface="+mj-ea"/>
                <a:cs typeface="+mj-cs"/>
              </a:rPr>
              <a:t>IDCC 3218</a:t>
            </a:r>
          </a:p>
          <a:p>
            <a:r>
              <a:rPr lang="fr-FR" sz="1800" cap="none" dirty="0">
                <a:latin typeface="Century Gothic" panose="020B0502020202020204" pitchFamily="34" charset="0"/>
              </a:rPr>
              <a:t>9 sections différentes reprenant </a:t>
            </a:r>
            <a:r>
              <a:rPr lang="fr-FR" sz="1800" i="1" cap="none" dirty="0">
                <a:latin typeface="Century Gothic" panose="020B0502020202020204" pitchFamily="34" charset="0"/>
              </a:rPr>
              <a:t>in extenso </a:t>
            </a:r>
            <a:r>
              <a:rPr lang="fr-FR" sz="1800" cap="none" dirty="0">
                <a:latin typeface="Century Gothic" panose="020B0502020202020204" pitchFamily="34" charset="0"/>
              </a:rPr>
              <a:t>les 9 CC regroupées  </a:t>
            </a:r>
          </a:p>
          <a:p>
            <a:endParaRPr lang="fr-FR" sz="1800" cap="none" dirty="0">
              <a:latin typeface="Century Gothic" panose="020B0502020202020204" pitchFamily="34" charset="0"/>
            </a:endParaRPr>
          </a:p>
          <a:p>
            <a:pPr marL="600075" lvl="1" indent="-257175">
              <a:spcBef>
                <a:spcPts val="0"/>
              </a:spcBef>
              <a:buFontTx/>
              <a:buChar char="-"/>
            </a:pPr>
            <a:r>
              <a:rPr lang="fr-FR" sz="1800" dirty="0">
                <a:latin typeface="Century Gothic" panose="020B0502020202020204" pitchFamily="34" charset="0"/>
              </a:rPr>
              <a:t>L’application de la section se fait en fonction de son champ d’application d’origine</a:t>
            </a:r>
          </a:p>
          <a:p>
            <a:pPr marL="342900" lvl="1">
              <a:spcBef>
                <a:spcPts val="0"/>
              </a:spcBef>
            </a:pPr>
            <a:endParaRPr lang="fr-FR" sz="1800" dirty="0">
              <a:latin typeface="Century Gothic" panose="020B0502020202020204" pitchFamily="34" charset="0"/>
            </a:endParaRPr>
          </a:p>
          <a:p>
            <a:pPr marL="600075" lvl="1" indent="-257175">
              <a:spcBef>
                <a:spcPts val="0"/>
              </a:spcBef>
              <a:buFontTx/>
              <a:buChar char="-"/>
            </a:pPr>
            <a:r>
              <a:rPr lang="fr-FR" sz="1800" dirty="0">
                <a:latin typeface="Century Gothic" panose="020B0502020202020204" pitchFamily="34" charset="0"/>
              </a:rPr>
              <a:t>Le salarié couvert par les dispositions d’une section ne peut revendiquer les avantages définis dans une autre section</a:t>
            </a:r>
          </a:p>
          <a:p>
            <a:pPr marL="604838" lvl="1">
              <a:spcBef>
                <a:spcPts val="0"/>
              </a:spcBef>
            </a:pPr>
            <a:r>
              <a:rPr lang="fr-FR" sz="1800" b="1" dirty="0">
                <a:solidFill>
                  <a:srgbClr val="16B1AB"/>
                </a:solidFill>
                <a:latin typeface="Century Gothic" panose="020B0502020202020204" pitchFamily="34" charset="0"/>
              </a:rPr>
              <a:t>Exemple</a:t>
            </a:r>
            <a:r>
              <a:rPr lang="fr-FR" sz="1800" dirty="0">
                <a:solidFill>
                  <a:srgbClr val="00A9C2"/>
                </a:solidFill>
                <a:latin typeface="Century Gothic" panose="020B0502020202020204" pitchFamily="34" charset="0"/>
              </a:rPr>
              <a:t> : </a:t>
            </a:r>
            <a:r>
              <a:rPr lang="fr-FR" sz="1800" dirty="0">
                <a:latin typeface="Century Gothic" panose="020B0502020202020204" pitchFamily="34" charset="0"/>
              </a:rPr>
              <a:t>La participation de l’employeur aux frais de repas est réservée aux salariés relevant de la section 9 (CC CEPNL / SEP)</a:t>
            </a:r>
          </a:p>
          <a:p>
            <a:pPr marL="214313" lvl="1" indent="-214313">
              <a:buFont typeface="Arial" panose="020B0604020202020204" pitchFamily="34" charset="0"/>
              <a:buChar char="•"/>
            </a:pPr>
            <a:endParaRPr lang="fr-FR" sz="1800" dirty="0">
              <a:latin typeface="Century Gothic" panose="020B0502020202020204" pitchFamily="34" charset="0"/>
            </a:endParaRPr>
          </a:p>
          <a:p>
            <a:pPr marL="214313" lvl="1" indent="-214313">
              <a:buFont typeface="Arial" panose="020B0604020202020204" pitchFamily="34" charset="0"/>
              <a:buChar char="•"/>
            </a:pPr>
            <a:endParaRPr lang="fr-FR" sz="1800" dirty="0">
              <a:latin typeface="Century Gothic" panose="020B0502020202020204" pitchFamily="34" charset="0"/>
            </a:endParaRPr>
          </a:p>
        </p:txBody>
      </p:sp>
      <p:sp>
        <p:nvSpPr>
          <p:cNvPr id="2" name="Titre 1">
            <a:extLst>
              <a:ext uri="{FF2B5EF4-FFF2-40B4-BE49-F238E27FC236}">
                <a16:creationId xmlns:a16="http://schemas.microsoft.com/office/drawing/2014/main" id="{27AF4AF1-3A36-4816-9764-E09993E7BD5E}"/>
              </a:ext>
            </a:extLst>
          </p:cNvPr>
          <p:cNvSpPr>
            <a:spLocks noGrp="1"/>
          </p:cNvSpPr>
          <p:nvPr>
            <p:ph type="title"/>
          </p:nvPr>
        </p:nvSpPr>
        <p:spPr/>
        <p:txBody>
          <a:bodyPr/>
          <a:lstStyle/>
          <a:p>
            <a:r>
              <a:rPr lang="fr-FR" b="1" dirty="0">
                <a:latin typeface="Century Gothic" panose="020B0502020202020204" pitchFamily="34" charset="0"/>
              </a:rPr>
              <a:t>Application de la CC EPNL	</a:t>
            </a:r>
          </a:p>
        </p:txBody>
      </p:sp>
    </p:spTree>
    <p:extLst>
      <p:ext uri="{BB962C8B-B14F-4D97-AF65-F5344CB8AC3E}">
        <p14:creationId xmlns:p14="http://schemas.microsoft.com/office/powerpoint/2010/main" val="183330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2250" b="1" dirty="0">
                <a:latin typeface="Century Gothic" panose="020B0502020202020204" pitchFamily="34" charset="0"/>
              </a:rPr>
              <a:t>Architecture</a:t>
            </a:r>
            <a:r>
              <a:rPr lang="fr-FR" b="1" dirty="0">
                <a:latin typeface="Century Gothic" panose="020B0502020202020204" pitchFamily="34" charset="0"/>
              </a:rPr>
              <a:t> actuelle </a:t>
            </a:r>
            <a:r>
              <a:rPr lang="fr-FR" sz="2250" b="1" dirty="0">
                <a:latin typeface="Century Gothic" panose="020B0502020202020204" pitchFamily="34" charset="0"/>
              </a:rPr>
              <a:t>de la CC EPNL</a:t>
            </a:r>
          </a:p>
        </p:txBody>
      </p:sp>
      <p:graphicFrame>
        <p:nvGraphicFramePr>
          <p:cNvPr id="40" name="Espace réservé du contenu 7">
            <a:extLst>
              <a:ext uri="{FF2B5EF4-FFF2-40B4-BE49-F238E27FC236}">
                <a16:creationId xmlns:a16="http://schemas.microsoft.com/office/drawing/2014/main" id="{4B868B5D-2B48-48AB-917C-580CAF126579}"/>
              </a:ext>
            </a:extLst>
          </p:cNvPr>
          <p:cNvGraphicFramePr>
            <a:graphicFrameLocks noGrp="1"/>
          </p:cNvGraphicFramePr>
          <p:nvPr>
            <p:ph sz="half" idx="4294967295"/>
            <p:extLst/>
          </p:nvPr>
        </p:nvGraphicFramePr>
        <p:xfrm>
          <a:off x="3024554" y="1641230"/>
          <a:ext cx="8229599" cy="467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Accolade ouvrante 40">
            <a:extLst>
              <a:ext uri="{FF2B5EF4-FFF2-40B4-BE49-F238E27FC236}">
                <a16:creationId xmlns:a16="http://schemas.microsoft.com/office/drawing/2014/main" id="{9F1DD7B6-0888-4C75-AE65-6C5B13AC6D5C}"/>
              </a:ext>
            </a:extLst>
          </p:cNvPr>
          <p:cNvSpPr/>
          <p:nvPr/>
        </p:nvSpPr>
        <p:spPr>
          <a:xfrm>
            <a:off x="2287826" y="1746738"/>
            <a:ext cx="232635" cy="1422353"/>
          </a:xfrm>
          <a:prstGeom prst="leftBrace">
            <a:avLst/>
          </a:prstGeom>
          <a:solidFill>
            <a:schemeClr val="bg1"/>
          </a:solidFill>
          <a:ln>
            <a:solidFill>
              <a:srgbClr val="00A9C2"/>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sz="1350" dirty="0">
              <a:latin typeface="Century Gothic" panose="020B0502020202020204" pitchFamily="34" charset="0"/>
            </a:endParaRPr>
          </a:p>
        </p:txBody>
      </p:sp>
      <p:sp>
        <p:nvSpPr>
          <p:cNvPr id="42" name="Accolade ouvrante 41">
            <a:extLst>
              <a:ext uri="{FF2B5EF4-FFF2-40B4-BE49-F238E27FC236}">
                <a16:creationId xmlns:a16="http://schemas.microsoft.com/office/drawing/2014/main" id="{457FD14E-CAC1-4263-BB65-2773990630D0}"/>
              </a:ext>
            </a:extLst>
          </p:cNvPr>
          <p:cNvSpPr/>
          <p:nvPr/>
        </p:nvSpPr>
        <p:spPr>
          <a:xfrm>
            <a:off x="2287827" y="3429001"/>
            <a:ext cx="143154" cy="2890816"/>
          </a:xfrm>
          <a:prstGeom prst="leftBrace">
            <a:avLst/>
          </a:prstGeom>
          <a:ln>
            <a:solidFill>
              <a:srgbClr val="00A9C2"/>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sz="1350" dirty="0">
              <a:latin typeface="Century Gothic" panose="020B0502020202020204" pitchFamily="34" charset="0"/>
            </a:endParaRPr>
          </a:p>
        </p:txBody>
      </p:sp>
      <p:sp>
        <p:nvSpPr>
          <p:cNvPr id="43" name="ZoneTexte 42">
            <a:extLst>
              <a:ext uri="{FF2B5EF4-FFF2-40B4-BE49-F238E27FC236}">
                <a16:creationId xmlns:a16="http://schemas.microsoft.com/office/drawing/2014/main" id="{D6876EAC-734B-49D5-95CE-0D944F2BCF6A}"/>
              </a:ext>
            </a:extLst>
          </p:cNvPr>
          <p:cNvSpPr txBox="1"/>
          <p:nvPr/>
        </p:nvSpPr>
        <p:spPr>
          <a:xfrm>
            <a:off x="472686" y="2134748"/>
            <a:ext cx="1658542" cy="646331"/>
          </a:xfrm>
          <a:prstGeom prst="rect">
            <a:avLst/>
          </a:prstGeom>
          <a:noFill/>
        </p:spPr>
        <p:txBody>
          <a:bodyPr wrap="square" rtlCol="0">
            <a:spAutoFit/>
          </a:bodyPr>
          <a:lstStyle/>
          <a:p>
            <a:pPr algn="ctr"/>
            <a:r>
              <a:rPr lang="fr-FR" b="1" dirty="0">
                <a:solidFill>
                  <a:srgbClr val="00A9C2"/>
                </a:solidFill>
                <a:latin typeface="Century Gothic" panose="020B0502020202020204" pitchFamily="34" charset="0"/>
              </a:rPr>
              <a:t>Dispositions communes</a:t>
            </a:r>
          </a:p>
        </p:txBody>
      </p:sp>
      <p:sp>
        <p:nvSpPr>
          <p:cNvPr id="44" name="ZoneTexte 43">
            <a:extLst>
              <a:ext uri="{FF2B5EF4-FFF2-40B4-BE49-F238E27FC236}">
                <a16:creationId xmlns:a16="http://schemas.microsoft.com/office/drawing/2014/main" id="{768132F8-3560-4BC8-A66C-C90C34589A28}"/>
              </a:ext>
            </a:extLst>
          </p:cNvPr>
          <p:cNvSpPr txBox="1"/>
          <p:nvPr/>
        </p:nvSpPr>
        <p:spPr>
          <a:xfrm>
            <a:off x="550985" y="4563218"/>
            <a:ext cx="1658542" cy="646331"/>
          </a:xfrm>
          <a:prstGeom prst="rect">
            <a:avLst/>
          </a:prstGeom>
          <a:noFill/>
        </p:spPr>
        <p:txBody>
          <a:bodyPr wrap="square" rtlCol="0">
            <a:spAutoFit/>
          </a:bodyPr>
          <a:lstStyle/>
          <a:p>
            <a:pPr algn="ctr"/>
            <a:r>
              <a:rPr lang="fr-FR" b="1" dirty="0">
                <a:solidFill>
                  <a:srgbClr val="00A9C2"/>
                </a:solidFill>
                <a:latin typeface="Century Gothic" panose="020B0502020202020204" pitchFamily="34" charset="0"/>
              </a:rPr>
              <a:t>Dispositions catégorielles</a:t>
            </a:r>
          </a:p>
        </p:txBody>
      </p:sp>
    </p:spTree>
    <p:extLst>
      <p:ext uri="{BB962C8B-B14F-4D97-AF65-F5344CB8AC3E}">
        <p14:creationId xmlns:p14="http://schemas.microsoft.com/office/powerpoint/2010/main" val="2756694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194137-EB9E-422E-9317-611B11B50E71}"/>
              </a:ext>
            </a:extLst>
          </p:cNvPr>
          <p:cNvSpPr>
            <a:spLocks noGrp="1"/>
          </p:cNvSpPr>
          <p:nvPr>
            <p:ph type="body" idx="1"/>
          </p:nvPr>
        </p:nvSpPr>
        <p:spPr/>
        <p:txBody>
          <a:bodyPr>
            <a:normAutofit/>
          </a:bodyPr>
          <a:lstStyle/>
          <a:p>
            <a:pPr algn="l"/>
            <a:r>
              <a:rPr lang="fr-FR" sz="1350" b="1" dirty="0">
                <a:latin typeface="Century Gothic" panose="020B0502020202020204" pitchFamily="34" charset="0"/>
              </a:rPr>
              <a:t>Objectif : une convention collective unifiée le </a:t>
            </a:r>
            <a:r>
              <a:rPr lang="fr-FR" sz="1900" b="1" dirty="0">
                <a:latin typeface="Century Gothic" panose="020B0502020202020204" pitchFamily="34" charset="0"/>
              </a:rPr>
              <a:t>1</a:t>
            </a:r>
            <a:r>
              <a:rPr lang="fr-FR" sz="1900" b="1" baseline="30000" dirty="0">
                <a:latin typeface="Century Gothic" panose="020B0502020202020204" pitchFamily="34" charset="0"/>
              </a:rPr>
              <a:t>er</a:t>
            </a:r>
            <a:r>
              <a:rPr lang="fr-FR" sz="1900" b="1" dirty="0">
                <a:latin typeface="Century Gothic" panose="020B0502020202020204" pitchFamily="34" charset="0"/>
              </a:rPr>
              <a:t> septembre 2021</a:t>
            </a:r>
          </a:p>
          <a:p>
            <a:pPr algn="l"/>
            <a:endParaRPr lang="fr-FR" sz="1900" b="1" dirty="0">
              <a:latin typeface="Century Gothic" panose="020B0502020202020204" pitchFamily="34" charset="0"/>
            </a:endParaRPr>
          </a:p>
          <a:p>
            <a:pPr algn="l"/>
            <a:r>
              <a:rPr lang="fr-FR" sz="2000" dirty="0"/>
              <a:t>2 ou 3 réunions de négociation et groupes de travail paritaires organisés par semaine !</a:t>
            </a:r>
          </a:p>
          <a:p>
            <a:pPr algn="l"/>
            <a:endParaRPr lang="fr-FR" sz="1900" b="1"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9E9858CA-1306-45E2-A9F9-98D653767FD6}"/>
              </a:ext>
            </a:extLst>
          </p:cNvPr>
          <p:cNvSpPr>
            <a:spLocks noGrp="1"/>
          </p:cNvSpPr>
          <p:nvPr>
            <p:ph sz="half" idx="15"/>
          </p:nvPr>
        </p:nvSpPr>
        <p:spPr>
          <a:xfrm>
            <a:off x="3364089" y="1847617"/>
            <a:ext cx="8363811" cy="4628444"/>
          </a:xfrm>
        </p:spPr>
        <p:txBody>
          <a:bodyPr>
            <a:noAutofit/>
          </a:bodyPr>
          <a:lstStyle/>
          <a:p>
            <a:pPr>
              <a:spcBef>
                <a:spcPts val="0"/>
              </a:spcBef>
            </a:pPr>
            <a:r>
              <a:rPr lang="fr-FR" cap="none" dirty="0"/>
              <a:t>Les « choses sérieuses » commencent.</a:t>
            </a:r>
          </a:p>
          <a:p>
            <a:pPr>
              <a:spcBef>
                <a:spcPts val="0"/>
              </a:spcBef>
            </a:pPr>
            <a:endParaRPr lang="fr-FR" cap="none" dirty="0"/>
          </a:p>
          <a:p>
            <a:pPr>
              <a:spcBef>
                <a:spcPts val="0"/>
              </a:spcBef>
            </a:pPr>
            <a:r>
              <a:rPr lang="fr-FR" cap="none" dirty="0"/>
              <a:t>Un </a:t>
            </a:r>
            <a:r>
              <a:rPr lang="fr-FR" sz="3200" b="1" cap="none" dirty="0">
                <a:solidFill>
                  <a:srgbClr val="16B1AB"/>
                </a:solidFill>
              </a:rPr>
              <a:t>accord de méthode </a:t>
            </a:r>
            <a:r>
              <a:rPr lang="fr-FR" cap="none" dirty="0"/>
              <a:t>a été conclu le </a:t>
            </a:r>
            <a:br>
              <a:rPr lang="fr-FR" cap="none" dirty="0"/>
            </a:br>
            <a:r>
              <a:rPr lang="fr-FR" cap="none" dirty="0"/>
              <a:t>6 juillet 2018 en vue de « l’harmonisation » des sections de la CC EPNL. </a:t>
            </a:r>
          </a:p>
          <a:p>
            <a:pPr>
              <a:spcBef>
                <a:spcPts val="0"/>
              </a:spcBef>
            </a:pPr>
            <a:endParaRPr lang="fr-FR" cap="none" dirty="0"/>
          </a:p>
          <a:p>
            <a:pPr algn="l">
              <a:spcBef>
                <a:spcPts val="0"/>
              </a:spcBef>
            </a:pPr>
            <a:r>
              <a:rPr lang="fr-FR" cap="none" dirty="0"/>
              <a:t>Les signataires de la CC EPNL se sont donnés jusqu’au</a:t>
            </a:r>
            <a:br>
              <a:rPr lang="fr-FR" cap="none" dirty="0"/>
            </a:br>
            <a:r>
              <a:rPr lang="fr-FR" sz="3200" b="1" cap="none" dirty="0">
                <a:solidFill>
                  <a:srgbClr val="16B1AB"/>
                </a:solidFill>
                <a:latin typeface="Century Gothic" panose="020B0502020202020204" pitchFamily="34" charset="0"/>
              </a:rPr>
              <a:t>30 avril 2021 </a:t>
            </a:r>
            <a:r>
              <a:rPr lang="fr-FR" cap="none" dirty="0"/>
              <a:t>pour traiter l’ensemble des sujets imposés par le code du travail et ont organisé sur ces 3 prochaines années le dialogue social dans la Branche. </a:t>
            </a:r>
          </a:p>
          <a:p>
            <a:pPr>
              <a:spcBef>
                <a:spcPts val="0"/>
              </a:spcBef>
            </a:pPr>
            <a:endParaRPr lang="fr-FR" cap="none" dirty="0"/>
          </a:p>
          <a:p>
            <a:pPr>
              <a:spcBef>
                <a:spcPts val="0"/>
              </a:spcBef>
            </a:pPr>
            <a:endParaRPr lang="fr-FR" cap="none" dirty="0"/>
          </a:p>
          <a:p>
            <a:pPr marL="342900" lvl="1" algn="l">
              <a:spcBef>
                <a:spcPts val="0"/>
              </a:spcBef>
            </a:pPr>
            <a:endParaRPr lang="fr-FR" sz="2400" dirty="0">
              <a:solidFill>
                <a:srgbClr val="00A9C2"/>
              </a:solidFill>
            </a:endParaRPr>
          </a:p>
        </p:txBody>
      </p:sp>
      <p:sp>
        <p:nvSpPr>
          <p:cNvPr id="4" name="Titre 3">
            <a:extLst>
              <a:ext uri="{FF2B5EF4-FFF2-40B4-BE49-F238E27FC236}">
                <a16:creationId xmlns:a16="http://schemas.microsoft.com/office/drawing/2014/main" id="{06A08ECE-5EF9-4F78-A72F-CB5DAD5AFFAF}"/>
              </a:ext>
            </a:extLst>
          </p:cNvPr>
          <p:cNvSpPr>
            <a:spLocks noGrp="1"/>
          </p:cNvSpPr>
          <p:nvPr>
            <p:ph type="title"/>
          </p:nvPr>
        </p:nvSpPr>
        <p:spPr/>
        <p:txBody>
          <a:bodyPr/>
          <a:lstStyle/>
          <a:p>
            <a:r>
              <a:rPr lang="fr-FR" sz="4000" b="1" dirty="0">
                <a:solidFill>
                  <a:srgbClr val="00A9C2"/>
                </a:solidFill>
                <a:latin typeface="Century Gothic" panose="020B0502020202020204" pitchFamily="34" charset="0"/>
              </a:rPr>
              <a:t>une CC unifiée le 1</a:t>
            </a:r>
            <a:r>
              <a:rPr lang="fr-FR" sz="4000" b="1" baseline="30000" dirty="0">
                <a:solidFill>
                  <a:srgbClr val="00A9C2"/>
                </a:solidFill>
                <a:latin typeface="Century Gothic" panose="020B0502020202020204" pitchFamily="34" charset="0"/>
              </a:rPr>
              <a:t>er</a:t>
            </a:r>
            <a:r>
              <a:rPr lang="fr-FR" sz="4000" b="1" dirty="0">
                <a:solidFill>
                  <a:srgbClr val="00A9C2"/>
                </a:solidFill>
                <a:latin typeface="Century Gothic" panose="020B0502020202020204" pitchFamily="34" charset="0"/>
              </a:rPr>
              <a:t> sept. 2021</a:t>
            </a:r>
            <a:endParaRPr lang="fr-FR" dirty="0"/>
          </a:p>
        </p:txBody>
      </p:sp>
    </p:spTree>
    <p:extLst>
      <p:ext uri="{BB962C8B-B14F-4D97-AF65-F5344CB8AC3E}">
        <p14:creationId xmlns:p14="http://schemas.microsoft.com/office/powerpoint/2010/main" val="215923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
            <a:extLst>
              <a:ext uri="{FF2B5EF4-FFF2-40B4-BE49-F238E27FC236}">
                <a16:creationId xmlns:a16="http://schemas.microsoft.com/office/drawing/2014/main" id="{F5E6F8A1-3403-4DD2-84A9-118E5467F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330465"/>
            <a:ext cx="10240940" cy="5676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22C1AEB-84CD-44D1-8DA9-25C331FEC7C4}"/>
              </a:ext>
            </a:extLst>
          </p:cNvPr>
          <p:cNvSpPr>
            <a:spLocks noChangeArrowheads="1"/>
          </p:cNvSpPr>
          <p:nvPr/>
        </p:nvSpPr>
        <p:spPr bwMode="auto">
          <a:xfrm>
            <a:off x="1524001" y="3647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7" name="Titre 3">
            <a:extLst>
              <a:ext uri="{FF2B5EF4-FFF2-40B4-BE49-F238E27FC236}">
                <a16:creationId xmlns:a16="http://schemas.microsoft.com/office/drawing/2014/main" id="{6AE3A331-D7C6-42B2-90D6-7773C71B800C}"/>
              </a:ext>
            </a:extLst>
          </p:cNvPr>
          <p:cNvSpPr txBox="1">
            <a:spLocks/>
          </p:cNvSpPr>
          <p:nvPr/>
        </p:nvSpPr>
        <p:spPr>
          <a:xfrm>
            <a:off x="46853" y="8549"/>
            <a:ext cx="8520457" cy="702506"/>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lgn="l"/>
            <a:r>
              <a:rPr lang="fr-FR" sz="2800" b="1" cap="all" dirty="0">
                <a:solidFill>
                  <a:srgbClr val="00A9C2"/>
                </a:solidFill>
                <a:latin typeface="Century Gothic" panose="020B0502020202020204" pitchFamily="34" charset="0"/>
              </a:rPr>
              <a:t>Le plan de travail des 3 prochaines années</a:t>
            </a:r>
          </a:p>
        </p:txBody>
      </p:sp>
      <p:sp>
        <p:nvSpPr>
          <p:cNvPr id="3" name="Rectangle 2">
            <a:extLst>
              <a:ext uri="{FF2B5EF4-FFF2-40B4-BE49-F238E27FC236}">
                <a16:creationId xmlns:a16="http://schemas.microsoft.com/office/drawing/2014/main" id="{DAF01208-FFB5-4F89-B00D-7747DD4F781C}"/>
              </a:ext>
            </a:extLst>
          </p:cNvPr>
          <p:cNvSpPr/>
          <p:nvPr/>
        </p:nvSpPr>
        <p:spPr>
          <a:xfrm>
            <a:off x="11686" y="5849755"/>
            <a:ext cx="11476992" cy="1015663"/>
          </a:xfrm>
          <a:prstGeom prst="rect">
            <a:avLst/>
          </a:prstGeom>
          <a:ln w="9525">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A terme, la question de la légitimité de tel ou tel avantage va se poser, celle de la généralisation d’un autre de la même façon. Il n’y a ni volonté préétablie ni stratégie particulière. </a:t>
            </a:r>
            <a:b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La négociation fera son office. Une seule certitude, </a:t>
            </a:r>
            <a:r>
              <a:rPr lang="fr-FR" sz="2400" b="1" dirty="0">
                <a:solidFill>
                  <a:srgbClr val="16B1AB"/>
                </a:solidFill>
                <a:latin typeface="Calibri" panose="020F0502020204030204" pitchFamily="34" charset="0"/>
                <a:ea typeface="Calibri" panose="020F0502020204030204" pitchFamily="34" charset="0"/>
                <a:cs typeface="Calibri" panose="020F0502020204030204" pitchFamily="34" charset="0"/>
              </a:rPr>
              <a:t>tous les sujets vont être débattus.</a:t>
            </a:r>
            <a:endParaRPr lang="fr-FR" sz="2400" b="1" dirty="0">
              <a:solidFill>
                <a:srgbClr val="16B1AB"/>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499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98D7129-D1F3-400E-87AC-148FEF8BFCAF}"/>
              </a:ext>
            </a:extLst>
          </p:cNvPr>
          <p:cNvSpPr>
            <a:spLocks noGrp="1"/>
          </p:cNvSpPr>
          <p:nvPr>
            <p:ph type="ctrTitle"/>
          </p:nvPr>
        </p:nvSpPr>
        <p:spPr/>
        <p:txBody>
          <a:bodyPr/>
          <a:lstStyle/>
          <a:p>
            <a:br>
              <a:rPr lang="fr-FR" sz="3600" b="1" dirty="0"/>
            </a:br>
            <a:r>
              <a:rPr lang="fr-FR" sz="3600" b="1" dirty="0"/>
              <a:t>Présentation des actualités sociales de la rentrée </a:t>
            </a:r>
            <a:br>
              <a:rPr lang="fr-FR" sz="3600" i="1" dirty="0"/>
            </a:br>
            <a:endParaRPr lang="fr-FR" sz="3600" dirty="0"/>
          </a:p>
        </p:txBody>
      </p:sp>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4294967295"/>
          </p:nvPr>
        </p:nvSpPr>
        <p:spPr>
          <a:xfrm>
            <a:off x="0" y="1458913"/>
            <a:ext cx="2551113" cy="4897437"/>
          </a:xfrm>
        </p:spPr>
        <p:txBody>
          <a:bodyPr/>
          <a:lstStyle/>
          <a:p>
            <a:pPr marL="0" indent="0">
              <a:buNone/>
            </a:pPr>
            <a:r>
              <a:rPr lang="fr-FR" sz="2000" b="1" dirty="0"/>
              <a:t>Actualités</a:t>
            </a:r>
            <a:endParaRPr lang="fr-FR" dirty="0"/>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4294967295"/>
          </p:nvPr>
        </p:nvSpPr>
        <p:spPr>
          <a:xfrm>
            <a:off x="3827463" y="1984375"/>
            <a:ext cx="8364537" cy="4627563"/>
          </a:xfrm>
        </p:spPr>
        <p:txBody>
          <a:bodyPr/>
          <a:lstStyle/>
          <a:p>
            <a:pPr marL="0" indent="0">
              <a:buNone/>
            </a:pPr>
            <a:r>
              <a:rPr lang="fr-FR" cap="none" dirty="0"/>
              <a:t>par </a:t>
            </a:r>
          </a:p>
          <a:p>
            <a:pPr marL="0" indent="0">
              <a:buNone/>
            </a:pPr>
            <a:r>
              <a:rPr lang="fr-FR" cap="none" dirty="0"/>
              <a:t>Denis Le Morzadec, chef d'établissement à Hennebont &amp; négociateur CEPNL pour le Synadic</a:t>
            </a:r>
          </a:p>
          <a:p>
            <a:endParaRPr lang="fr-FR" cap="none" dirty="0"/>
          </a:p>
        </p:txBody>
      </p:sp>
    </p:spTree>
    <p:extLst>
      <p:ext uri="{BB962C8B-B14F-4D97-AF65-F5344CB8AC3E}">
        <p14:creationId xmlns:p14="http://schemas.microsoft.com/office/powerpoint/2010/main" val="230052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BB06026-9253-4C14-822A-B2211227D117}"/>
              </a:ext>
            </a:extLst>
          </p:cNvPr>
          <p:cNvSpPr>
            <a:spLocks noGrp="1"/>
          </p:cNvSpPr>
          <p:nvPr>
            <p:ph type="body" idx="1"/>
          </p:nvPr>
        </p:nvSpPr>
        <p:spPr/>
        <p:txBody>
          <a:bodyPr>
            <a:noAutofit/>
          </a:bodyPr>
          <a:lstStyle/>
          <a:p>
            <a:pPr marL="342900" lvl="2" indent="-342900">
              <a:buFont typeface="Arial" panose="020B0604020202020204" pitchFamily="34" charset="0"/>
              <a:buChar char="•"/>
            </a:pPr>
            <a:r>
              <a:rPr lang="fr-FR" sz="2400" b="1" dirty="0">
                <a:solidFill>
                  <a:schemeClr val="bg1"/>
                </a:solidFill>
                <a:latin typeface="Century Gothic" panose="020B0502020202020204" pitchFamily="34" charset="0"/>
              </a:rPr>
              <a:t>L’enseignement catholique n’est pas un groupe !</a:t>
            </a:r>
          </a:p>
          <a:p>
            <a:pPr marL="342900" lvl="2" indent="-342900">
              <a:buFont typeface="Arial" panose="020B0604020202020204" pitchFamily="34" charset="0"/>
              <a:buChar char="•"/>
            </a:pPr>
            <a:r>
              <a:rPr lang="fr-FR" sz="2400" b="1" dirty="0">
                <a:solidFill>
                  <a:schemeClr val="bg1"/>
                </a:solidFill>
                <a:latin typeface="Century Gothic" panose="020B0502020202020204" pitchFamily="34" charset="0"/>
              </a:rPr>
              <a:t>RGPD </a:t>
            </a:r>
          </a:p>
          <a:p>
            <a:pPr marL="342900" lvl="2" indent="-342900">
              <a:buFont typeface="Arial" panose="020B0604020202020204" pitchFamily="34" charset="0"/>
              <a:buChar char="•"/>
            </a:pPr>
            <a:r>
              <a:rPr lang="fr-FR" sz="2400" b="1" dirty="0">
                <a:solidFill>
                  <a:schemeClr val="bg1"/>
                </a:solidFill>
                <a:latin typeface="Century Gothic" panose="020B0502020202020204" pitchFamily="34" charset="0"/>
              </a:rPr>
              <a:t>Prélèvement à la source</a:t>
            </a:r>
          </a:p>
        </p:txBody>
      </p:sp>
      <p:sp>
        <p:nvSpPr>
          <p:cNvPr id="3" name="Titre 2">
            <a:extLst>
              <a:ext uri="{FF2B5EF4-FFF2-40B4-BE49-F238E27FC236}">
                <a16:creationId xmlns:a16="http://schemas.microsoft.com/office/drawing/2014/main" id="{E02F3821-F7F7-4822-97E6-9F65DC571D9E}"/>
              </a:ext>
            </a:extLst>
          </p:cNvPr>
          <p:cNvSpPr>
            <a:spLocks noGrp="1"/>
          </p:cNvSpPr>
          <p:nvPr>
            <p:ph type="title" idx="4294967295"/>
          </p:nvPr>
        </p:nvSpPr>
        <p:spPr>
          <a:xfrm>
            <a:off x="2901340" y="0"/>
            <a:ext cx="6320427" cy="1043353"/>
          </a:xfrm>
        </p:spPr>
        <p:txBody>
          <a:bodyPr/>
          <a:lstStyle/>
          <a:p>
            <a:r>
              <a:rPr lang="fr-FR" sz="3600" b="1" dirty="0">
                <a:solidFill>
                  <a:schemeClr val="bg1"/>
                </a:solidFill>
                <a:latin typeface="Century Gothic" panose="020B0502020202020204" pitchFamily="34" charset="0"/>
              </a:rPr>
              <a:t>Informations générales </a:t>
            </a:r>
            <a:br>
              <a:rPr lang="fr-FR" sz="3600" b="1" dirty="0">
                <a:solidFill>
                  <a:schemeClr val="bg1"/>
                </a:solidFill>
                <a:latin typeface="Century Gothic" panose="020B0502020202020204" pitchFamily="34" charset="0"/>
              </a:rPr>
            </a:br>
            <a:r>
              <a:rPr lang="fr-FR" sz="3600" b="1" dirty="0">
                <a:solidFill>
                  <a:schemeClr val="bg1"/>
                </a:solidFill>
                <a:latin typeface="Century Gothic" panose="020B0502020202020204" pitchFamily="34" charset="0"/>
              </a:rPr>
              <a:t>et actualité</a:t>
            </a:r>
          </a:p>
        </p:txBody>
      </p:sp>
    </p:spTree>
    <p:extLst>
      <p:ext uri="{BB962C8B-B14F-4D97-AF65-F5344CB8AC3E}">
        <p14:creationId xmlns:p14="http://schemas.microsoft.com/office/powerpoint/2010/main" val="1301886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2F4CE42-1B5A-4B52-AB81-66DB79F1A3C1}"/>
              </a:ext>
            </a:extLst>
          </p:cNvPr>
          <p:cNvSpPr>
            <a:spLocks noGrp="1"/>
          </p:cNvSpPr>
          <p:nvPr>
            <p:ph type="body" idx="1"/>
          </p:nvPr>
        </p:nvSpPr>
        <p:spPr/>
        <p:txBody>
          <a:bodyPr>
            <a:normAutofit/>
          </a:bodyPr>
          <a:lstStyle/>
          <a:p>
            <a:endParaRPr lang="fr-FR" dirty="0"/>
          </a:p>
          <a:p>
            <a:pPr algn="l"/>
            <a:r>
              <a:rPr lang="fr-FR" dirty="0"/>
              <a:t>Pas de périmètre de reclassement entre associations !</a:t>
            </a:r>
          </a:p>
          <a:p>
            <a:endParaRPr lang="fr-FR" dirty="0"/>
          </a:p>
          <a:p>
            <a:endParaRPr lang="fr-FR" dirty="0"/>
          </a:p>
          <a:p>
            <a:endParaRPr lang="fr-FR" dirty="0"/>
          </a:p>
          <a:p>
            <a:endParaRPr lang="fr-FR" dirty="0"/>
          </a:p>
          <a:p>
            <a:pPr algn="l"/>
            <a:r>
              <a:rPr lang="fr-FR" dirty="0"/>
              <a:t>Les liens capitalistiques = condition préalable à la reconnaissance du groupe de reclassement ! </a:t>
            </a:r>
          </a:p>
          <a:p>
            <a:endParaRPr lang="fr-FR" dirty="0"/>
          </a:p>
        </p:txBody>
      </p:sp>
      <p:sp>
        <p:nvSpPr>
          <p:cNvPr id="3" name="Espace réservé du contenu 2">
            <a:extLst>
              <a:ext uri="{FF2B5EF4-FFF2-40B4-BE49-F238E27FC236}">
                <a16:creationId xmlns:a16="http://schemas.microsoft.com/office/drawing/2014/main" id="{E8FBE98E-C903-4301-BA21-C5CE91936EB7}"/>
              </a:ext>
            </a:extLst>
          </p:cNvPr>
          <p:cNvSpPr>
            <a:spLocks noGrp="1"/>
          </p:cNvSpPr>
          <p:nvPr>
            <p:ph sz="half" idx="15"/>
          </p:nvPr>
        </p:nvSpPr>
        <p:spPr/>
        <p:txBody>
          <a:bodyPr>
            <a:normAutofit/>
          </a:bodyPr>
          <a:lstStyle/>
          <a:p>
            <a:endParaRPr lang="fr-FR" cap="none" dirty="0"/>
          </a:p>
          <a:p>
            <a:r>
              <a:rPr lang="fr-FR" cap="none" dirty="0"/>
              <a:t>L’ordonnance du 22 septembre 2017 a limité le périmètre de reclassement aux sociétés commerciales </a:t>
            </a:r>
          </a:p>
          <a:p>
            <a:r>
              <a:rPr lang="fr-FR" cap="none" dirty="0"/>
              <a:t>Il ne peut y avoir de groupe constitué d’associations !</a:t>
            </a:r>
          </a:p>
          <a:p>
            <a:r>
              <a:rPr lang="fr-FR" cap="none" dirty="0"/>
              <a:t>Autrement dit, il n’y a pas de reclassement obligatoires entre établissements d’un même diocèse!</a:t>
            </a:r>
          </a:p>
          <a:p>
            <a:pPr algn="r"/>
            <a:r>
              <a:rPr lang="fr-FR" sz="3000" b="1" cap="none" dirty="0">
                <a:solidFill>
                  <a:srgbClr val="20B6AD"/>
                </a:solidFill>
              </a:rPr>
              <a:t>Une branche et non un groupe </a:t>
            </a:r>
          </a:p>
          <a:p>
            <a:endParaRPr lang="fr-FR" cap="none" dirty="0"/>
          </a:p>
          <a:p>
            <a:endParaRPr lang="fr-FR" cap="none" dirty="0"/>
          </a:p>
          <a:p>
            <a:endParaRPr lang="fr-FR" cap="none" dirty="0"/>
          </a:p>
        </p:txBody>
      </p:sp>
      <p:sp>
        <p:nvSpPr>
          <p:cNvPr id="4" name="Titre 3">
            <a:extLst>
              <a:ext uri="{FF2B5EF4-FFF2-40B4-BE49-F238E27FC236}">
                <a16:creationId xmlns:a16="http://schemas.microsoft.com/office/drawing/2014/main" id="{96B3965A-CF2C-4EE8-92E5-760B2D9CC757}"/>
              </a:ext>
            </a:extLst>
          </p:cNvPr>
          <p:cNvSpPr>
            <a:spLocks noGrp="1"/>
          </p:cNvSpPr>
          <p:nvPr>
            <p:ph type="title"/>
          </p:nvPr>
        </p:nvSpPr>
        <p:spPr/>
        <p:txBody>
          <a:bodyPr/>
          <a:lstStyle/>
          <a:p>
            <a:r>
              <a:rPr lang="fr-FR" dirty="0"/>
              <a:t>L’enseignement catholique n’est pas un groupe</a:t>
            </a:r>
          </a:p>
        </p:txBody>
      </p:sp>
    </p:spTree>
    <p:extLst>
      <p:ext uri="{BB962C8B-B14F-4D97-AF65-F5344CB8AC3E}">
        <p14:creationId xmlns:p14="http://schemas.microsoft.com/office/powerpoint/2010/main" val="384907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62F8CA2-8636-410B-9496-0B03D26203D7}"/>
              </a:ext>
            </a:extLst>
          </p:cNvPr>
          <p:cNvSpPr>
            <a:spLocks noGrp="1"/>
          </p:cNvSpPr>
          <p:nvPr>
            <p:ph type="body" idx="1"/>
          </p:nvPr>
        </p:nvSpPr>
        <p:spPr/>
        <p:txBody>
          <a:bodyPr/>
          <a:lstStyle/>
          <a:p>
            <a:pPr algn="l"/>
            <a:r>
              <a:rPr lang="fr-FR" dirty="0"/>
              <a:t>Applicable uniquement pour  le seuil d’effectif lié à la mise en place du CSE et son fonctionnement. </a:t>
            </a:r>
          </a:p>
          <a:p>
            <a:pPr algn="l"/>
            <a:endParaRPr lang="fr-FR" dirty="0"/>
          </a:p>
          <a:p>
            <a:pPr algn="l"/>
            <a:r>
              <a:rPr lang="fr-FR" dirty="0"/>
              <a:t>Ces dispositions s'appliquent pour le calcul des effectifs enregistrés dans les entreprises à compter du </a:t>
            </a:r>
            <a:r>
              <a:rPr lang="fr-FR" b="1" dirty="0"/>
              <a:t>1</a:t>
            </a:r>
            <a:r>
              <a:rPr lang="fr-FR" b="1" baseline="30000" dirty="0"/>
              <a:t>er</a:t>
            </a:r>
            <a:r>
              <a:rPr lang="fr-FR" b="1" dirty="0"/>
              <a:t> janvier 2019.</a:t>
            </a:r>
          </a:p>
        </p:txBody>
      </p:sp>
      <p:sp>
        <p:nvSpPr>
          <p:cNvPr id="3" name="Espace réservé du contenu 2">
            <a:extLst>
              <a:ext uri="{FF2B5EF4-FFF2-40B4-BE49-F238E27FC236}">
                <a16:creationId xmlns:a16="http://schemas.microsoft.com/office/drawing/2014/main" id="{E43BA795-0846-4510-B462-89E588116CDA}"/>
              </a:ext>
            </a:extLst>
          </p:cNvPr>
          <p:cNvSpPr>
            <a:spLocks noGrp="1"/>
          </p:cNvSpPr>
          <p:nvPr>
            <p:ph sz="half" idx="15"/>
          </p:nvPr>
        </p:nvSpPr>
        <p:spPr>
          <a:xfrm>
            <a:off x="3364089" y="1917953"/>
            <a:ext cx="8363811" cy="4628444"/>
          </a:xfrm>
        </p:spPr>
        <p:txBody>
          <a:bodyPr>
            <a:noAutofit/>
          </a:bodyPr>
          <a:lstStyle/>
          <a:p>
            <a:pPr algn="l"/>
            <a:r>
              <a:rPr lang="fr-FR" sz="2200" cap="none" dirty="0"/>
              <a:t>La Cour de Justice de l'Union européenne a condamné la France, estimant que </a:t>
            </a:r>
            <a:r>
              <a:rPr lang="fr-FR" sz="2200" u="sng" cap="none" dirty="0">
                <a:hlinkClick r:id="rId2"/>
              </a:rPr>
              <a:t>l'article L. 1111-3 du code du travail</a:t>
            </a:r>
            <a:r>
              <a:rPr lang="fr-FR" sz="2200" cap="none" dirty="0"/>
              <a:t> excluant les salariés en CUI du décompte de l'effectif pour apprécier les seuils de mise en place de la représentation du personnel état « incompatible avec le droit de l'Union »,</a:t>
            </a:r>
            <a:br>
              <a:rPr lang="fr-FR" sz="2200" cap="none" dirty="0"/>
            </a:br>
            <a:r>
              <a:rPr lang="fr-FR" sz="2200" cap="none" dirty="0"/>
              <a:t>La loi du 5 septembre  la liberté de choisir son avenir professionnel modifie le code du travail en intégrant une dérogation à l’article précité. </a:t>
            </a:r>
          </a:p>
          <a:p>
            <a:pPr algn="l"/>
            <a:r>
              <a:rPr lang="fr-FR" sz="2200" cap="none" dirty="0"/>
              <a:t>Les salariés en CUI sont pris en compte dans le calcul des effectifs de l'entreprise pris en compte pour déterminer les règles de mise en place et de fonctionnement du comité social et économique (</a:t>
            </a:r>
            <a:r>
              <a:rPr lang="fr-FR" sz="2200" cap="none" dirty="0">
                <a:hlinkClick r:id="rId3"/>
              </a:rPr>
              <a:t>C. trav., art. L. 2301-1 nouv.). </a:t>
            </a:r>
            <a:endParaRPr lang="fr-FR" sz="2200" cap="none" dirty="0"/>
          </a:p>
          <a:p>
            <a:endParaRPr lang="fr-FR" sz="2200" cap="none" dirty="0"/>
          </a:p>
        </p:txBody>
      </p:sp>
      <p:sp>
        <p:nvSpPr>
          <p:cNvPr id="4" name="Titre 3">
            <a:extLst>
              <a:ext uri="{FF2B5EF4-FFF2-40B4-BE49-F238E27FC236}">
                <a16:creationId xmlns:a16="http://schemas.microsoft.com/office/drawing/2014/main" id="{F645A772-E557-4EA9-BBE5-53BF2F7042BD}"/>
              </a:ext>
            </a:extLst>
          </p:cNvPr>
          <p:cNvSpPr>
            <a:spLocks noGrp="1"/>
          </p:cNvSpPr>
          <p:nvPr>
            <p:ph type="title"/>
          </p:nvPr>
        </p:nvSpPr>
        <p:spPr/>
        <p:txBody>
          <a:bodyPr/>
          <a:lstStyle/>
          <a:p>
            <a:r>
              <a:rPr lang="fr-FR" b="1" cap="none" dirty="0"/>
              <a:t>Prise en compte des CUI dans le calcul des effectifs pour le CSE </a:t>
            </a:r>
            <a:br>
              <a:rPr lang="fr-FR" b="1" cap="none" dirty="0"/>
            </a:br>
            <a:endParaRPr lang="fr-FR" dirty="0"/>
          </a:p>
        </p:txBody>
      </p:sp>
    </p:spTree>
    <p:extLst>
      <p:ext uri="{BB962C8B-B14F-4D97-AF65-F5344CB8AC3E}">
        <p14:creationId xmlns:p14="http://schemas.microsoft.com/office/powerpoint/2010/main" val="160889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8933E2E4-173B-41A5-9979-D258BA471412}"/>
              </a:ext>
            </a:extLst>
          </p:cNvPr>
          <p:cNvSpPr>
            <a:spLocks noGrp="1" noChangeArrowheads="1"/>
          </p:cNvSpPr>
          <p:nvPr>
            <p:ph sz="half" idx="15"/>
          </p:nvPr>
        </p:nvSpPr>
        <p:spPr bwMode="auto">
          <a:xfrm>
            <a:off x="2278287" y="2308509"/>
            <a:ext cx="7635424" cy="369332"/>
          </a:xfrm>
          <a:prstGeom prst="rect">
            <a:avLst/>
          </a:prstGeom>
          <a:solidFill>
            <a:srgbClr val="34B8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lvl="0" algn="l" defTabSz="914400" eaLnBrk="0" fontAlgn="base" hangingPunct="0">
              <a:spcBef>
                <a:spcPct val="0"/>
              </a:spcBef>
              <a:spcAft>
                <a:spcPct val="0"/>
              </a:spcAft>
              <a:buSzTx/>
              <a:buNone/>
            </a:pPr>
            <a:r>
              <a:rPr lang="fr-FR" sz="2400" dirty="0"/>
              <a:t>Cette Journée Sociale est l’occasion d'échanger sur :</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6" name="Titre 5">
            <a:extLst>
              <a:ext uri="{FF2B5EF4-FFF2-40B4-BE49-F238E27FC236}">
                <a16:creationId xmlns:a16="http://schemas.microsoft.com/office/drawing/2014/main" id="{76FF381C-55AF-4675-84F2-92D25800A6CF}"/>
              </a:ext>
            </a:extLst>
          </p:cNvPr>
          <p:cNvSpPr>
            <a:spLocks noGrp="1"/>
          </p:cNvSpPr>
          <p:nvPr>
            <p:ph type="title"/>
          </p:nvPr>
        </p:nvSpPr>
        <p:spPr/>
        <p:txBody>
          <a:bodyPr/>
          <a:lstStyle/>
          <a:p>
            <a:pPr algn="ctr"/>
            <a:r>
              <a:rPr lang="fr-FR" altLang="fr-FR" sz="2800" cap="none" dirty="0">
                <a:solidFill>
                  <a:schemeClr val="tx1"/>
                </a:solidFill>
                <a:latin typeface="Montserrat"/>
              </a:rPr>
              <a:t>Bienvenus à la Journée Sociale du 1er octobre</a:t>
            </a:r>
            <a:r>
              <a:rPr lang="fr-FR" altLang="fr-FR" sz="2800" cap="none" dirty="0">
                <a:solidFill>
                  <a:schemeClr val="tx1"/>
                </a:solidFill>
              </a:rPr>
              <a:t> 2018 organisée par :</a:t>
            </a:r>
            <a:br>
              <a:rPr lang="fr-FR" altLang="fr-FR" sz="5400" cap="none" dirty="0">
                <a:solidFill>
                  <a:schemeClr val="tx1"/>
                </a:solidFill>
                <a:latin typeface="Arial" panose="020B0604020202020204" pitchFamily="34" charset="0"/>
              </a:rPr>
            </a:br>
            <a:endParaRPr lang="fr-FR" dirty="0">
              <a:solidFill>
                <a:schemeClr val="tx1"/>
              </a:solidFill>
            </a:endParaRPr>
          </a:p>
        </p:txBody>
      </p:sp>
      <p:sp>
        <p:nvSpPr>
          <p:cNvPr id="7" name="Espace réservé du contenu 1">
            <a:extLst>
              <a:ext uri="{FF2B5EF4-FFF2-40B4-BE49-F238E27FC236}">
                <a16:creationId xmlns:a16="http://schemas.microsoft.com/office/drawing/2014/main" id="{866400F5-CA75-4532-8E47-CA4EC9574B10}"/>
              </a:ext>
            </a:extLst>
          </p:cNvPr>
          <p:cNvSpPr txBox="1">
            <a:spLocks/>
          </p:cNvSpPr>
          <p:nvPr/>
        </p:nvSpPr>
        <p:spPr>
          <a:xfrm>
            <a:off x="1081451" y="3036024"/>
            <a:ext cx="10029098" cy="3491637"/>
          </a:xfrm>
          <a:prstGeom prst="rect">
            <a:avLst/>
          </a:prstGeom>
        </p:spPr>
        <p:txBody>
          <a:bodyPr vert="horz" lIns="91440" tIns="45720" rIns="91440" bIns="45720" numCol="2" spcCol="504000" rtlCol="0">
            <a:no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kern="1200" cap="all">
                <a:solidFill>
                  <a:schemeClr val="tx1">
                    <a:lumMod val="75000"/>
                    <a:lumOff val="25000"/>
                  </a:schemeClr>
                </a:solidFill>
                <a:latin typeface="+mn-lt"/>
                <a:ea typeface="+mn-ea"/>
                <a:cs typeface="+mn-cs"/>
              </a:defRPr>
            </a:lvl1pPr>
            <a:lvl2pPr marL="0" indent="0" algn="just" defTabSz="1219170" rtl="0" eaLnBrk="1" latinLnBrk="0" hangingPunct="1">
              <a:spcBef>
                <a:spcPts val="1600"/>
              </a:spcBef>
              <a:buClr>
                <a:schemeClr val="bg1">
                  <a:lumMod val="65000"/>
                </a:schemeClr>
              </a:buClr>
              <a:buSzPct val="90000"/>
              <a:buFont typeface="Wingdings" pitchFamily="2" charset="2"/>
              <a:buNone/>
              <a:defRPr sz="2133" kern="1200">
                <a:solidFill>
                  <a:schemeClr val="tx1">
                    <a:lumMod val="75000"/>
                    <a:lumOff val="25000"/>
                  </a:schemeClr>
                </a:solidFill>
                <a:latin typeface="+mn-lt"/>
                <a:ea typeface="+mn-ea"/>
                <a:cs typeface="+mn-cs"/>
              </a:defRPr>
            </a:lvl2pPr>
            <a:lvl3pPr marL="1684825" indent="-465655" algn="just" defTabSz="1219170" rtl="0" eaLnBrk="1" latinLnBrk="0" hangingPunct="1">
              <a:spcBef>
                <a:spcPts val="1600"/>
              </a:spcBef>
              <a:buSzPct val="90000"/>
              <a:buFont typeface="Wingdings" pitchFamily="2" charset="2"/>
              <a:buChar char="v"/>
              <a:defRPr sz="2400" kern="1200">
                <a:solidFill>
                  <a:schemeClr val="tx1">
                    <a:lumMod val="75000"/>
                    <a:lumOff val="25000"/>
                  </a:schemeClr>
                </a:solidFill>
                <a:latin typeface="+mn-lt"/>
                <a:ea typeface="+mn-ea"/>
                <a:cs typeface="+mn-cs"/>
              </a:defRPr>
            </a:lvl3pPr>
            <a:lvl4pPr marL="2133547" indent="-448722" algn="just" defTabSz="1219170" rtl="0" eaLnBrk="1" latinLnBrk="0" hangingPunct="1">
              <a:spcBef>
                <a:spcPts val="1600"/>
              </a:spcBef>
              <a:buClr>
                <a:schemeClr val="bg1">
                  <a:lumMod val="65000"/>
                </a:schemeClr>
              </a:buClr>
              <a:buSzPct val="90000"/>
              <a:buFont typeface="Wingdings" pitchFamily="2" charset="2"/>
              <a:buChar char="v"/>
              <a:defRPr sz="2133" kern="1200">
                <a:solidFill>
                  <a:schemeClr val="tx1">
                    <a:lumMod val="75000"/>
                    <a:lumOff val="25000"/>
                  </a:schemeClr>
                </a:solidFill>
                <a:latin typeface="+mn-lt"/>
                <a:ea typeface="+mn-ea"/>
                <a:cs typeface="+mn-cs"/>
              </a:defRPr>
            </a:lvl4pPr>
            <a:lvl5pPr marL="2133547" indent="0" algn="just" defTabSz="1219170" rtl="0" eaLnBrk="1" latinLnBrk="0" hangingPunct="1">
              <a:spcBef>
                <a:spcPts val="1600"/>
              </a:spcBef>
              <a:buSzPct val="90000"/>
              <a:buFont typeface="Wingdings" pitchFamily="2" charset="2"/>
              <a:buNone/>
              <a:defRPr sz="1867" kern="1200">
                <a:solidFill>
                  <a:schemeClr val="tx1">
                    <a:lumMod val="75000"/>
                    <a:lumOff val="25000"/>
                  </a:schemeClr>
                </a:solidFill>
                <a:latin typeface="+mn-lt"/>
                <a:ea typeface="+mn-ea"/>
                <a:cs typeface="+mn-cs"/>
              </a:defRPr>
            </a:lvl5pPr>
            <a:lvl6pPr marL="3054274"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a:solidFill>
                  <a:schemeClr val="tx1">
                    <a:lumMod val="75000"/>
                    <a:lumOff val="25000"/>
                  </a:schemeClr>
                </a:solidFill>
                <a:latin typeface="+mn-lt"/>
                <a:ea typeface="+mn-ea"/>
                <a:cs typeface="+mn-cs"/>
              </a:defRPr>
            </a:lvl6pPr>
            <a:lvl7pPr marL="3054274" indent="-459306" algn="l" defTabSz="1219170" rtl="0" eaLnBrk="1" latinLnBrk="0" hangingPunct="1">
              <a:spcBef>
                <a:spcPct val="20000"/>
              </a:spcBef>
              <a:buSzPct val="90000"/>
              <a:buFont typeface="Wingdings" pitchFamily="2" charset="2"/>
              <a:buChar char="v"/>
              <a:defRPr lang="en-US" sz="2400" kern="1200">
                <a:solidFill>
                  <a:schemeClr val="tx1">
                    <a:lumMod val="75000"/>
                    <a:lumOff val="25000"/>
                  </a:schemeClr>
                </a:solidFill>
                <a:latin typeface="+mn-lt"/>
                <a:ea typeface="+mn-ea"/>
                <a:cs typeface="+mn-cs"/>
              </a:defRPr>
            </a:lvl7pPr>
            <a:lvl8pPr marL="3054274"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a:solidFill>
                  <a:schemeClr val="tx1">
                    <a:lumMod val="75000"/>
                    <a:lumOff val="25000"/>
                  </a:schemeClr>
                </a:solidFill>
                <a:latin typeface="+mn-lt"/>
                <a:ea typeface="+mn-ea"/>
                <a:cs typeface="+mn-cs"/>
              </a:defRPr>
            </a:lvl8pPr>
            <a:lvl9pPr marL="3054274" indent="-459306" algn="l" defTabSz="1219170" rtl="0" eaLnBrk="1" latinLnBrk="0" hangingPunct="1">
              <a:spcBef>
                <a:spcPct val="20000"/>
              </a:spcBef>
              <a:buSzPct val="90000"/>
              <a:buFont typeface="Wingdings" pitchFamily="2" charset="2"/>
              <a:buChar char="v"/>
              <a:defRPr lang="en-US" sz="2400" kern="1200">
                <a:solidFill>
                  <a:schemeClr val="tx1">
                    <a:lumMod val="75000"/>
                    <a:lumOff val="25000"/>
                  </a:schemeClr>
                </a:solidFill>
                <a:latin typeface="+mn-lt"/>
                <a:ea typeface="+mn-ea"/>
                <a:cs typeface="+mn-cs"/>
              </a:defRPr>
            </a:lvl9pPr>
          </a:lstStyle>
          <a:p>
            <a:pPr algn="l"/>
            <a:r>
              <a:rPr lang="fr-FR" sz="2800" cap="none" dirty="0"/>
              <a:t> Les actualités sociales de la rentrée (salaires, prévoyance, santé, prélèvement à la source, fusion des régimes AGIRC/ARRCO, évolution des applications « Social » et BDES sur Isidoor)</a:t>
            </a:r>
          </a:p>
          <a:p>
            <a:pPr algn="l"/>
            <a:endParaRPr lang="fr-FR" sz="2800" cap="none" dirty="0"/>
          </a:p>
          <a:p>
            <a:pPr algn="l"/>
            <a:r>
              <a:rPr lang="fr-FR" sz="2800" cap="none" dirty="0"/>
              <a:t> Les évolutions à venir (réforme de la formation professionnelle, harmonisation des dispositions de la CC EPNL, gestion des IRP)</a:t>
            </a:r>
          </a:p>
          <a:p>
            <a:pPr algn="l"/>
            <a:r>
              <a:rPr lang="fr-FR" sz="2800" cap="none" dirty="0"/>
              <a:t> Une réflexion générale autour de la GRH et de la GPEC</a:t>
            </a:r>
            <a:endParaRPr lang="fr-FR" sz="2800" dirty="0"/>
          </a:p>
        </p:txBody>
      </p:sp>
      <p:pic>
        <p:nvPicPr>
          <p:cNvPr id="9" name="Image 8" descr="Une image contenant texte&#10;&#10;Description générée avec un niveau de confiance élevé">
            <a:extLst>
              <a:ext uri="{FF2B5EF4-FFF2-40B4-BE49-F238E27FC236}">
                <a16:creationId xmlns:a16="http://schemas.microsoft.com/office/drawing/2014/main" id="{2731B9CF-C714-4255-889F-F0566C235DA5}"/>
              </a:ext>
            </a:extLst>
          </p:cNvPr>
          <p:cNvPicPr>
            <a:picLocks noChangeAspect="1"/>
          </p:cNvPicPr>
          <p:nvPr/>
        </p:nvPicPr>
        <p:blipFill>
          <a:blip r:embed="rId3"/>
          <a:stretch>
            <a:fillRect/>
          </a:stretch>
        </p:blipFill>
        <p:spPr>
          <a:xfrm>
            <a:off x="3238856" y="1170169"/>
            <a:ext cx="5714286" cy="850794"/>
          </a:xfrm>
          <a:prstGeom prst="rect">
            <a:avLst/>
          </a:prstGeom>
        </p:spPr>
      </p:pic>
    </p:spTree>
    <p:extLst>
      <p:ext uri="{BB962C8B-B14F-4D97-AF65-F5344CB8AC3E}">
        <p14:creationId xmlns:p14="http://schemas.microsoft.com/office/powerpoint/2010/main" val="2420201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5CC6CE3-25D5-4E5D-A5CE-195E645BE9B3}"/>
              </a:ext>
            </a:extLst>
          </p:cNvPr>
          <p:cNvSpPr>
            <a:spLocks noGrp="1"/>
          </p:cNvSpPr>
          <p:nvPr>
            <p:ph type="body" idx="1"/>
          </p:nvPr>
        </p:nvSpPr>
        <p:spPr/>
        <p:txBody>
          <a:bodyPr>
            <a:normAutofit/>
          </a:bodyPr>
          <a:lstStyle/>
          <a:p>
            <a:pPr algn="l"/>
            <a:r>
              <a:rPr lang="fr-FR" sz="2400" dirty="0"/>
              <a:t>Le Règlement Général sur la Protection des Données (RGPD)</a:t>
            </a:r>
          </a:p>
        </p:txBody>
      </p:sp>
      <p:sp>
        <p:nvSpPr>
          <p:cNvPr id="6" name="Espace réservé du contenu 5">
            <a:extLst>
              <a:ext uri="{FF2B5EF4-FFF2-40B4-BE49-F238E27FC236}">
                <a16:creationId xmlns:a16="http://schemas.microsoft.com/office/drawing/2014/main" id="{CE061656-260F-4C23-BC8D-0047BC861CAE}"/>
              </a:ext>
            </a:extLst>
          </p:cNvPr>
          <p:cNvSpPr>
            <a:spLocks noGrp="1"/>
          </p:cNvSpPr>
          <p:nvPr>
            <p:ph sz="half" idx="15"/>
          </p:nvPr>
        </p:nvSpPr>
        <p:spPr/>
        <p:txBody>
          <a:bodyPr>
            <a:normAutofit/>
          </a:bodyPr>
          <a:lstStyle/>
          <a:p>
            <a:r>
              <a:rPr lang="fr-FR" cap="none" dirty="0"/>
              <a:t>Les salariés se doivent d’être informés de la collecte de leurs données personnelles et sur leurs droits d’accès</a:t>
            </a:r>
          </a:p>
          <a:p>
            <a:endParaRPr lang="fr-FR" sz="2800" b="1" cap="none" dirty="0">
              <a:solidFill>
                <a:srgbClr val="20B6AD"/>
              </a:solidFill>
            </a:endParaRPr>
          </a:p>
          <a:p>
            <a:r>
              <a:rPr lang="fr-FR" sz="2800" b="1" cap="none" dirty="0">
                <a:solidFill>
                  <a:srgbClr val="20B6AD"/>
                </a:solidFill>
              </a:rPr>
              <a:t>		</a:t>
            </a:r>
            <a:r>
              <a:rPr lang="fr-FR" sz="2800" b="1" cap="none" dirty="0">
                <a:solidFill>
                  <a:srgbClr val="16B1AB"/>
                </a:solidFill>
              </a:rPr>
              <a:t>Modèle</a:t>
            </a:r>
            <a:r>
              <a:rPr lang="fr-FR" sz="2800" b="1" cap="none" dirty="0">
                <a:solidFill>
                  <a:srgbClr val="20B6AD"/>
                </a:solidFill>
              </a:rPr>
              <a:t> de clause de contrat de travail</a:t>
            </a:r>
          </a:p>
          <a:p>
            <a:r>
              <a:rPr lang="fr-FR" sz="2800" b="1" cap="none" dirty="0">
                <a:solidFill>
                  <a:srgbClr val="20B6AD"/>
                </a:solidFill>
              </a:rPr>
              <a:t>		Note d’information aux salariés aux 		salariés 	dans ISIDOOR</a:t>
            </a:r>
          </a:p>
          <a:p>
            <a:endParaRPr lang="fr-FR" dirty="0"/>
          </a:p>
        </p:txBody>
      </p:sp>
      <p:sp>
        <p:nvSpPr>
          <p:cNvPr id="4" name="Titre 3">
            <a:extLst>
              <a:ext uri="{FF2B5EF4-FFF2-40B4-BE49-F238E27FC236}">
                <a16:creationId xmlns:a16="http://schemas.microsoft.com/office/drawing/2014/main" id="{1F7DA6EB-B888-4C21-A009-D3E9CA6F14FB}"/>
              </a:ext>
            </a:extLst>
          </p:cNvPr>
          <p:cNvSpPr>
            <a:spLocks noGrp="1"/>
          </p:cNvSpPr>
          <p:nvPr>
            <p:ph type="title"/>
          </p:nvPr>
        </p:nvSpPr>
        <p:spPr/>
        <p:txBody>
          <a:bodyPr/>
          <a:lstStyle/>
          <a:p>
            <a:r>
              <a:rPr lang="fr-FR" dirty="0"/>
              <a:t>RGPD ET RH</a:t>
            </a:r>
          </a:p>
        </p:txBody>
      </p:sp>
      <p:pic>
        <p:nvPicPr>
          <p:cNvPr id="7" name="Image 6">
            <a:extLst>
              <a:ext uri="{FF2B5EF4-FFF2-40B4-BE49-F238E27FC236}">
                <a16:creationId xmlns:a16="http://schemas.microsoft.com/office/drawing/2014/main" id="{DA18D3BB-1E81-4E28-AC6B-4D78A7B602E6}"/>
              </a:ext>
            </a:extLst>
          </p:cNvPr>
          <p:cNvPicPr/>
          <p:nvPr/>
        </p:nvPicPr>
        <p:blipFill>
          <a:blip r:embed="rId2"/>
          <a:stretch>
            <a:fillRect/>
          </a:stretch>
        </p:blipFill>
        <p:spPr>
          <a:xfrm>
            <a:off x="3364089" y="3857039"/>
            <a:ext cx="2342094" cy="1391607"/>
          </a:xfrm>
          <a:prstGeom prst="rect">
            <a:avLst/>
          </a:prstGeom>
        </p:spPr>
      </p:pic>
    </p:spTree>
    <p:extLst>
      <p:ext uri="{BB962C8B-B14F-4D97-AF65-F5344CB8AC3E}">
        <p14:creationId xmlns:p14="http://schemas.microsoft.com/office/powerpoint/2010/main" val="404855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5CC6CE3-25D5-4E5D-A5CE-195E645BE9B3}"/>
              </a:ext>
            </a:extLst>
          </p:cNvPr>
          <p:cNvSpPr>
            <a:spLocks noGrp="1"/>
          </p:cNvSpPr>
          <p:nvPr>
            <p:ph type="body" idx="1"/>
          </p:nvPr>
        </p:nvSpPr>
        <p:spPr/>
        <p:txBody>
          <a:bodyPr/>
          <a:lstStyle/>
          <a:p>
            <a:pPr algn="l"/>
            <a:r>
              <a:rPr lang="fr-FR" dirty="0"/>
              <a:t>Le prélèvement à la source entre en vigueur au 1</a:t>
            </a:r>
            <a:r>
              <a:rPr lang="fr-FR" baseline="30000" dirty="0"/>
              <a:t>er</a:t>
            </a:r>
            <a:r>
              <a:rPr lang="fr-FR" dirty="0"/>
              <a:t> janvier 2019</a:t>
            </a:r>
          </a:p>
          <a:p>
            <a:endParaRPr lang="fr-FR" dirty="0"/>
          </a:p>
        </p:txBody>
      </p:sp>
      <p:sp>
        <p:nvSpPr>
          <p:cNvPr id="6" name="Espace réservé du contenu 5">
            <a:extLst>
              <a:ext uri="{FF2B5EF4-FFF2-40B4-BE49-F238E27FC236}">
                <a16:creationId xmlns:a16="http://schemas.microsoft.com/office/drawing/2014/main" id="{CE061656-260F-4C23-BC8D-0047BC861CAE}"/>
              </a:ext>
            </a:extLst>
          </p:cNvPr>
          <p:cNvSpPr>
            <a:spLocks noGrp="1"/>
          </p:cNvSpPr>
          <p:nvPr>
            <p:ph sz="half" idx="15"/>
          </p:nvPr>
        </p:nvSpPr>
        <p:spPr/>
        <p:txBody>
          <a:bodyPr>
            <a:normAutofit/>
          </a:bodyPr>
          <a:lstStyle/>
          <a:p>
            <a:r>
              <a:rPr lang="fr-FR" cap="none" dirty="0"/>
              <a:t>Le calcul de l’impôt sur le revenu relève de </a:t>
            </a:r>
            <a:r>
              <a:rPr lang="fr-FR" b="1" cap="none" dirty="0">
                <a:solidFill>
                  <a:srgbClr val="16B1AB"/>
                </a:solidFill>
              </a:rPr>
              <a:t>la seule et unique compétence de l’administration fiscale.</a:t>
            </a:r>
          </a:p>
          <a:p>
            <a:r>
              <a:rPr lang="fr-FR" cap="none" dirty="0"/>
              <a:t>Pour les salariés, le collecteur de l’impôt sera l’employeur.</a:t>
            </a:r>
          </a:p>
          <a:p>
            <a:r>
              <a:rPr lang="fr-FR" cap="none" dirty="0"/>
              <a:t>Pour rassurer les salariés face à cette évolution, misez sur la communication! </a:t>
            </a:r>
            <a:endParaRPr lang="fr-FR" b="1" cap="none" dirty="0"/>
          </a:p>
        </p:txBody>
      </p:sp>
      <p:sp>
        <p:nvSpPr>
          <p:cNvPr id="4" name="Titre 3">
            <a:extLst>
              <a:ext uri="{FF2B5EF4-FFF2-40B4-BE49-F238E27FC236}">
                <a16:creationId xmlns:a16="http://schemas.microsoft.com/office/drawing/2014/main" id="{1F7DA6EB-B888-4C21-A009-D3E9CA6F14FB}"/>
              </a:ext>
            </a:extLst>
          </p:cNvPr>
          <p:cNvSpPr>
            <a:spLocks noGrp="1"/>
          </p:cNvSpPr>
          <p:nvPr>
            <p:ph type="title"/>
          </p:nvPr>
        </p:nvSpPr>
        <p:spPr/>
        <p:txBody>
          <a:bodyPr/>
          <a:lstStyle/>
          <a:p>
            <a:r>
              <a:rPr lang="fr-FR" dirty="0"/>
              <a:t>Prélèvement à la source</a:t>
            </a:r>
          </a:p>
        </p:txBody>
      </p:sp>
      <p:pic>
        <p:nvPicPr>
          <p:cNvPr id="7" name="Image 6">
            <a:extLst>
              <a:ext uri="{FF2B5EF4-FFF2-40B4-BE49-F238E27FC236}">
                <a16:creationId xmlns:a16="http://schemas.microsoft.com/office/drawing/2014/main" id="{C6FA16E2-9A11-4C2D-88AC-FB5693342F25}"/>
              </a:ext>
            </a:extLst>
          </p:cNvPr>
          <p:cNvPicPr/>
          <p:nvPr/>
        </p:nvPicPr>
        <p:blipFill>
          <a:blip r:embed="rId2"/>
          <a:stretch>
            <a:fillRect/>
          </a:stretch>
        </p:blipFill>
        <p:spPr>
          <a:xfrm>
            <a:off x="7163132" y="4964744"/>
            <a:ext cx="2342094" cy="1391607"/>
          </a:xfrm>
          <a:prstGeom prst="rect">
            <a:avLst/>
          </a:prstGeom>
        </p:spPr>
      </p:pic>
      <p:sp>
        <p:nvSpPr>
          <p:cNvPr id="2" name="Rectangle 1">
            <a:extLst>
              <a:ext uri="{FF2B5EF4-FFF2-40B4-BE49-F238E27FC236}">
                <a16:creationId xmlns:a16="http://schemas.microsoft.com/office/drawing/2014/main" id="{5E7279E6-20D9-48D4-A0FF-2946A0A83B8C}"/>
              </a:ext>
            </a:extLst>
          </p:cNvPr>
          <p:cNvSpPr/>
          <p:nvPr/>
        </p:nvSpPr>
        <p:spPr>
          <a:xfrm>
            <a:off x="3528646" y="4992017"/>
            <a:ext cx="6096000" cy="830997"/>
          </a:xfrm>
          <a:prstGeom prst="rect">
            <a:avLst/>
          </a:prstGeom>
        </p:spPr>
        <p:txBody>
          <a:bodyPr>
            <a:spAutoFit/>
          </a:bodyPr>
          <a:lstStyle/>
          <a:p>
            <a:r>
              <a:rPr lang="fr-FR" sz="2400" b="1" dirty="0">
                <a:solidFill>
                  <a:srgbClr val="20B6AD"/>
                </a:solidFill>
              </a:rPr>
              <a:t>Note d’information </a:t>
            </a:r>
          </a:p>
          <a:p>
            <a:r>
              <a:rPr lang="fr-FR" sz="2400" b="1" dirty="0">
                <a:solidFill>
                  <a:srgbClr val="20B6AD"/>
                </a:solidFill>
              </a:rPr>
              <a:t>aux salariés aux salariés dans</a:t>
            </a:r>
          </a:p>
        </p:txBody>
      </p:sp>
    </p:spTree>
    <p:extLst>
      <p:ext uri="{BB962C8B-B14F-4D97-AF65-F5344CB8AC3E}">
        <p14:creationId xmlns:p14="http://schemas.microsoft.com/office/powerpoint/2010/main" val="343511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9A8116-DFF1-4662-AF75-79EAF75266C6}"/>
              </a:ext>
            </a:extLst>
          </p:cNvPr>
          <p:cNvSpPr>
            <a:spLocks noGrp="1"/>
          </p:cNvSpPr>
          <p:nvPr>
            <p:ph type="body" idx="1"/>
          </p:nvPr>
        </p:nvSpPr>
        <p:spPr/>
        <p:txBody>
          <a:bodyPr>
            <a:normAutofit fontScale="92500" lnSpcReduction="20000"/>
          </a:bodyPr>
          <a:lstStyle/>
          <a:p>
            <a:pPr algn="just"/>
            <a:r>
              <a:rPr lang="fr-FR" b="1" dirty="0">
                <a:latin typeface="Century Gothic" panose="020B0502020202020204" pitchFamily="34" charset="0"/>
              </a:rPr>
              <a:t>Un accord du 8 juin créé la commission paritaire permanente de négociation et d’interprétation au niveau national et relance l’activité des CPR !</a:t>
            </a:r>
          </a:p>
          <a:p>
            <a:endParaRPr lang="fr-FR" b="1" dirty="0">
              <a:latin typeface="Century Gothic" panose="020B0502020202020204" pitchFamily="34" charset="0"/>
            </a:endParaRPr>
          </a:p>
          <a:p>
            <a:pPr algn="just"/>
            <a:r>
              <a:rPr lang="fr-FR" b="1" dirty="0">
                <a:latin typeface="Century Gothic" panose="020B0502020202020204" pitchFamily="34" charset="0"/>
              </a:rPr>
              <a:t>Conséquences pour les établissements </a:t>
            </a:r>
          </a:p>
          <a:p>
            <a:endParaRPr lang="fr-FR" dirty="0">
              <a:latin typeface="Century Gothic" panose="020B0502020202020204" pitchFamily="34" charset="0"/>
            </a:endParaRPr>
          </a:p>
        </p:txBody>
      </p:sp>
      <p:sp>
        <p:nvSpPr>
          <p:cNvPr id="5" name="Titre 3">
            <a:extLst>
              <a:ext uri="{FF2B5EF4-FFF2-40B4-BE49-F238E27FC236}">
                <a16:creationId xmlns:a16="http://schemas.microsoft.com/office/drawing/2014/main" id="{D2A7B890-A921-4B77-9521-3DACBC324B2C}"/>
              </a:ext>
            </a:extLst>
          </p:cNvPr>
          <p:cNvSpPr txBox="1">
            <a:spLocks/>
          </p:cNvSpPr>
          <p:nvPr/>
        </p:nvSpPr>
        <p:spPr>
          <a:xfrm>
            <a:off x="3000355" y="0"/>
            <a:ext cx="6221412" cy="1063625"/>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7200" kern="1200">
                <a:solidFill>
                  <a:schemeClr val="tx1">
                    <a:lumMod val="85000"/>
                    <a:lumOff val="15000"/>
                  </a:schemeClr>
                </a:solidFill>
                <a:latin typeface="+mj-lt"/>
                <a:ea typeface="+mj-ea"/>
                <a:cs typeface="+mj-cs"/>
              </a:defRPr>
            </a:lvl1pPr>
          </a:lstStyle>
          <a:p>
            <a:r>
              <a:rPr lang="fr-FR" b="1" dirty="0">
                <a:solidFill>
                  <a:schemeClr val="bg1"/>
                </a:solidFill>
                <a:latin typeface="Century Gothic" panose="020B0502020202020204" pitchFamily="34" charset="0"/>
              </a:rPr>
              <a:t>CPPNI et CPR</a:t>
            </a:r>
          </a:p>
        </p:txBody>
      </p:sp>
    </p:spTree>
    <p:extLst>
      <p:ext uri="{BB962C8B-B14F-4D97-AF65-F5344CB8AC3E}">
        <p14:creationId xmlns:p14="http://schemas.microsoft.com/office/powerpoint/2010/main" val="3780779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6C60751-37CE-454F-974E-EB52E74F14BC}"/>
              </a:ext>
            </a:extLst>
          </p:cNvPr>
          <p:cNvSpPr>
            <a:spLocks noGrp="1"/>
          </p:cNvSpPr>
          <p:nvPr>
            <p:ph type="body" idx="1"/>
          </p:nvPr>
        </p:nvSpPr>
        <p:spPr/>
        <p:txBody>
          <a:bodyPr/>
          <a:lstStyle/>
          <a:p>
            <a:r>
              <a:rPr lang="fr-FR" b="1" dirty="0"/>
              <a:t>CPR de conciliation </a:t>
            </a:r>
          </a:p>
          <a:p>
            <a:r>
              <a:rPr lang="fr-FR" b="1" dirty="0"/>
              <a:t>+ </a:t>
            </a:r>
          </a:p>
          <a:p>
            <a:pPr algn="l"/>
            <a:r>
              <a:rPr lang="fr-FR" b="1" dirty="0"/>
              <a:t>Voir les recueils d’interprétations de la CPPNI  </a:t>
            </a:r>
          </a:p>
          <a:p>
            <a:endParaRPr lang="fr-FR" dirty="0"/>
          </a:p>
          <a:p>
            <a:endParaRPr lang="fr-FR" dirty="0"/>
          </a:p>
          <a:p>
            <a:endParaRPr lang="fr-FR" dirty="0"/>
          </a:p>
          <a:p>
            <a:endParaRPr lang="fr-FR" dirty="0"/>
          </a:p>
          <a:p>
            <a:endParaRPr lang="fr-FR" dirty="0"/>
          </a:p>
          <a:p>
            <a:endParaRPr lang="fr-FR" dirty="0"/>
          </a:p>
        </p:txBody>
      </p:sp>
      <p:sp>
        <p:nvSpPr>
          <p:cNvPr id="3" name="Espace réservé du contenu 2">
            <a:extLst>
              <a:ext uri="{FF2B5EF4-FFF2-40B4-BE49-F238E27FC236}">
                <a16:creationId xmlns:a16="http://schemas.microsoft.com/office/drawing/2014/main" id="{E762F37A-F928-475C-B3BE-6C72E116D44A}"/>
              </a:ext>
            </a:extLst>
          </p:cNvPr>
          <p:cNvSpPr>
            <a:spLocks noGrp="1"/>
          </p:cNvSpPr>
          <p:nvPr>
            <p:ph sz="half" idx="15"/>
          </p:nvPr>
        </p:nvSpPr>
        <p:spPr/>
        <p:txBody>
          <a:bodyPr/>
          <a:lstStyle/>
          <a:p>
            <a:r>
              <a:rPr lang="fr-FR" cap="none" dirty="0"/>
              <a:t>En cas de difficulté sur l’application de la convention collective ou d’un accord (temps de travail, etc.) la CPR de votre région pourra être saisie. </a:t>
            </a:r>
          </a:p>
          <a:p>
            <a:r>
              <a:rPr lang="fr-FR" cap="none" dirty="0"/>
              <a:t>Pour connaitre les coordonnées de la CPR compétente, ISIDOOR.</a:t>
            </a:r>
          </a:p>
          <a:p>
            <a:r>
              <a:rPr lang="fr-FR" cap="none" dirty="0"/>
              <a:t>Avant toute saisine de CPR, partagez avec vos collègues, interrogez les services (UDO-UROGEC, OPCE, FNOGEC etc.)</a:t>
            </a:r>
          </a:p>
          <a:p>
            <a:endParaRPr lang="fr-FR" cap="none" dirty="0"/>
          </a:p>
        </p:txBody>
      </p:sp>
      <p:sp>
        <p:nvSpPr>
          <p:cNvPr id="4" name="Titre 3">
            <a:extLst>
              <a:ext uri="{FF2B5EF4-FFF2-40B4-BE49-F238E27FC236}">
                <a16:creationId xmlns:a16="http://schemas.microsoft.com/office/drawing/2014/main" id="{C11D6EE2-CA5D-4759-B04B-E324C46AFFAC}"/>
              </a:ext>
            </a:extLst>
          </p:cNvPr>
          <p:cNvSpPr>
            <a:spLocks noGrp="1"/>
          </p:cNvSpPr>
          <p:nvPr>
            <p:ph type="title"/>
          </p:nvPr>
        </p:nvSpPr>
        <p:spPr/>
        <p:txBody>
          <a:bodyPr/>
          <a:lstStyle/>
          <a:p>
            <a:r>
              <a:rPr lang="fr-FR" b="1" dirty="0"/>
              <a:t>Conciliation </a:t>
            </a:r>
            <a:endParaRPr lang="fr-FR" dirty="0"/>
          </a:p>
        </p:txBody>
      </p:sp>
      <p:pic>
        <p:nvPicPr>
          <p:cNvPr id="6" name="Image 5">
            <a:extLst>
              <a:ext uri="{FF2B5EF4-FFF2-40B4-BE49-F238E27FC236}">
                <a16:creationId xmlns:a16="http://schemas.microsoft.com/office/drawing/2014/main" id="{0152D8B3-637F-4FA0-AB8B-33536095839A}"/>
              </a:ext>
            </a:extLst>
          </p:cNvPr>
          <p:cNvPicPr/>
          <p:nvPr/>
        </p:nvPicPr>
        <p:blipFill>
          <a:blip r:embed="rId2"/>
          <a:stretch>
            <a:fillRect/>
          </a:stretch>
        </p:blipFill>
        <p:spPr>
          <a:xfrm>
            <a:off x="544238" y="3763254"/>
            <a:ext cx="2342094" cy="1391607"/>
          </a:xfrm>
          <a:prstGeom prst="rect">
            <a:avLst/>
          </a:prstGeom>
        </p:spPr>
      </p:pic>
    </p:spTree>
    <p:extLst>
      <p:ext uri="{BB962C8B-B14F-4D97-AF65-F5344CB8AC3E}">
        <p14:creationId xmlns:p14="http://schemas.microsoft.com/office/powerpoint/2010/main" val="2015650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9EC56E8-D82A-4F56-BF9C-79F25B615E38}"/>
              </a:ext>
            </a:extLst>
          </p:cNvPr>
          <p:cNvSpPr>
            <a:spLocks noGrp="1"/>
          </p:cNvSpPr>
          <p:nvPr>
            <p:ph type="body" idx="1"/>
          </p:nvPr>
        </p:nvSpPr>
        <p:spPr/>
        <p:txBody>
          <a:bodyPr>
            <a:normAutofit/>
          </a:bodyPr>
          <a:lstStyle/>
          <a:p>
            <a:pPr algn="l"/>
            <a:r>
              <a:rPr lang="fr-FR" sz="1600" dirty="0"/>
              <a:t>Les salariés mandatés sont protégés : leur licenciement éventuel doit être autorisé par </a:t>
            </a:r>
            <a:r>
              <a:rPr lang="fr-FR" sz="1600" b="1" dirty="0"/>
              <a:t>l’inspecteur du travail !</a:t>
            </a:r>
          </a:p>
        </p:txBody>
      </p:sp>
      <p:sp>
        <p:nvSpPr>
          <p:cNvPr id="3" name="Espace réservé du contenu 2">
            <a:extLst>
              <a:ext uri="{FF2B5EF4-FFF2-40B4-BE49-F238E27FC236}">
                <a16:creationId xmlns:a16="http://schemas.microsoft.com/office/drawing/2014/main" id="{E0139A6B-8885-494B-B712-DF413FB4CCB2}"/>
              </a:ext>
            </a:extLst>
          </p:cNvPr>
          <p:cNvSpPr>
            <a:spLocks noGrp="1"/>
          </p:cNvSpPr>
          <p:nvPr>
            <p:ph sz="half" idx="15"/>
          </p:nvPr>
        </p:nvSpPr>
        <p:spPr/>
        <p:txBody>
          <a:bodyPr>
            <a:normAutofit fontScale="77500" lnSpcReduction="20000"/>
          </a:bodyPr>
          <a:lstStyle/>
          <a:p>
            <a:endParaRPr lang="fr-FR" cap="none" dirty="0"/>
          </a:p>
          <a:p>
            <a:r>
              <a:rPr lang="fr-FR" cap="none" dirty="0"/>
              <a:t>Chaque </a:t>
            </a:r>
            <a:r>
              <a:rPr lang="fr-FR" sz="4200" cap="none" dirty="0">
                <a:solidFill>
                  <a:srgbClr val="20B6AD"/>
                </a:solidFill>
              </a:rPr>
              <a:t>salarié mandaté </a:t>
            </a:r>
            <a:r>
              <a:rPr lang="fr-FR" cap="none" dirty="0"/>
              <a:t>par un syndicat pour participer à une commission paritaire nationale ou régionale bénéficie d’une autorisation d’absence et d’une </a:t>
            </a:r>
            <a:r>
              <a:rPr lang="fr-FR" sz="4600" cap="none" dirty="0">
                <a:solidFill>
                  <a:srgbClr val="20B6AD"/>
                </a:solidFill>
              </a:rPr>
              <a:t>protection</a:t>
            </a:r>
            <a:r>
              <a:rPr lang="fr-FR" cap="none" dirty="0"/>
              <a:t> (comme un délégué syndical). </a:t>
            </a:r>
          </a:p>
          <a:p>
            <a:r>
              <a:rPr lang="fr-FR" cap="none" dirty="0"/>
              <a:t>Ces deux éléments doivent donc être intégrés dans les établissements concernés.</a:t>
            </a:r>
          </a:p>
          <a:p>
            <a:r>
              <a:rPr lang="fr-FR" cap="none" dirty="0"/>
              <a:t>Le suivi et la Gestion des mandats dans ISIDOOR c’est pour bientôt !</a:t>
            </a:r>
          </a:p>
          <a:p>
            <a:r>
              <a:rPr lang="fr-FR" cap="none" dirty="0"/>
              <a:t>En cas de difficulté, n’hésitez pas à nous solliciter : </a:t>
            </a:r>
            <a:r>
              <a:rPr lang="fr-FR" u="sng" cap="none" dirty="0">
                <a:hlinkClick r:id="rId2"/>
              </a:rPr>
              <a:t>jr-lemeur@cepnl.org</a:t>
            </a:r>
            <a:endParaRPr lang="fr-FR" cap="none" dirty="0"/>
          </a:p>
          <a:p>
            <a:endParaRPr lang="fr-FR" cap="none" dirty="0"/>
          </a:p>
        </p:txBody>
      </p:sp>
      <p:sp>
        <p:nvSpPr>
          <p:cNvPr id="4" name="Titre 3">
            <a:extLst>
              <a:ext uri="{FF2B5EF4-FFF2-40B4-BE49-F238E27FC236}">
                <a16:creationId xmlns:a16="http://schemas.microsoft.com/office/drawing/2014/main" id="{FC2AA883-7BDE-44F4-9E5B-BD3D59EF8B27}"/>
              </a:ext>
            </a:extLst>
          </p:cNvPr>
          <p:cNvSpPr>
            <a:spLocks noGrp="1"/>
          </p:cNvSpPr>
          <p:nvPr>
            <p:ph type="title"/>
          </p:nvPr>
        </p:nvSpPr>
        <p:spPr/>
        <p:txBody>
          <a:bodyPr/>
          <a:lstStyle/>
          <a:p>
            <a:r>
              <a:rPr lang="fr-FR" sz="2800" b="1" dirty="0"/>
              <a:t>Protection des salariés mandatés en commission paritaire</a:t>
            </a:r>
            <a:endParaRPr lang="fr-FR" sz="2800" dirty="0"/>
          </a:p>
        </p:txBody>
      </p:sp>
      <p:pic>
        <p:nvPicPr>
          <p:cNvPr id="6" name="Image 5">
            <a:extLst>
              <a:ext uri="{FF2B5EF4-FFF2-40B4-BE49-F238E27FC236}">
                <a16:creationId xmlns:a16="http://schemas.microsoft.com/office/drawing/2014/main" id="{3DF11E00-3BED-4337-9D87-162972482437}"/>
              </a:ext>
            </a:extLst>
          </p:cNvPr>
          <p:cNvPicPr/>
          <p:nvPr/>
        </p:nvPicPr>
        <p:blipFill>
          <a:blip r:embed="rId3"/>
          <a:stretch>
            <a:fillRect/>
          </a:stretch>
        </p:blipFill>
        <p:spPr>
          <a:xfrm>
            <a:off x="544238" y="3763254"/>
            <a:ext cx="2342094" cy="1391607"/>
          </a:xfrm>
          <a:prstGeom prst="rect">
            <a:avLst/>
          </a:prstGeom>
        </p:spPr>
      </p:pic>
    </p:spTree>
    <p:extLst>
      <p:ext uri="{BB962C8B-B14F-4D97-AF65-F5344CB8AC3E}">
        <p14:creationId xmlns:p14="http://schemas.microsoft.com/office/powerpoint/2010/main" val="1585787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16E8320-6B8D-4B0D-A268-B9332E08C928}"/>
              </a:ext>
            </a:extLst>
          </p:cNvPr>
          <p:cNvSpPr>
            <a:spLocks noGrp="1"/>
          </p:cNvSpPr>
          <p:nvPr>
            <p:ph type="body" idx="1"/>
          </p:nvPr>
        </p:nvSpPr>
        <p:spPr/>
        <p:txBody>
          <a:bodyPr/>
          <a:lstStyle/>
          <a:p>
            <a:r>
              <a:rPr lang="fr-FR" dirty="0"/>
              <a:t>Cf. les articles L. 2232-9 et </a:t>
            </a:r>
            <a:br>
              <a:rPr lang="fr-FR" dirty="0"/>
            </a:br>
            <a:r>
              <a:rPr lang="fr-FR" dirty="0"/>
              <a:t>L. 2232-10 du code du travail</a:t>
            </a:r>
          </a:p>
        </p:txBody>
      </p:sp>
      <p:sp>
        <p:nvSpPr>
          <p:cNvPr id="3" name="Espace réservé du contenu 2">
            <a:extLst>
              <a:ext uri="{FF2B5EF4-FFF2-40B4-BE49-F238E27FC236}">
                <a16:creationId xmlns:a16="http://schemas.microsoft.com/office/drawing/2014/main" id="{DD0B1E37-F410-4814-BE0C-CC6B9F56F96A}"/>
              </a:ext>
            </a:extLst>
          </p:cNvPr>
          <p:cNvSpPr>
            <a:spLocks noGrp="1"/>
          </p:cNvSpPr>
          <p:nvPr>
            <p:ph sz="half" idx="15"/>
          </p:nvPr>
        </p:nvSpPr>
        <p:spPr/>
        <p:txBody>
          <a:bodyPr>
            <a:normAutofit/>
          </a:bodyPr>
          <a:lstStyle/>
          <a:p>
            <a:r>
              <a:rPr lang="fr-FR" cap="none" dirty="0"/>
              <a:t>En même temps que le dépôt à la DIRRECTE, chaque accord d’entreprise doit être adressé à  </a:t>
            </a:r>
            <a:r>
              <a:rPr lang="fr-FR" sz="3000" cap="none" dirty="0">
                <a:solidFill>
                  <a:srgbClr val="20B6AD"/>
                </a:solidFill>
              </a:rPr>
              <a:t>l’Observatoire EPNL </a:t>
            </a:r>
            <a:r>
              <a:rPr lang="fr-FR" cap="none" dirty="0"/>
              <a:t>dépendant de la CPPNI: </a:t>
            </a:r>
          </a:p>
          <a:p>
            <a:pPr marL="342900" indent="-342900" algn="l">
              <a:buFontTx/>
              <a:buChar char="-"/>
            </a:pPr>
            <a:r>
              <a:rPr lang="fr-FR" u="sng" cap="none" dirty="0">
                <a:hlinkClick r:id="rId2"/>
              </a:rPr>
              <a:t>cppni@branche-epnl.org</a:t>
            </a:r>
            <a:r>
              <a:rPr lang="fr-FR" cap="none" dirty="0"/>
              <a:t> </a:t>
            </a:r>
            <a:br>
              <a:rPr lang="fr-FR" cap="none" dirty="0"/>
            </a:br>
            <a:r>
              <a:rPr lang="fr-FR" cap="none" dirty="0"/>
              <a:t>Objet : dépôt d’un accord</a:t>
            </a:r>
          </a:p>
          <a:p>
            <a:pPr marL="342900" indent="-342900">
              <a:buFontTx/>
              <a:buChar char="-"/>
            </a:pPr>
            <a:r>
              <a:rPr lang="fr-FR" cap="none" dirty="0"/>
              <a:t>Bientôt dans ISIDOOR.</a:t>
            </a:r>
          </a:p>
          <a:p>
            <a:endParaRPr lang="fr-FR" cap="none" dirty="0"/>
          </a:p>
        </p:txBody>
      </p:sp>
      <p:sp>
        <p:nvSpPr>
          <p:cNvPr id="4" name="Titre 3">
            <a:extLst>
              <a:ext uri="{FF2B5EF4-FFF2-40B4-BE49-F238E27FC236}">
                <a16:creationId xmlns:a16="http://schemas.microsoft.com/office/drawing/2014/main" id="{8D16F2ED-15E8-4919-B2E3-41618A8E4EB9}"/>
              </a:ext>
            </a:extLst>
          </p:cNvPr>
          <p:cNvSpPr>
            <a:spLocks noGrp="1"/>
          </p:cNvSpPr>
          <p:nvPr>
            <p:ph type="title"/>
          </p:nvPr>
        </p:nvSpPr>
        <p:spPr/>
        <p:txBody>
          <a:bodyPr/>
          <a:lstStyle/>
          <a:p>
            <a:r>
              <a:rPr lang="fr-FR" b="1" dirty="0"/>
              <a:t>Dépôt des accords d’entreprise</a:t>
            </a:r>
            <a:endParaRPr lang="fr-FR" dirty="0"/>
          </a:p>
        </p:txBody>
      </p:sp>
      <p:pic>
        <p:nvPicPr>
          <p:cNvPr id="6" name="Image 5">
            <a:extLst>
              <a:ext uri="{FF2B5EF4-FFF2-40B4-BE49-F238E27FC236}">
                <a16:creationId xmlns:a16="http://schemas.microsoft.com/office/drawing/2014/main" id="{147175CE-3D15-4270-9537-62312B5A9D84}"/>
              </a:ext>
            </a:extLst>
          </p:cNvPr>
          <p:cNvPicPr/>
          <p:nvPr/>
        </p:nvPicPr>
        <p:blipFill>
          <a:blip r:embed="rId3"/>
          <a:stretch>
            <a:fillRect/>
          </a:stretch>
        </p:blipFill>
        <p:spPr>
          <a:xfrm>
            <a:off x="544238" y="3763254"/>
            <a:ext cx="2342094" cy="1391607"/>
          </a:xfrm>
          <a:prstGeom prst="rect">
            <a:avLst/>
          </a:prstGeom>
        </p:spPr>
      </p:pic>
    </p:spTree>
    <p:extLst>
      <p:ext uri="{BB962C8B-B14F-4D97-AF65-F5344CB8AC3E}">
        <p14:creationId xmlns:p14="http://schemas.microsoft.com/office/powerpoint/2010/main" val="4000417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9A8116-DFF1-4662-AF75-79EAF75266C6}"/>
              </a:ext>
            </a:extLst>
          </p:cNvPr>
          <p:cNvSpPr>
            <a:spLocks noGrp="1"/>
          </p:cNvSpPr>
          <p:nvPr>
            <p:ph type="body" idx="1"/>
          </p:nvPr>
        </p:nvSpPr>
        <p:spPr/>
        <p:txBody>
          <a:bodyPr>
            <a:noAutofit/>
          </a:bodyPr>
          <a:lstStyle/>
          <a:p>
            <a:pPr marL="342900" indent="-342900" algn="l">
              <a:buFont typeface="Arial" panose="020B0604020202020204" pitchFamily="34" charset="0"/>
              <a:buChar char="•"/>
            </a:pPr>
            <a:r>
              <a:rPr lang="fr-FR" b="1" dirty="0">
                <a:latin typeface="Century Gothic" panose="020B0502020202020204" pitchFamily="34" charset="0"/>
              </a:rPr>
              <a:t>La convention collective EPNL est entrée en application le 12 avril 2017.</a:t>
            </a:r>
          </a:p>
          <a:p>
            <a:pPr marL="342900" indent="-342900" algn="l">
              <a:buFont typeface="Arial" panose="020B0604020202020204" pitchFamily="34" charset="0"/>
              <a:buChar char="•"/>
            </a:pPr>
            <a:r>
              <a:rPr lang="fr-FR" b="1" dirty="0">
                <a:latin typeface="Century Gothic" panose="020B0502020202020204" pitchFamily="34" charset="0"/>
              </a:rPr>
              <a:t> </a:t>
            </a:r>
            <a:br>
              <a:rPr lang="fr-FR" b="1" dirty="0">
                <a:latin typeface="Century Gothic" panose="020B0502020202020204" pitchFamily="34" charset="0"/>
              </a:rPr>
            </a:br>
            <a:r>
              <a:rPr lang="fr-FR" b="1" dirty="0">
                <a:latin typeface="Century Gothic" panose="020B0502020202020204" pitchFamily="34" charset="0"/>
              </a:rPr>
              <a:t>Les NAO ont eu lieu dans ce nouveau périmètre. </a:t>
            </a:r>
          </a:p>
          <a:p>
            <a:pPr marL="342900" indent="-342900">
              <a:buFont typeface="Arial" panose="020B0604020202020204" pitchFamily="34" charset="0"/>
              <a:buChar char="•"/>
            </a:pPr>
            <a:endParaRPr lang="fr-FR" dirty="0">
              <a:latin typeface="Century Gothic" panose="020B0502020202020204" pitchFamily="34" charset="0"/>
            </a:endParaRPr>
          </a:p>
        </p:txBody>
      </p:sp>
      <p:sp>
        <p:nvSpPr>
          <p:cNvPr id="4" name="Titre 3"/>
          <p:cNvSpPr>
            <a:spLocks noGrp="1"/>
          </p:cNvSpPr>
          <p:nvPr>
            <p:ph type="title" idx="4294967295"/>
          </p:nvPr>
        </p:nvSpPr>
        <p:spPr>
          <a:xfrm>
            <a:off x="3000355" y="0"/>
            <a:ext cx="6221412" cy="1063625"/>
          </a:xfrm>
        </p:spPr>
        <p:txBody>
          <a:bodyPr/>
          <a:lstStyle/>
          <a:p>
            <a:r>
              <a:rPr lang="fr-FR" b="1" dirty="0">
                <a:solidFill>
                  <a:schemeClr val="bg1"/>
                </a:solidFill>
                <a:latin typeface="+mn-lt"/>
              </a:rPr>
              <a:t>NAO 2018</a:t>
            </a:r>
          </a:p>
        </p:txBody>
      </p:sp>
    </p:spTree>
    <p:extLst>
      <p:ext uri="{BB962C8B-B14F-4D97-AF65-F5344CB8AC3E}">
        <p14:creationId xmlns:p14="http://schemas.microsoft.com/office/powerpoint/2010/main" val="2747852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E303C00-0157-46DB-8F57-E45D7AB3FC61}"/>
              </a:ext>
            </a:extLst>
          </p:cNvPr>
          <p:cNvSpPr>
            <a:spLocks noGrp="1"/>
          </p:cNvSpPr>
          <p:nvPr>
            <p:ph type="body" idx="1"/>
          </p:nvPr>
        </p:nvSpPr>
        <p:spPr/>
        <p:txBody>
          <a:bodyPr/>
          <a:lstStyle/>
          <a:p>
            <a:pPr algn="l"/>
            <a:r>
              <a:rPr lang="fr-FR" dirty="0"/>
              <a:t>A noter la généralisation d’une mesure pour l'égalité professionnelle femmes-hommes adoptée l’année passée pour la SEP  : prise en compte à 100 % du congé parental d’éducation dans le calcul de l’ancienneté et obligation de proposer une formation au retour de ce congé parental. </a:t>
            </a:r>
          </a:p>
          <a:p>
            <a:pPr algn="l"/>
            <a:endParaRPr lang="fr-FR"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7426D0BE-A7AB-443B-86C8-43612C600061}"/>
              </a:ext>
            </a:extLst>
          </p:cNvPr>
          <p:cNvSpPr>
            <a:spLocks noGrp="1"/>
          </p:cNvSpPr>
          <p:nvPr>
            <p:ph sz="half" idx="15"/>
          </p:nvPr>
        </p:nvSpPr>
        <p:spPr/>
        <p:txBody>
          <a:bodyPr>
            <a:noAutofit/>
          </a:bodyPr>
          <a:lstStyle/>
          <a:p>
            <a:pPr>
              <a:spcBef>
                <a:spcPts val="0"/>
              </a:spcBef>
            </a:pPr>
            <a:r>
              <a:rPr lang="fr-FR" sz="1900" cap="none" dirty="0">
                <a:latin typeface="Century Gothic" panose="020B0502020202020204" pitchFamily="34" charset="0"/>
              </a:rPr>
              <a:t>Le 18 juin 2018, la CEPNL, la FEP CFDT</a:t>
            </a:r>
            <a:r>
              <a:rPr lang="fr-FR" cap="none" dirty="0"/>
              <a:t>, la FD CFTC E&amp;F et le  SPELC </a:t>
            </a:r>
            <a:r>
              <a:rPr lang="fr-FR" sz="1900" cap="none" dirty="0">
                <a:latin typeface="Century Gothic" panose="020B0502020202020204" pitchFamily="34" charset="0"/>
              </a:rPr>
              <a:t>ont signé l’accord sur les salaires 2017. </a:t>
            </a:r>
          </a:p>
          <a:p>
            <a:pPr>
              <a:spcBef>
                <a:spcPts val="0"/>
              </a:spcBef>
            </a:pPr>
            <a:r>
              <a:rPr lang="fr-FR" cap="none" dirty="0"/>
              <a:t>Il prévoit une </a:t>
            </a:r>
            <a:r>
              <a:rPr lang="fr-FR" b="1" cap="none" dirty="0">
                <a:solidFill>
                  <a:srgbClr val="16B1AB"/>
                </a:solidFill>
              </a:rPr>
              <a:t>augmentation de 1% des salaires minima conventionnels</a:t>
            </a:r>
            <a:r>
              <a:rPr lang="fr-FR" cap="none" dirty="0">
                <a:solidFill>
                  <a:srgbClr val="16B1AB"/>
                </a:solidFill>
              </a:rPr>
              <a:t> </a:t>
            </a:r>
            <a:r>
              <a:rPr lang="fr-FR" cap="none" dirty="0"/>
              <a:t>à compter du 1</a:t>
            </a:r>
            <a:r>
              <a:rPr lang="fr-FR" cap="none" baseline="30000" dirty="0"/>
              <a:t>er</a:t>
            </a:r>
            <a:r>
              <a:rPr lang="fr-FR" cap="none" dirty="0"/>
              <a:t> septembre 2018. </a:t>
            </a:r>
          </a:p>
          <a:p>
            <a:pPr>
              <a:spcBef>
                <a:spcPts val="0"/>
              </a:spcBef>
            </a:pPr>
            <a:r>
              <a:rPr lang="fr-FR" cap="none" dirty="0"/>
              <a:t>Les bas de grilles ont été réévalués et l’ensemble des grilles des sections 1 à 7 du chapitre 2 de la convention collective EPNL a été retravaillé. </a:t>
            </a:r>
          </a:p>
          <a:p>
            <a:pPr>
              <a:spcBef>
                <a:spcPts val="0"/>
              </a:spcBef>
            </a:pPr>
            <a:endParaRPr lang="fr-FR" cap="none" dirty="0"/>
          </a:p>
          <a:p>
            <a:pPr algn="l">
              <a:spcBef>
                <a:spcPts val="0"/>
              </a:spcBef>
            </a:pPr>
            <a:r>
              <a:rPr lang="fr-FR" cap="none" dirty="0"/>
              <a:t>Section 8: 	Le point CFA CFC est porté à 			</a:t>
            </a:r>
            <a:r>
              <a:rPr lang="fr-FR" cap="none" dirty="0">
                <a:solidFill>
                  <a:srgbClr val="16B1AB"/>
                </a:solidFill>
              </a:rPr>
              <a:t>75,58€ </a:t>
            </a:r>
            <a:r>
              <a:rPr lang="fr-FR" cap="none" dirty="0"/>
              <a:t>(6,30€ / mois)</a:t>
            </a:r>
          </a:p>
          <a:p>
            <a:pPr>
              <a:spcBef>
                <a:spcPts val="0"/>
              </a:spcBef>
            </a:pPr>
            <a:r>
              <a:rPr lang="fr-FR" cap="none" dirty="0"/>
              <a:t>Section 9: 	Le point SEP est porté à </a:t>
            </a:r>
          </a:p>
          <a:p>
            <a:pPr>
              <a:spcBef>
                <a:spcPts val="0"/>
              </a:spcBef>
            </a:pPr>
            <a:r>
              <a:rPr lang="fr-FR" cap="none" dirty="0">
                <a:solidFill>
                  <a:srgbClr val="3CA6C4"/>
                </a:solidFill>
              </a:rPr>
              <a:t>		</a:t>
            </a:r>
            <a:r>
              <a:rPr lang="fr-FR" cap="none" dirty="0">
                <a:solidFill>
                  <a:srgbClr val="16B1AB"/>
                </a:solidFill>
              </a:rPr>
              <a:t>17,56€ </a:t>
            </a:r>
            <a:r>
              <a:rPr lang="fr-FR" cap="none" dirty="0"/>
              <a:t>(1.46€ / mois).</a:t>
            </a:r>
          </a:p>
        </p:txBody>
      </p:sp>
      <p:sp>
        <p:nvSpPr>
          <p:cNvPr id="2" name="Titre 1">
            <a:extLst>
              <a:ext uri="{FF2B5EF4-FFF2-40B4-BE49-F238E27FC236}">
                <a16:creationId xmlns:a16="http://schemas.microsoft.com/office/drawing/2014/main" id="{E0465212-F4E4-43F5-8A55-E5181CA93498}"/>
              </a:ext>
            </a:extLst>
          </p:cNvPr>
          <p:cNvSpPr>
            <a:spLocks noGrp="1"/>
          </p:cNvSpPr>
          <p:nvPr>
            <p:ph type="title"/>
          </p:nvPr>
        </p:nvSpPr>
        <p:spPr/>
        <p:txBody>
          <a:bodyPr/>
          <a:lstStyle/>
          <a:p>
            <a:r>
              <a:rPr lang="fr-FR" b="1" dirty="0">
                <a:latin typeface="Century Gothic" panose="020B0502020202020204" pitchFamily="34" charset="0"/>
              </a:rPr>
              <a:t>accord NAO 2018</a:t>
            </a:r>
          </a:p>
        </p:txBody>
      </p:sp>
    </p:spTree>
    <p:extLst>
      <p:ext uri="{BB962C8B-B14F-4D97-AF65-F5344CB8AC3E}">
        <p14:creationId xmlns:p14="http://schemas.microsoft.com/office/powerpoint/2010/main" val="3751243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9A8116-DFF1-4662-AF75-79EAF75266C6}"/>
              </a:ext>
            </a:extLst>
          </p:cNvPr>
          <p:cNvSpPr>
            <a:spLocks noGrp="1"/>
          </p:cNvSpPr>
          <p:nvPr>
            <p:ph type="body" idx="1"/>
          </p:nvPr>
        </p:nvSpPr>
        <p:spPr/>
        <p:txBody>
          <a:bodyPr>
            <a:noAutofit/>
          </a:bodyPr>
          <a:lstStyle/>
          <a:p>
            <a:pPr marL="342900" indent="-342900" algn="l">
              <a:buFont typeface="Arial" panose="020B0604020202020204" pitchFamily="34" charset="0"/>
              <a:buChar char="•"/>
            </a:pPr>
            <a:r>
              <a:rPr lang="fr-FR" b="1" dirty="0">
                <a:latin typeface="Century Gothic" panose="020B0502020202020204" pitchFamily="34" charset="0"/>
              </a:rPr>
              <a:t>Retour sur le maintien de salaire </a:t>
            </a:r>
          </a:p>
          <a:p>
            <a:pPr marL="342900" indent="-342900" algn="l">
              <a:buFont typeface="Arial" panose="020B0604020202020204" pitchFamily="34" charset="0"/>
              <a:buChar char="•"/>
            </a:pPr>
            <a:endParaRPr lang="fr-FR" b="1" dirty="0">
              <a:latin typeface="Century Gothic" panose="020B0502020202020204" pitchFamily="34" charset="0"/>
            </a:endParaRPr>
          </a:p>
          <a:p>
            <a:pPr marL="342900" indent="-342900" algn="l">
              <a:buFont typeface="Arial" panose="020B0604020202020204" pitchFamily="34" charset="0"/>
              <a:buChar char="•"/>
            </a:pPr>
            <a:r>
              <a:rPr lang="fr-FR" b="1" dirty="0">
                <a:latin typeface="Century Gothic" panose="020B0502020202020204" pitchFamily="34" charset="0"/>
              </a:rPr>
              <a:t>Valorisation de la formation professionnelle</a:t>
            </a:r>
          </a:p>
          <a:p>
            <a:pPr marL="342900" indent="-342900">
              <a:buFont typeface="Arial" panose="020B0604020202020204" pitchFamily="34" charset="0"/>
              <a:buChar char="•"/>
            </a:pPr>
            <a:endParaRPr lang="fr-FR" dirty="0">
              <a:latin typeface="Century Gothic" panose="020B0502020202020204" pitchFamily="34" charset="0"/>
            </a:endParaRPr>
          </a:p>
        </p:txBody>
      </p:sp>
      <p:sp>
        <p:nvSpPr>
          <p:cNvPr id="4" name="Titre 3"/>
          <p:cNvSpPr>
            <a:spLocks noGrp="1"/>
          </p:cNvSpPr>
          <p:nvPr>
            <p:ph type="title" idx="4294967295"/>
          </p:nvPr>
        </p:nvSpPr>
        <p:spPr>
          <a:xfrm>
            <a:off x="3000355" y="0"/>
            <a:ext cx="6221412" cy="1063625"/>
          </a:xfrm>
        </p:spPr>
        <p:txBody>
          <a:bodyPr/>
          <a:lstStyle/>
          <a:p>
            <a:r>
              <a:rPr lang="fr-FR" b="1" dirty="0">
                <a:solidFill>
                  <a:schemeClr val="bg1"/>
                </a:solidFill>
                <a:latin typeface="+mn-lt"/>
              </a:rPr>
              <a:t>SEP</a:t>
            </a:r>
          </a:p>
        </p:txBody>
      </p:sp>
    </p:spTree>
    <p:extLst>
      <p:ext uri="{BB962C8B-B14F-4D97-AF65-F5344CB8AC3E}">
        <p14:creationId xmlns:p14="http://schemas.microsoft.com/office/powerpoint/2010/main" val="394301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2EA972-1142-4A79-BD70-D31C3A0DA511}"/>
              </a:ext>
            </a:extLst>
          </p:cNvPr>
          <p:cNvSpPr>
            <a:spLocks noGrp="1"/>
          </p:cNvSpPr>
          <p:nvPr>
            <p:ph type="body" idx="1"/>
          </p:nvPr>
        </p:nvSpPr>
        <p:spPr/>
        <p:txBody>
          <a:bodyPr>
            <a:noAutofit/>
          </a:bodyPr>
          <a:lstStyle/>
          <a:p>
            <a:pPr algn="l"/>
            <a:r>
              <a:rPr lang="fr-FR" sz="1600" dirty="0"/>
              <a:t>L’article 5.6  de la section 9 de la CC EPNL : « </a:t>
            </a:r>
            <a:r>
              <a:rPr lang="fr-FR" sz="1600" i="1" dirty="0"/>
              <a:t>L'établissement est tenu de reverser au salarié, sans interruption et décalage entre l’échéance de paie et le paiement opéré par la Sécurité sociale, l'intégralité des indemnités journalières de Sécurité sociale et des indemnités complémentaires de prévoyance reçues ou à percevoir. »</a:t>
            </a:r>
            <a:endParaRPr lang="fr-FR" sz="1600" dirty="0">
              <a:latin typeface="Century Gothic" panose="020B0502020202020204" pitchFamily="34" charset="0"/>
            </a:endParaRPr>
          </a:p>
        </p:txBody>
      </p:sp>
      <p:sp>
        <p:nvSpPr>
          <p:cNvPr id="7" name="Espace réservé du contenu 6">
            <a:extLst>
              <a:ext uri="{FF2B5EF4-FFF2-40B4-BE49-F238E27FC236}">
                <a16:creationId xmlns:a16="http://schemas.microsoft.com/office/drawing/2014/main" id="{DA79C466-E766-4DB8-9F27-1151201BEE2E}"/>
              </a:ext>
            </a:extLst>
          </p:cNvPr>
          <p:cNvSpPr>
            <a:spLocks noGrp="1"/>
          </p:cNvSpPr>
          <p:nvPr>
            <p:ph sz="half" idx="15"/>
          </p:nvPr>
        </p:nvSpPr>
        <p:spPr/>
        <p:txBody>
          <a:bodyPr>
            <a:noAutofit/>
          </a:bodyPr>
          <a:lstStyle/>
          <a:p>
            <a:pPr algn="l">
              <a:spcBef>
                <a:spcPts val="0"/>
              </a:spcBef>
            </a:pPr>
            <a:r>
              <a:rPr lang="fr-FR" sz="1800" cap="none" dirty="0">
                <a:latin typeface="Century Gothic" panose="020B0502020202020204" pitchFamily="34" charset="0"/>
              </a:rPr>
              <a:t>La </a:t>
            </a:r>
            <a:r>
              <a:rPr lang="fr-FR" sz="2800" b="1" cap="none" dirty="0">
                <a:solidFill>
                  <a:srgbClr val="16B1AB"/>
                </a:solidFill>
                <a:latin typeface="Century Gothic" panose="020B0502020202020204" pitchFamily="34" charset="0"/>
              </a:rPr>
              <a:t>subrogation est généralisée</a:t>
            </a:r>
            <a:r>
              <a:rPr lang="fr-FR" sz="2800" cap="none" dirty="0">
                <a:solidFill>
                  <a:srgbClr val="16B1AB"/>
                </a:solidFill>
                <a:latin typeface="Century Gothic" panose="020B0502020202020204" pitchFamily="34" charset="0"/>
              </a:rPr>
              <a:t> </a:t>
            </a:r>
            <a:r>
              <a:rPr lang="fr-FR" sz="1800" cap="none" dirty="0">
                <a:latin typeface="Century Gothic" panose="020B0502020202020204" pitchFamily="34" charset="0"/>
              </a:rPr>
              <a:t>: en cas de maladie le salarié doit percevoir son salaire maintenu sur la même périodicité de paie. </a:t>
            </a:r>
          </a:p>
          <a:p>
            <a:pPr algn="l">
              <a:spcBef>
                <a:spcPts val="0"/>
              </a:spcBef>
            </a:pPr>
            <a:r>
              <a:rPr lang="fr-FR" sz="1800" cap="none" dirty="0">
                <a:latin typeface="Century Gothic" panose="020B0502020202020204" pitchFamily="34" charset="0"/>
              </a:rPr>
              <a:t>Il ne subit plus de décalage de rémunération en raison de sa maladie.</a:t>
            </a:r>
          </a:p>
          <a:p>
            <a:pPr algn="l">
              <a:spcBef>
                <a:spcPts val="0"/>
              </a:spcBef>
            </a:pPr>
            <a:endParaRPr lang="fr-FR" sz="1800" cap="none" dirty="0">
              <a:latin typeface="Century Gothic" panose="020B0502020202020204" pitchFamily="34" charset="0"/>
            </a:endParaRPr>
          </a:p>
          <a:p>
            <a:pPr algn="l">
              <a:spcBef>
                <a:spcPts val="0"/>
              </a:spcBef>
            </a:pPr>
            <a:r>
              <a:rPr lang="fr-FR" sz="1800" cap="none" dirty="0">
                <a:latin typeface="Century Gothic" panose="020B0502020202020204" pitchFamily="34" charset="0"/>
              </a:rPr>
              <a:t>L’employeur prend à sa charge l’éventuel décalage de versement des prestations en espèces (en règle générale maximum 15 jours).</a:t>
            </a:r>
          </a:p>
          <a:p>
            <a:pPr algn="l">
              <a:spcBef>
                <a:spcPts val="0"/>
              </a:spcBef>
            </a:pPr>
            <a:endParaRPr lang="fr-FR" sz="1800" cap="none" dirty="0">
              <a:latin typeface="Century Gothic" panose="020B0502020202020204" pitchFamily="34" charset="0"/>
            </a:endParaRPr>
          </a:p>
          <a:p>
            <a:pPr algn="l">
              <a:spcBef>
                <a:spcPts val="0"/>
              </a:spcBef>
            </a:pPr>
            <a:r>
              <a:rPr lang="fr-FR" sz="1800" cap="none" dirty="0">
                <a:latin typeface="Century Gothic" panose="020B0502020202020204" pitchFamily="34" charset="0"/>
              </a:rPr>
              <a:t>La </a:t>
            </a:r>
            <a:r>
              <a:rPr lang="fr-FR" sz="1800" b="1" cap="none" dirty="0">
                <a:latin typeface="Century Gothic" panose="020B0502020202020204" pitchFamily="34" charset="0"/>
              </a:rPr>
              <a:t>CPPNI EPNL </a:t>
            </a:r>
            <a:r>
              <a:rPr lang="fr-FR" sz="1800" cap="none" dirty="0">
                <a:latin typeface="Century Gothic" panose="020B0502020202020204" pitchFamily="34" charset="0"/>
              </a:rPr>
              <a:t>a été saisie de plusieurs cas où le maintien de salaire ne se fait pas à 100%. </a:t>
            </a:r>
          </a:p>
          <a:p>
            <a:pPr algn="l">
              <a:spcBef>
                <a:spcPts val="0"/>
              </a:spcBef>
            </a:pPr>
            <a:r>
              <a:rPr lang="fr-FR" sz="1800" cap="none" dirty="0">
                <a:latin typeface="Century Gothic" panose="020B0502020202020204" pitchFamily="34" charset="0"/>
              </a:rPr>
              <a:t>Elle rappelle que l’intention des parties signataires de la section 9 CC EPNL était bien de maintenir le salaire à 100% au centime près. </a:t>
            </a:r>
          </a:p>
          <a:p>
            <a:pPr algn="l">
              <a:spcBef>
                <a:spcPts val="0"/>
              </a:spcBef>
            </a:pPr>
            <a:endParaRPr lang="fr-FR" sz="1800" cap="none" dirty="0">
              <a:latin typeface="Century Gothic" panose="020B0502020202020204" pitchFamily="34" charset="0"/>
            </a:endParaRPr>
          </a:p>
          <a:p>
            <a:pPr>
              <a:spcBef>
                <a:spcPts val="0"/>
              </a:spcBef>
            </a:pPr>
            <a:r>
              <a:rPr lang="fr-FR" sz="1800" cap="none" dirty="0">
                <a:latin typeface="Century Gothic" panose="020B0502020202020204" pitchFamily="34" charset="0"/>
              </a:rPr>
              <a:t>Elle proposera des règles de gestion en paie aux éditeurs de paie via un web service.</a:t>
            </a:r>
          </a:p>
          <a:p>
            <a:pPr algn="l">
              <a:spcBef>
                <a:spcPts val="0"/>
              </a:spcBef>
            </a:pPr>
            <a:endParaRPr lang="fr-FR" sz="1800" cap="none" dirty="0">
              <a:latin typeface="Century Gothic" panose="020B0502020202020204" pitchFamily="34" charset="0"/>
            </a:endParaRPr>
          </a:p>
        </p:txBody>
      </p:sp>
      <p:sp>
        <p:nvSpPr>
          <p:cNvPr id="6" name="Titre 5">
            <a:extLst>
              <a:ext uri="{FF2B5EF4-FFF2-40B4-BE49-F238E27FC236}">
                <a16:creationId xmlns:a16="http://schemas.microsoft.com/office/drawing/2014/main" id="{57508D85-EA74-4578-9DC9-3DAEDA356ECB}"/>
              </a:ext>
            </a:extLst>
          </p:cNvPr>
          <p:cNvSpPr>
            <a:spLocks noGrp="1"/>
          </p:cNvSpPr>
          <p:nvPr>
            <p:ph type="title"/>
          </p:nvPr>
        </p:nvSpPr>
        <p:spPr/>
        <p:txBody>
          <a:bodyPr/>
          <a:lstStyle/>
          <a:p>
            <a:r>
              <a:rPr lang="fr-FR" dirty="0">
                <a:latin typeface="Century Gothic" panose="020B0502020202020204" pitchFamily="34" charset="0"/>
              </a:rPr>
              <a:t>Maintien de salaire</a:t>
            </a:r>
          </a:p>
        </p:txBody>
      </p:sp>
    </p:spTree>
    <p:extLst>
      <p:ext uri="{BB962C8B-B14F-4D97-AF65-F5344CB8AC3E}">
        <p14:creationId xmlns:p14="http://schemas.microsoft.com/office/powerpoint/2010/main" val="24484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98D7129-D1F3-400E-87AC-148FEF8BFCAF}"/>
              </a:ext>
            </a:extLst>
          </p:cNvPr>
          <p:cNvSpPr>
            <a:spLocks noGrp="1"/>
          </p:cNvSpPr>
          <p:nvPr>
            <p:ph type="ctrTitle"/>
          </p:nvPr>
        </p:nvSpPr>
        <p:spPr/>
        <p:txBody>
          <a:bodyPr/>
          <a:lstStyle/>
          <a:p>
            <a:br>
              <a:rPr lang="fr-FR" sz="4000" b="1" dirty="0"/>
            </a:br>
            <a:r>
              <a:rPr lang="fr-FR" sz="4000" b="1" dirty="0"/>
              <a:t>Introduction de la journée</a:t>
            </a:r>
            <a:br>
              <a:rPr lang="fr-FR" sz="4000" i="1" dirty="0"/>
            </a:br>
            <a:endParaRPr lang="fr-FR" dirty="0"/>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4294967295"/>
          </p:nvPr>
        </p:nvSpPr>
        <p:spPr>
          <a:xfrm>
            <a:off x="783818" y="1771650"/>
            <a:ext cx="8364537" cy="4627563"/>
          </a:xfrm>
        </p:spPr>
        <p:txBody>
          <a:bodyPr/>
          <a:lstStyle/>
          <a:p>
            <a:pPr marL="0" indent="0">
              <a:buNone/>
            </a:pPr>
            <a:r>
              <a:rPr lang="fr-FR" sz="2800" cap="none" dirty="0"/>
              <a:t>par </a:t>
            </a:r>
          </a:p>
          <a:p>
            <a:pPr marL="0" indent="0">
              <a:buNone/>
            </a:pPr>
            <a:r>
              <a:rPr lang="fr-FR" sz="2800" dirty="0"/>
              <a:t>David HUYNH</a:t>
            </a:r>
            <a:r>
              <a:rPr lang="fr-FR" sz="2800" cap="none" dirty="0"/>
              <a:t>, Responsable relations extérieures Humanis </a:t>
            </a:r>
          </a:p>
          <a:p>
            <a:pPr marL="0" indent="0">
              <a:buNone/>
            </a:pPr>
            <a:r>
              <a:rPr lang="fr-FR" sz="2800" cap="none" dirty="0"/>
              <a:t>Laurent Laming, président de la Fnogec et du Collège employeur </a:t>
            </a:r>
            <a:endParaRPr lang="fr-FR" cap="none" dirty="0"/>
          </a:p>
        </p:txBody>
      </p:sp>
    </p:spTree>
    <p:extLst>
      <p:ext uri="{BB962C8B-B14F-4D97-AF65-F5344CB8AC3E}">
        <p14:creationId xmlns:p14="http://schemas.microsoft.com/office/powerpoint/2010/main" val="19599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7CE4BBB-C233-419B-8DAC-2163F3AC3C8F}"/>
              </a:ext>
            </a:extLst>
          </p:cNvPr>
          <p:cNvSpPr>
            <a:spLocks noGrp="1"/>
          </p:cNvSpPr>
          <p:nvPr>
            <p:ph type="body" idx="1"/>
          </p:nvPr>
        </p:nvSpPr>
        <p:spPr/>
        <p:txBody>
          <a:bodyPr>
            <a:normAutofit/>
          </a:bodyPr>
          <a:lstStyle/>
          <a:p>
            <a:pPr algn="l"/>
            <a:r>
              <a:rPr lang="fr-FR" sz="1200" dirty="0">
                <a:latin typeface="Century Gothic" panose="020B0502020202020204" pitchFamily="34" charset="0"/>
              </a:rPr>
              <a:t>Le départ en formation permet </a:t>
            </a:r>
            <a:r>
              <a:rPr lang="fr-FR" sz="1200" b="1" dirty="0">
                <a:latin typeface="Century Gothic" panose="020B0502020202020204" pitchFamily="34" charset="0"/>
              </a:rPr>
              <a:t>l’employabilité</a:t>
            </a:r>
            <a:r>
              <a:rPr lang="fr-FR" sz="1200" dirty="0">
                <a:latin typeface="Century Gothic" panose="020B0502020202020204" pitchFamily="34" charset="0"/>
              </a:rPr>
              <a:t> donc au salarié de conserver tant que faire se peut son emploi ou permettre sa mobilité (voir </a:t>
            </a:r>
            <a:r>
              <a:rPr lang="fr-FR" sz="1200" dirty="0">
                <a:latin typeface="Century Gothic" panose="020B0502020202020204" pitchFamily="34" charset="0"/>
                <a:hlinkClick r:id="rId3"/>
              </a:rPr>
              <a:t>guide d’application</a:t>
            </a:r>
            <a:r>
              <a:rPr lang="fr-FR" sz="1200" u="sng" dirty="0">
                <a:latin typeface="Century Gothic" panose="020B0502020202020204" pitchFamily="34" charset="0"/>
                <a:hlinkClick r:id="rId3"/>
              </a:rPr>
              <a:t> </a:t>
            </a:r>
            <a:r>
              <a:rPr lang="fr-FR" sz="1200" dirty="0">
                <a:latin typeface="Century Gothic" panose="020B0502020202020204" pitchFamily="34" charset="0"/>
              </a:rPr>
              <a:t>page 22 sur les obligations de l’employeur en matière de formation)</a:t>
            </a:r>
          </a:p>
          <a:p>
            <a:pPr algn="l"/>
            <a:endParaRPr lang="fr-FR" sz="1200" dirty="0">
              <a:latin typeface="Century Gothic" panose="020B0502020202020204" pitchFamily="34" charset="0"/>
            </a:endParaRPr>
          </a:p>
          <a:p>
            <a:pPr algn="l"/>
            <a:endParaRPr lang="fr-FR" sz="1200" dirty="0">
              <a:latin typeface="Century Gothic" panose="020B0502020202020204" pitchFamily="34" charset="0"/>
            </a:endParaRPr>
          </a:p>
          <a:p>
            <a:pPr algn="l"/>
            <a:endParaRPr lang="fr-FR" sz="1200" dirty="0">
              <a:latin typeface="Century Gothic" panose="020B0502020202020204" pitchFamily="34" charset="0"/>
            </a:endParaRPr>
          </a:p>
          <a:p>
            <a:pPr algn="l"/>
            <a:r>
              <a:rPr lang="fr-FR" sz="1200" b="1" dirty="0">
                <a:latin typeface="Century Gothic" panose="020B0502020202020204" pitchFamily="34" charset="0"/>
              </a:rPr>
              <a:t>Les 25 points à défaut d’une autre valorisation !</a:t>
            </a:r>
          </a:p>
          <a:p>
            <a:pPr algn="l"/>
            <a:endParaRPr lang="fr-FR" sz="1200" dirty="0">
              <a:latin typeface="Century Gothic" panose="020B0502020202020204" pitchFamily="34" charset="0"/>
            </a:endParaRPr>
          </a:p>
          <a:p>
            <a:pPr algn="l"/>
            <a:endParaRPr lang="fr-FR" sz="1200" b="1"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06B44315-2FEB-49F1-84B4-5CF85E3CDB8E}"/>
              </a:ext>
            </a:extLst>
          </p:cNvPr>
          <p:cNvSpPr>
            <a:spLocks noGrp="1"/>
          </p:cNvSpPr>
          <p:nvPr>
            <p:ph sz="half" idx="15"/>
          </p:nvPr>
        </p:nvSpPr>
        <p:spPr>
          <a:xfrm>
            <a:off x="3364089" y="1742108"/>
            <a:ext cx="8363811" cy="4628444"/>
          </a:xfrm>
        </p:spPr>
        <p:txBody>
          <a:bodyPr>
            <a:noAutofit/>
          </a:bodyPr>
          <a:lstStyle/>
          <a:p>
            <a:pPr marL="342900" indent="-342900" algn="l">
              <a:spcBef>
                <a:spcPts val="0"/>
              </a:spcBef>
              <a:buFont typeface="+mj-lt"/>
              <a:buAutoNum type="arabicPeriod"/>
            </a:pPr>
            <a:r>
              <a:rPr lang="fr-FR" sz="1800" cap="none" dirty="0">
                <a:latin typeface="Century Gothic" panose="020B0502020202020204" pitchFamily="34" charset="0"/>
              </a:rPr>
              <a:t>Tout départ en formation n’est pas obligatoirement valorisé mais une </a:t>
            </a:r>
            <a:r>
              <a:rPr lang="fr-FR" sz="1800" b="1" cap="none" dirty="0">
                <a:solidFill>
                  <a:srgbClr val="16B1AB"/>
                </a:solidFill>
                <a:latin typeface="Century Gothic" panose="020B0502020202020204" pitchFamily="34" charset="0"/>
              </a:rPr>
              <a:t>valorisation à ce titre doit être obtenue tous les 5 ans.</a:t>
            </a:r>
            <a:r>
              <a:rPr lang="fr-FR" sz="1800" cap="none" dirty="0">
                <a:solidFill>
                  <a:srgbClr val="16B1AB"/>
                </a:solidFill>
                <a:latin typeface="Century Gothic" panose="020B0502020202020204" pitchFamily="34" charset="0"/>
              </a:rPr>
              <a:t> </a:t>
            </a:r>
            <a:br>
              <a:rPr lang="fr-FR" sz="1800" cap="none" dirty="0">
                <a:latin typeface="Century Gothic" panose="020B0502020202020204" pitchFamily="34" charset="0"/>
              </a:rPr>
            </a:br>
            <a:r>
              <a:rPr lang="fr-FR" sz="1800" cap="none" dirty="0">
                <a:latin typeface="Century Gothic" panose="020B0502020202020204" pitchFamily="34" charset="0"/>
              </a:rPr>
              <a:t>Autrement dit,</a:t>
            </a:r>
          </a:p>
          <a:p>
            <a:pPr marL="803275" lvl="2" indent="-257175">
              <a:spcBef>
                <a:spcPts val="0"/>
              </a:spcBef>
              <a:buFont typeface="Arial" panose="020B0604020202020204" pitchFamily="34" charset="0"/>
              <a:buChar char="•"/>
            </a:pPr>
            <a:r>
              <a:rPr lang="fr-FR" sz="1800" dirty="0">
                <a:latin typeface="Century Gothic" panose="020B0502020202020204" pitchFamily="34" charset="0"/>
              </a:rPr>
              <a:t>Le salarié doit au minimum bénéficier d’une action de formation (décidée d’un commun accord avec le chef d’établissement et le salarié*) et cette formation doit être valorisée;</a:t>
            </a:r>
          </a:p>
          <a:p>
            <a:pPr marL="803275" lvl="2" indent="-257175">
              <a:spcBef>
                <a:spcPts val="0"/>
              </a:spcBef>
              <a:buFont typeface="Arial" panose="020B0604020202020204" pitchFamily="34" charset="0"/>
              <a:buChar char="•"/>
            </a:pPr>
            <a:r>
              <a:rPr lang="fr-FR" sz="1800" dirty="0">
                <a:latin typeface="Century Gothic" panose="020B0502020202020204" pitchFamily="34" charset="0"/>
              </a:rPr>
              <a:t>Il est erroné de dire : toute action de formation entraine 25 points. Un programme prévu pendant l’entretien professionnel peut d’ailleurs prévoir plusieurs actions de formation sur 1, 2, 3 ans et un seul élément de valorisation peut être négocié.</a:t>
            </a:r>
          </a:p>
          <a:p>
            <a:pPr marL="546100" lvl="2" indent="0">
              <a:spcBef>
                <a:spcPts val="0"/>
              </a:spcBef>
              <a:buNone/>
            </a:pPr>
            <a:endParaRPr lang="fr-FR" sz="1800" dirty="0">
              <a:latin typeface="Century Gothic" panose="020B0502020202020204" pitchFamily="34" charset="0"/>
            </a:endParaRPr>
          </a:p>
          <a:p>
            <a:pPr marL="342900" indent="-342900">
              <a:spcBef>
                <a:spcPts val="0"/>
              </a:spcBef>
              <a:buFont typeface="+mj-lt"/>
              <a:buAutoNum type="arabicPeriod"/>
            </a:pPr>
            <a:r>
              <a:rPr lang="fr-FR" sz="1800" cap="none" dirty="0">
                <a:latin typeface="Century Gothic" panose="020B0502020202020204" pitchFamily="34" charset="0"/>
              </a:rPr>
              <a:t>Cette valorisation est </a:t>
            </a:r>
            <a:r>
              <a:rPr lang="fr-FR" sz="1800" b="1" cap="none" dirty="0">
                <a:solidFill>
                  <a:srgbClr val="16B1AB"/>
                </a:solidFill>
                <a:latin typeface="Century Gothic" panose="020B0502020202020204" pitchFamily="34" charset="0"/>
              </a:rPr>
              <a:t>un élément négocié entre les parties avant le départ </a:t>
            </a:r>
            <a:r>
              <a:rPr lang="fr-FR" sz="1800" cap="none" dirty="0">
                <a:latin typeface="Century Gothic" panose="020B0502020202020204" pitchFamily="34" charset="0"/>
              </a:rPr>
              <a:t>(augmentation du temps de travail, nouvelles fonctions, évolution du poste, évolution dans la dénomination, prime, points, évolution de classification par les critères classants). </a:t>
            </a:r>
            <a:br>
              <a:rPr lang="fr-FR" sz="1800" cap="none" dirty="0">
                <a:latin typeface="Century Gothic" panose="020B0502020202020204" pitchFamily="34" charset="0"/>
              </a:rPr>
            </a:br>
            <a:r>
              <a:rPr lang="fr-FR" sz="1800" cap="none" dirty="0">
                <a:latin typeface="Century Gothic" panose="020B0502020202020204" pitchFamily="34" charset="0"/>
              </a:rPr>
              <a:t>A défaut: </a:t>
            </a:r>
            <a:r>
              <a:rPr lang="fr-FR" sz="1800" b="1" cap="none" dirty="0">
                <a:solidFill>
                  <a:srgbClr val="16B1AB"/>
                </a:solidFill>
                <a:latin typeface="Century Gothic" panose="020B0502020202020204" pitchFamily="34" charset="0"/>
              </a:rPr>
              <a:t>25 points</a:t>
            </a:r>
            <a:r>
              <a:rPr lang="fr-FR" sz="1800" cap="none" dirty="0">
                <a:solidFill>
                  <a:srgbClr val="16B1AB"/>
                </a:solidFill>
                <a:latin typeface="Century Gothic" panose="020B0502020202020204" pitchFamily="34" charset="0"/>
              </a:rPr>
              <a:t>. </a:t>
            </a:r>
          </a:p>
        </p:txBody>
      </p:sp>
      <p:sp>
        <p:nvSpPr>
          <p:cNvPr id="2" name="Titre 1">
            <a:extLst>
              <a:ext uri="{FF2B5EF4-FFF2-40B4-BE49-F238E27FC236}">
                <a16:creationId xmlns:a16="http://schemas.microsoft.com/office/drawing/2014/main" id="{5A007A3A-B826-4BDC-BB6A-DF73BE96FA7D}"/>
              </a:ext>
            </a:extLst>
          </p:cNvPr>
          <p:cNvSpPr>
            <a:spLocks noGrp="1"/>
          </p:cNvSpPr>
          <p:nvPr>
            <p:ph type="title"/>
          </p:nvPr>
        </p:nvSpPr>
        <p:spPr/>
        <p:txBody>
          <a:bodyPr>
            <a:normAutofit fontScale="90000"/>
          </a:bodyPr>
          <a:lstStyle/>
          <a:p>
            <a:r>
              <a:rPr lang="fr-FR" dirty="0">
                <a:latin typeface="Century Gothic" panose="020B0502020202020204" pitchFamily="34" charset="0"/>
              </a:rPr>
              <a:t>formation professionnelle SEP : </a:t>
            </a:r>
            <a:br>
              <a:rPr lang="fr-FR" dirty="0">
                <a:latin typeface="Century Gothic" panose="020B0502020202020204" pitchFamily="34" charset="0"/>
              </a:rPr>
            </a:br>
            <a:r>
              <a:rPr lang="fr-FR" dirty="0">
                <a:latin typeface="Century Gothic" panose="020B0502020202020204" pitchFamily="34" charset="0"/>
              </a:rPr>
              <a:t>2 choses à retenir</a:t>
            </a:r>
          </a:p>
        </p:txBody>
      </p:sp>
      <p:sp>
        <p:nvSpPr>
          <p:cNvPr id="6" name="ZoneTexte 5">
            <a:extLst>
              <a:ext uri="{FF2B5EF4-FFF2-40B4-BE49-F238E27FC236}">
                <a16:creationId xmlns:a16="http://schemas.microsoft.com/office/drawing/2014/main" id="{E2B23E9E-6119-45ED-BE6A-3181B7BA8727}"/>
              </a:ext>
            </a:extLst>
          </p:cNvPr>
          <p:cNvSpPr txBox="1"/>
          <p:nvPr/>
        </p:nvSpPr>
        <p:spPr>
          <a:xfrm>
            <a:off x="3708401" y="6485149"/>
            <a:ext cx="6305057" cy="400110"/>
          </a:xfrm>
          <a:prstGeom prst="rect">
            <a:avLst/>
          </a:prstGeom>
          <a:noFill/>
        </p:spPr>
        <p:txBody>
          <a:bodyPr wrap="square" rtlCol="0">
            <a:spAutoFit/>
          </a:bodyPr>
          <a:lstStyle/>
          <a:p>
            <a:r>
              <a:rPr lang="fr-FR" sz="1000" dirty="0">
                <a:latin typeface="Century Gothic" panose="020B0502020202020204" pitchFamily="34" charset="0"/>
              </a:rPr>
              <a:t>* Le chef d’établissement et le salarié définissent les besoins, détermine l’action de formation à suivre et appréhende les conséquences du départ  (voir diapo suivante).</a:t>
            </a:r>
          </a:p>
        </p:txBody>
      </p:sp>
    </p:spTree>
    <p:extLst>
      <p:ext uri="{BB962C8B-B14F-4D97-AF65-F5344CB8AC3E}">
        <p14:creationId xmlns:p14="http://schemas.microsoft.com/office/powerpoint/2010/main" val="1304912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2B6F0DC9-0DC4-4325-A96A-E0D0840E114A}"/>
              </a:ext>
            </a:extLst>
          </p:cNvPr>
          <p:cNvSpPr>
            <a:spLocks noGrp="1"/>
          </p:cNvSpPr>
          <p:nvPr>
            <p:ph type="body" idx="1"/>
          </p:nvPr>
        </p:nvSpPr>
        <p:spPr/>
        <p:txBody>
          <a:bodyPr>
            <a:normAutofit/>
          </a:bodyPr>
          <a:lstStyle/>
          <a:p>
            <a:pPr lvl="0" algn="l"/>
            <a:r>
              <a:rPr lang="fr-FR" sz="1300" dirty="0">
                <a:latin typeface="Century Gothic" panose="020B0502020202020204" pitchFamily="34" charset="0"/>
              </a:rPr>
              <a:t>La question de savoir si l’on doit valoriser une formation d’adaptation, de développement de compétences, d’une action dont le support est le CPF ou la période de professionnalisation ne se pose plus.</a:t>
            </a:r>
          </a:p>
          <a:p>
            <a:pPr lvl="0" algn="l"/>
            <a:endParaRPr lang="fr-FR" sz="1300" dirty="0">
              <a:latin typeface="Century Gothic" panose="020B0502020202020204" pitchFamily="34" charset="0"/>
            </a:endParaRPr>
          </a:p>
          <a:p>
            <a:pPr lvl="0" algn="l"/>
            <a:r>
              <a:rPr lang="fr-FR" sz="1300" dirty="0">
                <a:latin typeface="Century Gothic" panose="020B0502020202020204" pitchFamily="34" charset="0"/>
              </a:rPr>
              <a:t>Le salarié bénéficie d’une valorisation obligatoire tous les 5 ans.  </a:t>
            </a:r>
          </a:p>
          <a:p>
            <a:endParaRPr lang="fr-FR" sz="1300"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AB6CABF2-653B-41AE-93E7-6A85595C9011}"/>
              </a:ext>
            </a:extLst>
          </p:cNvPr>
          <p:cNvSpPr>
            <a:spLocks noGrp="1"/>
          </p:cNvSpPr>
          <p:nvPr>
            <p:ph sz="half" idx="15"/>
          </p:nvPr>
        </p:nvSpPr>
        <p:spPr/>
        <p:txBody>
          <a:bodyPr>
            <a:normAutofit/>
          </a:bodyPr>
          <a:lstStyle/>
          <a:p>
            <a:pPr marL="257175" indent="-257175">
              <a:buFont typeface="Arial" panose="020B0604020202020204" pitchFamily="34" charset="0"/>
              <a:buChar char="•"/>
            </a:pPr>
            <a:endParaRPr lang="fr-FR" cap="none" dirty="0">
              <a:latin typeface="Century Gothic" panose="020B0502020202020204" pitchFamily="34" charset="0"/>
            </a:endParaRPr>
          </a:p>
          <a:p>
            <a:pPr marL="257175" indent="-257175">
              <a:spcBef>
                <a:spcPts val="600"/>
              </a:spcBef>
              <a:buFont typeface="Arial" panose="020B0604020202020204" pitchFamily="34" charset="0"/>
              <a:buChar char="•"/>
            </a:pPr>
            <a:r>
              <a:rPr lang="fr-FR" cap="none" dirty="0">
                <a:latin typeface="Century Gothic" panose="020B0502020202020204" pitchFamily="34" charset="0"/>
              </a:rPr>
              <a:t>Importance de </a:t>
            </a:r>
            <a:r>
              <a:rPr lang="fr-FR" sz="3000" b="1" cap="none" dirty="0">
                <a:solidFill>
                  <a:srgbClr val="16B1AB"/>
                </a:solidFill>
                <a:latin typeface="Century Gothic" panose="020B0502020202020204" pitchFamily="34" charset="0"/>
              </a:rPr>
              <a:t>l’Entretien professionnel </a:t>
            </a:r>
          </a:p>
          <a:p>
            <a:pPr marL="257175" indent="-257175" algn="l">
              <a:buFont typeface="Arial" panose="020B0604020202020204" pitchFamily="34" charset="0"/>
              <a:buChar char="•"/>
            </a:pPr>
            <a:r>
              <a:rPr lang="fr-FR" cap="none" dirty="0">
                <a:latin typeface="Century Gothic" panose="020B0502020202020204" pitchFamily="34" charset="0"/>
              </a:rPr>
              <a:t>Importance de la </a:t>
            </a:r>
            <a:r>
              <a:rPr lang="fr-FR" sz="2600" b="1" cap="none" dirty="0">
                <a:solidFill>
                  <a:srgbClr val="16B1AB"/>
                </a:solidFill>
                <a:latin typeface="Century Gothic" panose="020B0502020202020204" pitchFamily="34" charset="0"/>
              </a:rPr>
              <a:t>formalisation du départ </a:t>
            </a:r>
            <a:r>
              <a:rPr lang="fr-FR" cap="none" dirty="0">
                <a:latin typeface="Century Gothic" panose="020B0502020202020204" pitchFamily="34" charset="0"/>
              </a:rPr>
              <a:t>en formation lors de l’entretien = </a:t>
            </a:r>
            <a:r>
              <a:rPr lang="fr-FR" cap="none" dirty="0">
                <a:solidFill>
                  <a:srgbClr val="00A9C2"/>
                </a:solidFill>
                <a:latin typeface="Century Gothic" panose="020B0502020202020204" pitchFamily="34" charset="0"/>
                <a:hlinkClick r:id="rId3"/>
              </a:rPr>
              <a:t>engagements réciproques.</a:t>
            </a:r>
            <a:endParaRPr lang="fr-FR" cap="none" dirty="0">
              <a:latin typeface="Century Gothic" panose="020B0502020202020204" pitchFamily="34" charset="0"/>
            </a:endParaRPr>
          </a:p>
          <a:p>
            <a:pPr lvl="0"/>
            <a:r>
              <a:rPr lang="fr-FR" cap="none" dirty="0">
                <a:latin typeface="Century Gothic" panose="020B0502020202020204" pitchFamily="34" charset="0"/>
              </a:rPr>
              <a:t>Rendez-vous le 14 mars 2021</a:t>
            </a:r>
          </a:p>
          <a:p>
            <a:pPr>
              <a:spcBef>
                <a:spcPts val="1200"/>
              </a:spcBef>
            </a:pPr>
            <a:r>
              <a:rPr lang="fr-FR" cap="none" dirty="0">
                <a:latin typeface="Century Gothic" panose="020B0502020202020204" pitchFamily="34" charset="0"/>
              </a:rPr>
              <a:t>Tout est une question de méthodologie !</a:t>
            </a:r>
          </a:p>
          <a:p>
            <a:pPr>
              <a:spcBef>
                <a:spcPts val="1200"/>
              </a:spcBef>
            </a:pPr>
            <a:r>
              <a:rPr lang="fr-FR" cap="none" dirty="0">
                <a:latin typeface="Century Gothic" panose="020B0502020202020204" pitchFamily="34" charset="0"/>
              </a:rPr>
              <a:t>Tout est compliqué avant d’être simple…</a:t>
            </a:r>
          </a:p>
        </p:txBody>
      </p:sp>
      <p:sp>
        <p:nvSpPr>
          <p:cNvPr id="2" name="Titre 1">
            <a:extLst>
              <a:ext uri="{FF2B5EF4-FFF2-40B4-BE49-F238E27FC236}">
                <a16:creationId xmlns:a16="http://schemas.microsoft.com/office/drawing/2014/main" id="{6B3A1010-3508-4F2D-B93D-FAB8BAC35574}"/>
              </a:ext>
            </a:extLst>
          </p:cNvPr>
          <p:cNvSpPr>
            <a:spLocks noGrp="1"/>
          </p:cNvSpPr>
          <p:nvPr>
            <p:ph type="title"/>
          </p:nvPr>
        </p:nvSpPr>
        <p:spPr/>
        <p:txBody>
          <a:bodyPr>
            <a:normAutofit fontScale="90000"/>
          </a:bodyPr>
          <a:lstStyle/>
          <a:p>
            <a:r>
              <a:rPr lang="fr-FR" dirty="0">
                <a:latin typeface="Century Gothic" panose="020B0502020202020204" pitchFamily="34" charset="0"/>
              </a:rPr>
              <a:t>Valorisation de la formation professionnelle : formalisation</a:t>
            </a:r>
          </a:p>
        </p:txBody>
      </p:sp>
    </p:spTree>
    <p:extLst>
      <p:ext uri="{BB962C8B-B14F-4D97-AF65-F5344CB8AC3E}">
        <p14:creationId xmlns:p14="http://schemas.microsoft.com/office/powerpoint/2010/main" val="955660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A258BB8-ADE6-49B6-885F-B056F92D4116}"/>
              </a:ext>
            </a:extLst>
          </p:cNvPr>
          <p:cNvSpPr>
            <a:spLocks noGrp="1"/>
          </p:cNvSpPr>
          <p:nvPr>
            <p:ph type="body" idx="1"/>
          </p:nvPr>
        </p:nvSpPr>
        <p:spPr/>
        <p:txBody>
          <a:bodyPr/>
          <a:lstStyle/>
          <a:p>
            <a:r>
              <a:rPr lang="fr-FR" b="1" dirty="0">
                <a:latin typeface="Century Gothic" panose="020B0502020202020204" pitchFamily="34" charset="0"/>
              </a:rPr>
              <a:t>Anticiper pour ne pas subir: </a:t>
            </a:r>
          </a:p>
          <a:p>
            <a:pPr marL="285750" indent="-285750" algn="l">
              <a:buFontTx/>
              <a:buChar char="-"/>
            </a:pPr>
            <a:r>
              <a:rPr lang="fr-FR" dirty="0">
                <a:latin typeface="Century Gothic" panose="020B0502020202020204" pitchFamily="34" charset="0"/>
              </a:rPr>
              <a:t>Défaut de financement des actions de formation ; </a:t>
            </a:r>
          </a:p>
          <a:p>
            <a:pPr marL="285750" indent="-285750" algn="l">
              <a:buFontTx/>
              <a:buChar char="-"/>
            </a:pPr>
            <a:r>
              <a:rPr lang="fr-FR" dirty="0">
                <a:latin typeface="Century Gothic" panose="020B0502020202020204" pitchFamily="34" charset="0"/>
              </a:rPr>
              <a:t>Des problématiques d’organisation en interne</a:t>
            </a:r>
          </a:p>
          <a:p>
            <a:endParaRPr lang="fr-FR" dirty="0"/>
          </a:p>
        </p:txBody>
      </p:sp>
      <p:sp>
        <p:nvSpPr>
          <p:cNvPr id="3" name="Espace réservé du contenu 2">
            <a:extLst>
              <a:ext uri="{FF2B5EF4-FFF2-40B4-BE49-F238E27FC236}">
                <a16:creationId xmlns:a16="http://schemas.microsoft.com/office/drawing/2014/main" id="{0F04F5D7-348E-44BE-9B1F-9F397519DCF4}"/>
              </a:ext>
            </a:extLst>
          </p:cNvPr>
          <p:cNvSpPr>
            <a:spLocks noGrp="1"/>
          </p:cNvSpPr>
          <p:nvPr>
            <p:ph sz="half" idx="15"/>
          </p:nvPr>
        </p:nvSpPr>
        <p:spPr>
          <a:xfrm>
            <a:off x="3364089" y="1929679"/>
            <a:ext cx="8363811" cy="4628444"/>
          </a:xfrm>
        </p:spPr>
        <p:txBody>
          <a:bodyPr>
            <a:normAutofit/>
          </a:bodyPr>
          <a:lstStyle/>
          <a:p>
            <a:r>
              <a:rPr lang="fr-FR" sz="1600" b="1" cap="none" dirty="0">
                <a:solidFill>
                  <a:srgbClr val="16B1AB"/>
                </a:solidFill>
              </a:rPr>
              <a:t>La fin d’année civile arrive à grands pas</a:t>
            </a:r>
            <a:r>
              <a:rPr lang="fr-FR" sz="1600" cap="none" dirty="0">
                <a:solidFill>
                  <a:srgbClr val="16B1AB"/>
                </a:solidFill>
              </a:rPr>
              <a:t>, </a:t>
            </a:r>
            <a:r>
              <a:rPr lang="fr-FR" sz="1600" cap="none" dirty="0"/>
              <a:t>la formation professionnelle se cale sur le calendrier civil (et non pas scolaire !).</a:t>
            </a:r>
          </a:p>
          <a:p>
            <a:r>
              <a:rPr lang="fr-FR" sz="1600" cap="none" dirty="0"/>
              <a:t>Il est encore temps pour </a:t>
            </a:r>
            <a:r>
              <a:rPr lang="fr-FR" b="1" cap="none" dirty="0">
                <a:solidFill>
                  <a:srgbClr val="16B1AB"/>
                </a:solidFill>
              </a:rPr>
              <a:t>initier les formations</a:t>
            </a:r>
            <a:r>
              <a:rPr lang="fr-FR" cap="none" dirty="0">
                <a:solidFill>
                  <a:srgbClr val="16B1AB"/>
                </a:solidFill>
              </a:rPr>
              <a:t> et </a:t>
            </a:r>
            <a:r>
              <a:rPr lang="fr-FR" b="1" cap="none" dirty="0">
                <a:solidFill>
                  <a:srgbClr val="16B1AB"/>
                </a:solidFill>
              </a:rPr>
              <a:t>bénéficier de financements optimisés</a:t>
            </a:r>
            <a:r>
              <a:rPr lang="fr-FR" cap="none" dirty="0">
                <a:solidFill>
                  <a:srgbClr val="16B1AB"/>
                </a:solidFill>
              </a:rPr>
              <a:t> </a:t>
            </a:r>
            <a:r>
              <a:rPr lang="fr-FR" sz="1600" cap="none" dirty="0"/>
              <a:t>d’Opcalia et de la Branche. </a:t>
            </a:r>
          </a:p>
          <a:p>
            <a:r>
              <a:rPr lang="fr-FR" sz="1600" cap="none" dirty="0"/>
              <a:t>Notons en outre que le bénéfice de fonds mutualisés de Branche répondent aux comptabilités d’engagement et non de trésorerie. Autrement dit, toute action décidée et prise en charge en 2018 s’imputent sur les lignes budgétaires de 2018, bien qu’elle se déroule en partie sur 2019.</a:t>
            </a:r>
          </a:p>
        </p:txBody>
      </p:sp>
      <p:sp>
        <p:nvSpPr>
          <p:cNvPr id="4" name="Titre 3">
            <a:extLst>
              <a:ext uri="{FF2B5EF4-FFF2-40B4-BE49-F238E27FC236}">
                <a16:creationId xmlns:a16="http://schemas.microsoft.com/office/drawing/2014/main" id="{841B9855-1D5A-44B7-A9CD-2DA8C5984369}"/>
              </a:ext>
            </a:extLst>
          </p:cNvPr>
          <p:cNvSpPr>
            <a:spLocks noGrp="1"/>
          </p:cNvSpPr>
          <p:nvPr>
            <p:ph type="title"/>
          </p:nvPr>
        </p:nvSpPr>
        <p:spPr/>
        <p:txBody>
          <a:bodyPr/>
          <a:lstStyle/>
          <a:p>
            <a:r>
              <a:rPr lang="fr-FR" dirty="0"/>
              <a:t>Réforme 2019 : Favoriser les départs en 2018</a:t>
            </a:r>
          </a:p>
        </p:txBody>
      </p:sp>
    </p:spTree>
    <p:extLst>
      <p:ext uri="{BB962C8B-B14F-4D97-AF65-F5344CB8AC3E}">
        <p14:creationId xmlns:p14="http://schemas.microsoft.com/office/powerpoint/2010/main" val="3919993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ACC555-B15C-45FC-946E-A6E53136AE3B}"/>
              </a:ext>
            </a:extLst>
          </p:cNvPr>
          <p:cNvSpPr>
            <a:spLocks noGrp="1"/>
          </p:cNvSpPr>
          <p:nvPr>
            <p:ph type="body" idx="1"/>
          </p:nvPr>
        </p:nvSpPr>
        <p:spPr/>
        <p:txBody>
          <a:bodyPr/>
          <a:lstStyle/>
          <a:p>
            <a:pPr algn="ctr"/>
            <a:r>
              <a:rPr lang="fr-FR" b="1" dirty="0"/>
              <a:t>Attention aux dispenses d’adhésion</a:t>
            </a:r>
          </a:p>
        </p:txBody>
      </p:sp>
      <p:sp>
        <p:nvSpPr>
          <p:cNvPr id="4" name="Titre 3"/>
          <p:cNvSpPr>
            <a:spLocks noGrp="1"/>
          </p:cNvSpPr>
          <p:nvPr>
            <p:ph type="title" idx="4294967295"/>
          </p:nvPr>
        </p:nvSpPr>
        <p:spPr>
          <a:xfrm>
            <a:off x="2985294" y="2826"/>
            <a:ext cx="6221412" cy="1063625"/>
          </a:xfrm>
        </p:spPr>
        <p:txBody>
          <a:bodyPr/>
          <a:lstStyle/>
          <a:p>
            <a:r>
              <a:rPr lang="fr-FR" b="1" dirty="0">
                <a:solidFill>
                  <a:schemeClr val="bg1"/>
                </a:solidFill>
              </a:rPr>
              <a:t>EEP Santé  </a:t>
            </a:r>
          </a:p>
        </p:txBody>
      </p:sp>
      <p:pic>
        <p:nvPicPr>
          <p:cNvPr id="4098" name="Picture 2" descr="http://www.fnogec.org/politique-sociale/protection-sociale-complementaire/complementaire-sante/resolveuid/6488d37941f4ddb86c8bc0c3de89bacf/image_preview">
            <a:extLst>
              <a:ext uri="{FF2B5EF4-FFF2-40B4-BE49-F238E27FC236}">
                <a16:creationId xmlns:a16="http://schemas.microsoft.com/office/drawing/2014/main" id="{7B14CF20-D073-43DE-822C-1D9A05843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94" y="110532"/>
            <a:ext cx="180904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36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A14D57E-C65F-4811-B62B-EBAB00BEF0EE}"/>
              </a:ext>
            </a:extLst>
          </p:cNvPr>
          <p:cNvSpPr>
            <a:spLocks noGrp="1"/>
          </p:cNvSpPr>
          <p:nvPr>
            <p:ph type="body" idx="1"/>
          </p:nvPr>
        </p:nvSpPr>
        <p:spPr/>
        <p:txBody>
          <a:bodyPr/>
          <a:lstStyle/>
          <a:p>
            <a:r>
              <a:rPr lang="fr-FR" dirty="0"/>
              <a:t>Un régime piloté !</a:t>
            </a:r>
          </a:p>
        </p:txBody>
      </p:sp>
      <p:sp>
        <p:nvSpPr>
          <p:cNvPr id="3" name="Espace réservé du contenu 2">
            <a:extLst>
              <a:ext uri="{FF2B5EF4-FFF2-40B4-BE49-F238E27FC236}">
                <a16:creationId xmlns:a16="http://schemas.microsoft.com/office/drawing/2014/main" id="{EB45641A-1FCE-48EC-966C-337299C930DB}"/>
              </a:ext>
            </a:extLst>
          </p:cNvPr>
          <p:cNvSpPr>
            <a:spLocks noGrp="1"/>
          </p:cNvSpPr>
          <p:nvPr>
            <p:ph sz="half" idx="15"/>
          </p:nvPr>
        </p:nvSpPr>
        <p:spPr/>
        <p:txBody>
          <a:bodyPr>
            <a:noAutofit/>
          </a:bodyPr>
          <a:lstStyle/>
          <a:p>
            <a:endParaRPr lang="fr-FR" cap="none" dirty="0"/>
          </a:p>
          <a:p>
            <a:r>
              <a:rPr lang="fr-FR" cap="none" dirty="0"/>
              <a:t>Le régime </a:t>
            </a:r>
            <a:r>
              <a:rPr lang="fr-FR" b="1" cap="none" dirty="0">
                <a:solidFill>
                  <a:srgbClr val="92D050"/>
                </a:solidFill>
              </a:rPr>
              <a:t>EEP Santé </a:t>
            </a:r>
            <a:r>
              <a:rPr lang="fr-FR" cap="none" dirty="0"/>
              <a:t>se porte bien. </a:t>
            </a:r>
          </a:p>
          <a:p>
            <a:r>
              <a:rPr lang="fr-FR" cap="none" dirty="0"/>
              <a:t>Les bons résultats des deux derniers exercice permettent de voir l’avenir sereinement. </a:t>
            </a:r>
          </a:p>
          <a:p>
            <a:r>
              <a:rPr lang="fr-FR" cap="none" dirty="0"/>
              <a:t>Ils permettent même à la commission paritaire qui pilote le régime d’augmenter les garanties à compter du 1</a:t>
            </a:r>
            <a:r>
              <a:rPr lang="fr-FR" cap="none" baseline="30000" dirty="0"/>
              <a:t>er</a:t>
            </a:r>
            <a:r>
              <a:rPr lang="fr-FR" cap="none" dirty="0"/>
              <a:t> janvier 2019 et </a:t>
            </a:r>
            <a:r>
              <a:rPr lang="fr-FR" cap="none" dirty="0">
                <a:hlinkClick r:id="rId2" action="ppaction://hlinksldjump"/>
              </a:rPr>
              <a:t>cela à tarif constant. </a:t>
            </a:r>
            <a:endParaRPr lang="fr-FR" cap="none" dirty="0"/>
          </a:p>
          <a:p>
            <a:endParaRPr lang="fr-FR" cap="none" dirty="0"/>
          </a:p>
        </p:txBody>
      </p:sp>
      <p:sp>
        <p:nvSpPr>
          <p:cNvPr id="4" name="Titre 3">
            <a:extLst>
              <a:ext uri="{FF2B5EF4-FFF2-40B4-BE49-F238E27FC236}">
                <a16:creationId xmlns:a16="http://schemas.microsoft.com/office/drawing/2014/main" id="{1FC86031-D1FE-40AF-AC32-6ACEEF2F8DE3}"/>
              </a:ext>
            </a:extLst>
          </p:cNvPr>
          <p:cNvSpPr>
            <a:spLocks noGrp="1"/>
          </p:cNvSpPr>
          <p:nvPr>
            <p:ph type="title"/>
          </p:nvPr>
        </p:nvSpPr>
        <p:spPr/>
        <p:txBody>
          <a:bodyPr/>
          <a:lstStyle/>
          <a:p>
            <a:r>
              <a:rPr lang="fr-FR" dirty="0"/>
              <a:t>Évolution des garanties au « tarifs » maitrisés</a:t>
            </a:r>
          </a:p>
        </p:txBody>
      </p:sp>
      <p:pic>
        <p:nvPicPr>
          <p:cNvPr id="6" name="Picture 2" descr="http://www.fnogec.org/politique-sociale/protection-sociale-complementaire/complementaire-sante/resolveuid/6488d37941f4ddb86c8bc0c3de89bacf/image_preview">
            <a:extLst>
              <a:ext uri="{FF2B5EF4-FFF2-40B4-BE49-F238E27FC236}">
                <a16:creationId xmlns:a16="http://schemas.microsoft.com/office/drawing/2014/main" id="{3670272E-0186-4F5B-B764-46C0B6D67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82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C4210AB-BA42-4045-BCF3-240108063621}"/>
              </a:ext>
            </a:extLst>
          </p:cNvPr>
          <p:cNvSpPr>
            <a:spLocks noGrp="1"/>
          </p:cNvSpPr>
          <p:nvPr>
            <p:ph type="body" idx="1"/>
          </p:nvPr>
        </p:nvSpPr>
        <p:spPr/>
        <p:txBody>
          <a:bodyPr/>
          <a:lstStyle/>
          <a:p>
            <a:pPr algn="l"/>
            <a:r>
              <a:rPr lang="fr-FR" b="1" dirty="0"/>
              <a:t>Application au 1</a:t>
            </a:r>
            <a:r>
              <a:rPr lang="fr-FR" b="1" baseline="30000" dirty="0"/>
              <a:t>er</a:t>
            </a:r>
            <a:r>
              <a:rPr lang="fr-FR" b="1" dirty="0"/>
              <a:t> janvier 2019</a:t>
            </a:r>
          </a:p>
          <a:p>
            <a:endParaRPr lang="fr-FR" dirty="0"/>
          </a:p>
          <a:p>
            <a:endParaRPr lang="fr-FR" dirty="0"/>
          </a:p>
          <a:p>
            <a:pPr algn="l"/>
            <a:r>
              <a:rPr lang="fr-FR" b="1" i="1" dirty="0"/>
              <a:t>La Commission EEP Santé </a:t>
            </a:r>
            <a:r>
              <a:rPr lang="fr-FR" dirty="0"/>
              <a:t>a fait un choix : privilégier une évolution sur les garanties où le reste à charge était le plus important, c’est à dire les « prothèses dentaires ».</a:t>
            </a:r>
          </a:p>
        </p:txBody>
      </p:sp>
      <p:sp>
        <p:nvSpPr>
          <p:cNvPr id="3" name="Espace réservé du contenu 2">
            <a:extLst>
              <a:ext uri="{FF2B5EF4-FFF2-40B4-BE49-F238E27FC236}">
                <a16:creationId xmlns:a16="http://schemas.microsoft.com/office/drawing/2014/main" id="{CA0DE166-AB68-43C5-9F33-8778BA343EC3}"/>
              </a:ext>
            </a:extLst>
          </p:cNvPr>
          <p:cNvSpPr>
            <a:spLocks noGrp="1"/>
          </p:cNvSpPr>
          <p:nvPr>
            <p:ph sz="half" idx="15"/>
          </p:nvPr>
        </p:nvSpPr>
        <p:spPr/>
        <p:txBody>
          <a:bodyPr>
            <a:noAutofit/>
          </a:bodyPr>
          <a:lstStyle/>
          <a:p>
            <a:pPr>
              <a:spcBef>
                <a:spcPts val="0"/>
              </a:spcBef>
            </a:pPr>
            <a:r>
              <a:rPr lang="fr-FR" cap="none" dirty="0"/>
              <a:t>La </a:t>
            </a:r>
            <a:r>
              <a:rPr lang="fr-FR" b="1" i="1" cap="none" dirty="0">
                <a:solidFill>
                  <a:srgbClr val="92D050"/>
                </a:solidFill>
              </a:rPr>
              <a:t>Commission EEP Santé  </a:t>
            </a:r>
            <a:r>
              <a:rPr lang="fr-FR" cap="none" dirty="0"/>
              <a:t>a prévu  : </a:t>
            </a:r>
          </a:p>
          <a:p>
            <a:pPr marL="342900" indent="-342900" algn="l">
              <a:spcBef>
                <a:spcPts val="0"/>
              </a:spcBef>
              <a:buFont typeface="Arial" panose="020B0604020202020204" pitchFamily="34" charset="0"/>
              <a:buChar char="•"/>
            </a:pPr>
            <a:r>
              <a:rPr lang="fr-FR" cap="none" dirty="0"/>
              <a:t>une évolution sensible sur </a:t>
            </a:r>
            <a:r>
              <a:rPr lang="fr-FR" sz="2800" cap="none" dirty="0">
                <a:solidFill>
                  <a:srgbClr val="16B1AB"/>
                </a:solidFill>
              </a:rPr>
              <a:t>les prothèses dentaires </a:t>
            </a:r>
            <a:r>
              <a:rPr lang="fr-FR" cap="none" dirty="0"/>
              <a:t>(100% de base de remboursement en plus soit </a:t>
            </a:r>
            <a:r>
              <a:rPr lang="fr-FR" sz="2800" b="1" cap="none" dirty="0">
                <a:solidFill>
                  <a:srgbClr val="00A9AD"/>
                </a:solidFill>
              </a:rPr>
              <a:t>+ 100€ </a:t>
            </a:r>
            <a:r>
              <a:rPr lang="fr-FR" cap="none" dirty="0"/>
              <a:t>) ; </a:t>
            </a:r>
          </a:p>
          <a:p>
            <a:pPr marL="342900" indent="-342900" algn="l">
              <a:spcBef>
                <a:spcPts val="0"/>
              </a:spcBef>
              <a:buFont typeface="Arial" panose="020B0604020202020204" pitchFamily="34" charset="0"/>
              <a:buChar char="•"/>
            </a:pPr>
            <a:r>
              <a:rPr lang="fr-FR" cap="none" dirty="0"/>
              <a:t>une évolution de l’enveloppe annuelle pour la « </a:t>
            </a:r>
            <a:r>
              <a:rPr lang="fr-FR" sz="2800" b="1" cap="none" dirty="0">
                <a:solidFill>
                  <a:srgbClr val="16B1AB"/>
                </a:solidFill>
              </a:rPr>
              <a:t>médecine douce</a:t>
            </a:r>
            <a:r>
              <a:rPr lang="fr-FR" b="1" cap="none" dirty="0">
                <a:solidFill>
                  <a:srgbClr val="16B1AB"/>
                </a:solidFill>
              </a:rPr>
              <a:t> </a:t>
            </a:r>
            <a:r>
              <a:rPr lang="fr-FR" cap="none" dirty="0"/>
              <a:t>» (50€ par séance, 3, 4 ou 5 séances par an selon la couverture) et élargissement du nombre de praticiens concernés ; </a:t>
            </a:r>
          </a:p>
          <a:p>
            <a:pPr marL="342900" indent="-342900" algn="l">
              <a:spcBef>
                <a:spcPts val="0"/>
              </a:spcBef>
              <a:buFont typeface="Arial" panose="020B0604020202020204" pitchFamily="34" charset="0"/>
              <a:buChar char="•"/>
            </a:pPr>
            <a:r>
              <a:rPr lang="fr-FR" cap="none" dirty="0"/>
              <a:t>la création d’une </a:t>
            </a:r>
            <a:r>
              <a:rPr lang="fr-FR" sz="2800" b="1" cap="none" dirty="0">
                <a:solidFill>
                  <a:srgbClr val="00A9AD"/>
                </a:solidFill>
              </a:rPr>
              <a:t>prime « naissance » </a:t>
            </a:r>
            <a:r>
              <a:rPr lang="fr-FR" cap="none" dirty="0"/>
              <a:t>et adoption pour les salariés couverts sur le socle (une indemnité n’existait que sur les options).</a:t>
            </a:r>
          </a:p>
          <a:p>
            <a:pPr>
              <a:spcBef>
                <a:spcPts val="0"/>
              </a:spcBef>
            </a:pPr>
            <a:r>
              <a:rPr lang="fr-FR" cap="none" dirty="0"/>
              <a:t> </a:t>
            </a:r>
          </a:p>
          <a:p>
            <a:pPr>
              <a:spcBef>
                <a:spcPts val="0"/>
              </a:spcBef>
            </a:pPr>
            <a:endParaRPr lang="fr-FR" dirty="0"/>
          </a:p>
        </p:txBody>
      </p:sp>
      <p:sp>
        <p:nvSpPr>
          <p:cNvPr id="4" name="Titre 3">
            <a:extLst>
              <a:ext uri="{FF2B5EF4-FFF2-40B4-BE49-F238E27FC236}">
                <a16:creationId xmlns:a16="http://schemas.microsoft.com/office/drawing/2014/main" id="{794F70E8-BC58-4267-93D6-5A650967A63C}"/>
              </a:ext>
            </a:extLst>
          </p:cNvPr>
          <p:cNvSpPr>
            <a:spLocks noGrp="1"/>
          </p:cNvSpPr>
          <p:nvPr>
            <p:ph type="title"/>
          </p:nvPr>
        </p:nvSpPr>
        <p:spPr/>
        <p:txBody>
          <a:bodyPr/>
          <a:lstStyle/>
          <a:p>
            <a:r>
              <a:rPr lang="fr-FR" dirty="0"/>
              <a:t>Évolution des garanties </a:t>
            </a:r>
          </a:p>
        </p:txBody>
      </p:sp>
      <p:pic>
        <p:nvPicPr>
          <p:cNvPr id="6" name="Picture 2" descr="http://www.fnogec.org/politique-sociale/protection-sociale-complementaire/complementaire-sante/resolveuid/6488d37941f4ddb86c8bc0c3de89bacf/image_preview">
            <a:extLst>
              <a:ext uri="{FF2B5EF4-FFF2-40B4-BE49-F238E27FC236}">
                <a16:creationId xmlns:a16="http://schemas.microsoft.com/office/drawing/2014/main" id="{50F895AE-288C-4538-9728-82AF7031F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94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2473DD-B75B-4341-8AEA-47AB72B2C8CA}"/>
              </a:ext>
            </a:extLst>
          </p:cNvPr>
          <p:cNvSpPr>
            <a:spLocks noGrp="1"/>
          </p:cNvSpPr>
          <p:nvPr>
            <p:ph type="body" idx="1"/>
          </p:nvPr>
        </p:nvSpPr>
        <p:spPr/>
        <p:txBody>
          <a:bodyPr/>
          <a:lstStyle/>
          <a:p>
            <a:pPr algn="l"/>
            <a:r>
              <a:rPr lang="fr-FR" dirty="0"/>
              <a:t>Application au 1</a:t>
            </a:r>
            <a:r>
              <a:rPr lang="fr-FR" baseline="30000" dirty="0"/>
              <a:t>er</a:t>
            </a:r>
            <a:r>
              <a:rPr lang="fr-FR" dirty="0"/>
              <a:t> janvier 2019</a:t>
            </a:r>
          </a:p>
        </p:txBody>
      </p:sp>
      <p:sp>
        <p:nvSpPr>
          <p:cNvPr id="3" name="Espace réservé du contenu 2">
            <a:extLst>
              <a:ext uri="{FF2B5EF4-FFF2-40B4-BE49-F238E27FC236}">
                <a16:creationId xmlns:a16="http://schemas.microsoft.com/office/drawing/2014/main" id="{806415B6-18FC-4D9B-A997-9477CF5C8674}"/>
              </a:ext>
            </a:extLst>
          </p:cNvPr>
          <p:cNvSpPr>
            <a:spLocks noGrp="1"/>
          </p:cNvSpPr>
          <p:nvPr>
            <p:ph sz="half" idx="15"/>
          </p:nvPr>
        </p:nvSpPr>
        <p:spPr/>
        <p:txBody>
          <a:bodyPr/>
          <a:lstStyle/>
          <a:p>
            <a:endParaRPr lang="fr-FR" cap="none" dirty="0"/>
          </a:p>
          <a:p>
            <a:r>
              <a:rPr lang="fr-FR" cap="none" dirty="0"/>
              <a:t>La </a:t>
            </a:r>
            <a:r>
              <a:rPr lang="fr-FR" b="1" i="1" cap="none" dirty="0">
                <a:solidFill>
                  <a:srgbClr val="92D050"/>
                </a:solidFill>
              </a:rPr>
              <a:t>Commission EEP Santé </a:t>
            </a:r>
            <a:r>
              <a:rPr lang="fr-FR" cap="none" dirty="0"/>
              <a:t>a supprimé la condition d’ancienneté de 4 mois pour bénéficier du régime : </a:t>
            </a:r>
          </a:p>
          <a:p>
            <a:r>
              <a:rPr lang="fr-FR" cap="none" dirty="0">
                <a:solidFill>
                  <a:schemeClr val="tx1"/>
                </a:solidFill>
              </a:rPr>
              <a:t>Tous les salariés doivent être affiliés dès leur embauche avec effet immédiat.</a:t>
            </a:r>
          </a:p>
          <a:p>
            <a:endParaRPr lang="fr-FR" cap="none" dirty="0"/>
          </a:p>
        </p:txBody>
      </p:sp>
      <p:sp>
        <p:nvSpPr>
          <p:cNvPr id="4" name="Titre 3">
            <a:extLst>
              <a:ext uri="{FF2B5EF4-FFF2-40B4-BE49-F238E27FC236}">
                <a16:creationId xmlns:a16="http://schemas.microsoft.com/office/drawing/2014/main" id="{6FF749F8-021F-424C-880A-76CE8BAB6FC5}"/>
              </a:ext>
            </a:extLst>
          </p:cNvPr>
          <p:cNvSpPr>
            <a:spLocks noGrp="1"/>
          </p:cNvSpPr>
          <p:nvPr>
            <p:ph type="title"/>
          </p:nvPr>
        </p:nvSpPr>
        <p:spPr/>
        <p:txBody>
          <a:bodyPr/>
          <a:lstStyle/>
          <a:p>
            <a:r>
              <a:rPr lang="fr-FR" dirty="0"/>
              <a:t>Suppression de l’ancienneté minimale</a:t>
            </a:r>
          </a:p>
        </p:txBody>
      </p:sp>
      <p:pic>
        <p:nvPicPr>
          <p:cNvPr id="7" name="Picture 2" descr="http://www.fnogec.org/politique-sociale/protection-sociale-complementaire/complementaire-sante/resolveuid/6488d37941f4ddb86c8bc0c3de89bacf/image_preview">
            <a:extLst>
              <a:ext uri="{FF2B5EF4-FFF2-40B4-BE49-F238E27FC236}">
                <a16:creationId xmlns:a16="http://schemas.microsoft.com/office/drawing/2014/main" id="{2AE3F1ED-2E7C-41FB-B0D5-A03780C93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99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64B91D1-5EC8-4D99-8643-C05DD6C4EDC8}"/>
              </a:ext>
            </a:extLst>
          </p:cNvPr>
          <p:cNvSpPr>
            <a:spLocks noGrp="1"/>
          </p:cNvSpPr>
          <p:nvPr>
            <p:ph type="body" idx="1"/>
          </p:nvPr>
        </p:nvSpPr>
        <p:spPr/>
        <p:txBody>
          <a:bodyPr/>
          <a:lstStyle/>
          <a:p>
            <a:pPr algn="l"/>
            <a:r>
              <a:rPr lang="fr-FR" dirty="0"/>
              <a:t>Application au 1</a:t>
            </a:r>
            <a:r>
              <a:rPr lang="fr-FR" baseline="30000" dirty="0"/>
              <a:t>er</a:t>
            </a:r>
            <a:r>
              <a:rPr lang="fr-FR" dirty="0"/>
              <a:t> janvier 2019</a:t>
            </a:r>
          </a:p>
          <a:p>
            <a:endParaRPr lang="fr-FR" dirty="0"/>
          </a:p>
          <a:p>
            <a:pPr algn="l"/>
            <a:endParaRPr lang="fr-FR" dirty="0"/>
          </a:p>
          <a:p>
            <a:pPr algn="l"/>
            <a:endParaRPr lang="fr-FR" dirty="0"/>
          </a:p>
          <a:p>
            <a:pPr algn="l"/>
            <a:r>
              <a:rPr lang="fr-FR" dirty="0"/>
              <a:t>Salariés et apprentis en CDD de moins de 12 mois et des salariés pour lesquels la cotisation représente au moins 10% de leur rémunération</a:t>
            </a:r>
          </a:p>
        </p:txBody>
      </p:sp>
      <p:sp>
        <p:nvSpPr>
          <p:cNvPr id="3" name="Espace réservé du contenu 2">
            <a:extLst>
              <a:ext uri="{FF2B5EF4-FFF2-40B4-BE49-F238E27FC236}">
                <a16:creationId xmlns:a16="http://schemas.microsoft.com/office/drawing/2014/main" id="{7CEAEFEE-67BA-4F99-A622-C37E9906C343}"/>
              </a:ext>
            </a:extLst>
          </p:cNvPr>
          <p:cNvSpPr>
            <a:spLocks noGrp="1"/>
          </p:cNvSpPr>
          <p:nvPr>
            <p:ph sz="half" idx="15"/>
          </p:nvPr>
        </p:nvSpPr>
        <p:spPr/>
        <p:txBody>
          <a:bodyPr>
            <a:normAutofit fontScale="92500" lnSpcReduction="20000"/>
          </a:bodyPr>
          <a:lstStyle/>
          <a:p>
            <a:endParaRPr lang="fr-FR" cap="none" dirty="0"/>
          </a:p>
          <a:p>
            <a:r>
              <a:rPr lang="fr-FR" cap="none" dirty="0"/>
              <a:t>La </a:t>
            </a:r>
            <a:r>
              <a:rPr lang="fr-FR" b="1" cap="none" dirty="0">
                <a:solidFill>
                  <a:srgbClr val="92D050"/>
                </a:solidFill>
              </a:rPr>
              <a:t>Commission </a:t>
            </a:r>
            <a:r>
              <a:rPr lang="fr-FR" b="1" i="1" cap="none" dirty="0">
                <a:solidFill>
                  <a:srgbClr val="92D050"/>
                </a:solidFill>
              </a:rPr>
              <a:t>EEP Santé</a:t>
            </a:r>
            <a:r>
              <a:rPr lang="fr-FR" b="1" cap="none" dirty="0">
                <a:solidFill>
                  <a:srgbClr val="92D050"/>
                </a:solidFill>
              </a:rPr>
              <a:t> </a:t>
            </a:r>
            <a:r>
              <a:rPr lang="fr-FR" cap="none" dirty="0"/>
              <a:t>a décidé de créer une exonération totale de la part salarié de la cotisation conventionnelle (sur le socle). </a:t>
            </a:r>
          </a:p>
          <a:p>
            <a:r>
              <a:rPr lang="fr-FR" cap="none" dirty="0"/>
              <a:t>Autrement dit, au titre de la solidarité, ces salariés ne paieront pas de cotisation.</a:t>
            </a:r>
          </a:p>
          <a:p>
            <a:pPr algn="ctr"/>
            <a:r>
              <a:rPr lang="fr-FR" b="1" cap="none" dirty="0">
                <a:solidFill>
                  <a:srgbClr val="92D050"/>
                </a:solidFill>
              </a:rPr>
              <a:t>Economie de plus de 19€.</a:t>
            </a:r>
          </a:p>
          <a:p>
            <a:r>
              <a:rPr lang="fr-FR" cap="none" dirty="0"/>
              <a:t>Seule la contribution patronale sera appelée, la solidarité prendra en charge le reste.</a:t>
            </a:r>
          </a:p>
        </p:txBody>
      </p:sp>
      <p:sp>
        <p:nvSpPr>
          <p:cNvPr id="4" name="Titre 3">
            <a:extLst>
              <a:ext uri="{FF2B5EF4-FFF2-40B4-BE49-F238E27FC236}">
                <a16:creationId xmlns:a16="http://schemas.microsoft.com/office/drawing/2014/main" id="{62848EAC-DA3F-43A8-BFC5-68AF0B1D215D}"/>
              </a:ext>
            </a:extLst>
          </p:cNvPr>
          <p:cNvSpPr>
            <a:spLocks noGrp="1"/>
          </p:cNvSpPr>
          <p:nvPr>
            <p:ph type="title"/>
          </p:nvPr>
        </p:nvSpPr>
        <p:spPr/>
        <p:txBody>
          <a:bodyPr/>
          <a:lstStyle/>
          <a:p>
            <a:r>
              <a:rPr lang="fr-FR" dirty="0"/>
              <a:t>« solidarité » pour les CDD </a:t>
            </a:r>
            <a:br>
              <a:rPr lang="fr-FR" dirty="0"/>
            </a:br>
            <a:r>
              <a:rPr lang="fr-FR" dirty="0"/>
              <a:t>et bas revenus</a:t>
            </a:r>
          </a:p>
        </p:txBody>
      </p:sp>
      <p:pic>
        <p:nvPicPr>
          <p:cNvPr id="7" name="Picture 2" descr="http://www.fnogec.org/politique-sociale/protection-sociale-complementaire/complementaire-sante/resolveuid/6488d37941f4ddb86c8bc0c3de89bacf/image_preview">
            <a:extLst>
              <a:ext uri="{FF2B5EF4-FFF2-40B4-BE49-F238E27FC236}">
                <a16:creationId xmlns:a16="http://schemas.microsoft.com/office/drawing/2014/main" id="{6C66E460-9869-49A7-9A8F-924057E83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287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B3F7DD9-88CB-46D7-93F7-2749550200C0}"/>
              </a:ext>
            </a:extLst>
          </p:cNvPr>
          <p:cNvSpPr>
            <a:spLocks noGrp="1"/>
          </p:cNvSpPr>
          <p:nvPr>
            <p:ph type="body" idx="1"/>
          </p:nvPr>
        </p:nvSpPr>
        <p:spPr/>
        <p:txBody>
          <a:bodyPr>
            <a:normAutofit/>
          </a:bodyPr>
          <a:lstStyle/>
          <a:p>
            <a:pPr algn="l"/>
            <a:r>
              <a:rPr lang="fr-FR" sz="2400" dirty="0"/>
              <a:t>La </a:t>
            </a:r>
            <a:r>
              <a:rPr lang="fr-FR" sz="2400" b="1" i="1" dirty="0">
                <a:solidFill>
                  <a:srgbClr val="92D050"/>
                </a:solidFill>
              </a:rPr>
              <a:t>Commission EEP Santé </a:t>
            </a:r>
            <a:r>
              <a:rPr lang="fr-FR" sz="2400" dirty="0"/>
              <a:t>a décidé de créer une option 3 mutualisée. </a:t>
            </a:r>
          </a:p>
          <a:p>
            <a:pPr algn="l"/>
            <a:endParaRPr lang="fr-FR" sz="2400" dirty="0"/>
          </a:p>
        </p:txBody>
      </p:sp>
      <p:sp>
        <p:nvSpPr>
          <p:cNvPr id="3" name="Espace réservé du contenu 2">
            <a:extLst>
              <a:ext uri="{FF2B5EF4-FFF2-40B4-BE49-F238E27FC236}">
                <a16:creationId xmlns:a16="http://schemas.microsoft.com/office/drawing/2014/main" id="{63058C7F-BEFE-428E-9A53-16925AE4D99F}"/>
              </a:ext>
            </a:extLst>
          </p:cNvPr>
          <p:cNvSpPr>
            <a:spLocks noGrp="1"/>
          </p:cNvSpPr>
          <p:nvPr>
            <p:ph sz="half" idx="15"/>
          </p:nvPr>
        </p:nvSpPr>
        <p:spPr/>
        <p:txBody>
          <a:bodyPr>
            <a:normAutofit/>
          </a:bodyPr>
          <a:lstStyle/>
          <a:p>
            <a:pPr>
              <a:spcBef>
                <a:spcPts val="0"/>
              </a:spcBef>
            </a:pPr>
            <a:endParaRPr lang="fr-FR" cap="none" dirty="0"/>
          </a:p>
          <a:p>
            <a:pPr>
              <a:spcBef>
                <a:spcPts val="0"/>
              </a:spcBef>
            </a:pPr>
            <a:r>
              <a:rPr lang="fr-FR" cap="none" dirty="0"/>
              <a:t>Jusqu’à présent les contrats « </a:t>
            </a:r>
            <a:r>
              <a:rPr lang="fr-FR" b="1" cap="none" dirty="0">
                <a:solidFill>
                  <a:srgbClr val="16B1AB"/>
                </a:solidFill>
              </a:rPr>
              <a:t>options 3</a:t>
            </a:r>
            <a:r>
              <a:rPr lang="fr-FR" cap="none" dirty="0"/>
              <a:t> » diffusés par les assureurs ne bénéficiaient pas des effets de la mutualisation. Leur coût pouvait varier d’un assureur à l’autre et certains d’entre eux étaient « en déficit ». </a:t>
            </a:r>
          </a:p>
          <a:p>
            <a:pPr>
              <a:spcBef>
                <a:spcPts val="0"/>
              </a:spcBef>
            </a:pPr>
            <a:endParaRPr lang="fr-FR" cap="none" dirty="0"/>
          </a:p>
          <a:p>
            <a:pPr>
              <a:spcBef>
                <a:spcPts val="0"/>
              </a:spcBef>
            </a:pPr>
            <a:r>
              <a:rPr lang="fr-FR" cap="none" dirty="0"/>
              <a:t>A noter que pour les établissements ayant un régime propre avec </a:t>
            </a:r>
            <a:r>
              <a:rPr lang="fr-FR" b="1" cap="none" dirty="0">
                <a:solidFill>
                  <a:srgbClr val="16B1AB"/>
                </a:solidFill>
              </a:rPr>
              <a:t>cotisation famille </a:t>
            </a:r>
            <a:r>
              <a:rPr lang="fr-FR" cap="none" dirty="0"/>
              <a:t>antérieur à </a:t>
            </a:r>
            <a:r>
              <a:rPr lang="fr-FR" b="1" i="1" cap="none" dirty="0">
                <a:solidFill>
                  <a:srgbClr val="92D050"/>
                </a:solidFill>
              </a:rPr>
              <a:t>EEP Santé</a:t>
            </a:r>
            <a:r>
              <a:rPr lang="fr-FR" cap="none" dirty="0"/>
              <a:t> et désireux d’entrer dans la mutualisation, des solutions peuvent leur être proposés. </a:t>
            </a:r>
          </a:p>
          <a:p>
            <a:pPr algn="l">
              <a:spcBef>
                <a:spcPts val="0"/>
              </a:spcBef>
            </a:pPr>
            <a:r>
              <a:rPr lang="fr-FR" cap="none" dirty="0"/>
              <a:t>N ’hésitez pas à nous solliciter </a:t>
            </a:r>
            <a:r>
              <a:rPr lang="fr-FR" cap="none" dirty="0">
                <a:hlinkClick r:id="rId2"/>
              </a:rPr>
              <a:t>sante@branche-eep.org</a:t>
            </a:r>
            <a:r>
              <a:rPr lang="fr-FR" cap="none" dirty="0"/>
              <a:t> </a:t>
            </a:r>
          </a:p>
          <a:p>
            <a:pPr>
              <a:spcBef>
                <a:spcPts val="0"/>
              </a:spcBef>
            </a:pPr>
            <a:endParaRPr lang="fr-FR" cap="none" dirty="0"/>
          </a:p>
        </p:txBody>
      </p:sp>
      <p:sp>
        <p:nvSpPr>
          <p:cNvPr id="4" name="Titre 3">
            <a:extLst>
              <a:ext uri="{FF2B5EF4-FFF2-40B4-BE49-F238E27FC236}">
                <a16:creationId xmlns:a16="http://schemas.microsoft.com/office/drawing/2014/main" id="{BB91016E-2BA6-4E45-B53C-5F57E4BCDADE}"/>
              </a:ext>
            </a:extLst>
          </p:cNvPr>
          <p:cNvSpPr>
            <a:spLocks noGrp="1"/>
          </p:cNvSpPr>
          <p:nvPr>
            <p:ph type="title"/>
          </p:nvPr>
        </p:nvSpPr>
        <p:spPr/>
        <p:txBody>
          <a:bodyPr/>
          <a:lstStyle/>
          <a:p>
            <a:r>
              <a:rPr lang="fr-FR" dirty="0"/>
              <a:t>Options 3 et cotisation famille</a:t>
            </a:r>
          </a:p>
        </p:txBody>
      </p:sp>
      <p:pic>
        <p:nvPicPr>
          <p:cNvPr id="7" name="Picture 2" descr="http://www.fnogec.org/politique-sociale/protection-sociale-complementaire/complementaire-sante/resolveuid/6488d37941f4ddb86c8bc0c3de89bacf/image_preview">
            <a:extLst>
              <a:ext uri="{FF2B5EF4-FFF2-40B4-BE49-F238E27FC236}">
                <a16:creationId xmlns:a16="http://schemas.microsoft.com/office/drawing/2014/main" id="{B863D228-9794-49C7-822F-93B18F82D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679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094C440-4880-42AB-BC45-F72FED626C10}"/>
              </a:ext>
            </a:extLst>
          </p:cNvPr>
          <p:cNvSpPr>
            <a:spLocks noGrp="1"/>
          </p:cNvSpPr>
          <p:nvPr>
            <p:ph type="body" idx="1"/>
          </p:nvPr>
        </p:nvSpPr>
        <p:spPr/>
        <p:txBody>
          <a:bodyPr/>
          <a:lstStyle/>
          <a:p>
            <a:endParaRPr lang="fr-FR" dirty="0"/>
          </a:p>
        </p:txBody>
      </p:sp>
      <p:sp>
        <p:nvSpPr>
          <p:cNvPr id="4" name="Titre 3">
            <a:extLst>
              <a:ext uri="{FF2B5EF4-FFF2-40B4-BE49-F238E27FC236}">
                <a16:creationId xmlns:a16="http://schemas.microsoft.com/office/drawing/2014/main" id="{D3A78F6F-1789-40B2-93FF-32134FA3CB35}"/>
              </a:ext>
            </a:extLst>
          </p:cNvPr>
          <p:cNvSpPr>
            <a:spLocks noGrp="1"/>
          </p:cNvSpPr>
          <p:nvPr>
            <p:ph type="title"/>
          </p:nvPr>
        </p:nvSpPr>
        <p:spPr/>
        <p:txBody>
          <a:bodyPr/>
          <a:lstStyle/>
          <a:p>
            <a:r>
              <a:rPr lang="fr-FR" dirty="0"/>
              <a:t>Cotisations 2019</a:t>
            </a:r>
          </a:p>
        </p:txBody>
      </p:sp>
      <p:graphicFrame>
        <p:nvGraphicFramePr>
          <p:cNvPr id="5" name="Tableau 4">
            <a:extLst>
              <a:ext uri="{FF2B5EF4-FFF2-40B4-BE49-F238E27FC236}">
                <a16:creationId xmlns:a16="http://schemas.microsoft.com/office/drawing/2014/main" id="{A05A253E-E1F9-4DD8-857F-33F34EEDF031}"/>
              </a:ext>
            </a:extLst>
          </p:cNvPr>
          <p:cNvGraphicFramePr>
            <a:graphicFrameLocks noGrp="1"/>
          </p:cNvGraphicFramePr>
          <p:nvPr>
            <p:extLst/>
          </p:nvPr>
        </p:nvGraphicFramePr>
        <p:xfrm>
          <a:off x="3094457" y="2016370"/>
          <a:ext cx="8633444" cy="4178449"/>
        </p:xfrm>
        <a:graphic>
          <a:graphicData uri="http://schemas.openxmlformats.org/drawingml/2006/table">
            <a:tbl>
              <a:tblPr firstRow="1" firstCol="1" bandRow="1">
                <a:tableStyleId>{5C22544A-7EE6-4342-B048-85BDC9FD1C3A}</a:tableStyleId>
              </a:tblPr>
              <a:tblGrid>
                <a:gridCol w="1017933">
                  <a:extLst>
                    <a:ext uri="{9D8B030D-6E8A-4147-A177-3AD203B41FA5}">
                      <a16:colId xmlns:a16="http://schemas.microsoft.com/office/drawing/2014/main" val="2985845864"/>
                    </a:ext>
                  </a:extLst>
                </a:gridCol>
                <a:gridCol w="1513502">
                  <a:extLst>
                    <a:ext uri="{9D8B030D-6E8A-4147-A177-3AD203B41FA5}">
                      <a16:colId xmlns:a16="http://schemas.microsoft.com/office/drawing/2014/main" val="4270476108"/>
                    </a:ext>
                  </a:extLst>
                </a:gridCol>
                <a:gridCol w="1424212">
                  <a:extLst>
                    <a:ext uri="{9D8B030D-6E8A-4147-A177-3AD203B41FA5}">
                      <a16:colId xmlns:a16="http://schemas.microsoft.com/office/drawing/2014/main" val="789230680"/>
                    </a:ext>
                  </a:extLst>
                </a:gridCol>
                <a:gridCol w="1740083">
                  <a:extLst>
                    <a:ext uri="{9D8B030D-6E8A-4147-A177-3AD203B41FA5}">
                      <a16:colId xmlns:a16="http://schemas.microsoft.com/office/drawing/2014/main" val="1423334685"/>
                    </a:ext>
                  </a:extLst>
                </a:gridCol>
                <a:gridCol w="1513502">
                  <a:extLst>
                    <a:ext uri="{9D8B030D-6E8A-4147-A177-3AD203B41FA5}">
                      <a16:colId xmlns:a16="http://schemas.microsoft.com/office/drawing/2014/main" val="268713311"/>
                    </a:ext>
                  </a:extLst>
                </a:gridCol>
                <a:gridCol w="1424212">
                  <a:extLst>
                    <a:ext uri="{9D8B030D-6E8A-4147-A177-3AD203B41FA5}">
                      <a16:colId xmlns:a16="http://schemas.microsoft.com/office/drawing/2014/main" val="1439617639"/>
                    </a:ext>
                  </a:extLst>
                </a:gridCol>
              </a:tblGrid>
              <a:tr h="847541">
                <a:tc>
                  <a:txBody>
                    <a:bodyPr/>
                    <a:lstStyle/>
                    <a:p>
                      <a:pPr>
                        <a:lnSpc>
                          <a:spcPct val="107000"/>
                        </a:lnSpc>
                      </a:pPr>
                      <a:endParaRPr lang="fr-FR" sz="1100" dirty="0">
                        <a:effectLst/>
                        <a:latin typeface="Calibri" panose="020F0502020204030204" pitchFamily="34" charset="0"/>
                        <a:cs typeface="Times New Roman" panose="02020603050405020304" pitchFamily="18" charset="0"/>
                      </a:endParaRPr>
                    </a:p>
                  </a:txBody>
                  <a:tcPr marL="44450" marR="44450" marT="0" marB="0" anchor="ctr">
                    <a:lnR w="12700" cap="flat" cmpd="sng" algn="ctr">
                      <a:solidFill>
                        <a:schemeClr val="bg1"/>
                      </a:solidFill>
                      <a:prstDash val="solid"/>
                      <a:round/>
                      <a:headEnd type="none" w="med" len="med"/>
                      <a:tailEnd type="none" w="med" len="med"/>
                    </a:lnR>
                    <a:solidFill>
                      <a:schemeClr val="bg1"/>
                    </a:solidFill>
                  </a:tcPr>
                </a:tc>
                <a:tc gridSpan="2">
                  <a:txBody>
                    <a:bodyPr/>
                    <a:lstStyle/>
                    <a:p>
                      <a:pPr marL="48895" algn="ctr">
                        <a:lnSpc>
                          <a:spcPct val="107000"/>
                        </a:lnSpc>
                        <a:spcAft>
                          <a:spcPts val="0"/>
                        </a:spcAft>
                      </a:pPr>
                      <a:r>
                        <a:rPr lang="fr-FR" sz="2000" dirty="0">
                          <a:effectLst/>
                        </a:rPr>
                        <a:t>Socle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hMerge="1">
                  <a:txBody>
                    <a:bodyPr/>
                    <a:lstStyle/>
                    <a:p>
                      <a:endParaRPr lang="fr-FR"/>
                    </a:p>
                  </a:txBody>
                  <a:tcPr/>
                </a:tc>
                <a:tc gridSpan="3">
                  <a:txBody>
                    <a:bodyPr/>
                    <a:lstStyle/>
                    <a:p>
                      <a:pPr algn="ctr">
                        <a:lnSpc>
                          <a:spcPct val="107000"/>
                        </a:lnSpc>
                        <a:spcAft>
                          <a:spcPts val="0"/>
                        </a:spcAft>
                      </a:pPr>
                      <a:r>
                        <a:rPr lang="fr-FR" sz="2000" dirty="0">
                          <a:effectLst/>
                        </a:rPr>
                        <a:t>Options (en complément du socle)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6738998"/>
                  </a:ext>
                </a:extLst>
              </a:tr>
              <a:tr h="832727">
                <a:tc>
                  <a:txBody>
                    <a:bodyPr/>
                    <a:lstStyle/>
                    <a:p>
                      <a:pPr>
                        <a:lnSpc>
                          <a:spcPct val="107000"/>
                        </a:lnSpc>
                      </a:pPr>
                      <a:endParaRPr lang="fr-FR" sz="1100" dirty="0">
                        <a:effectLst/>
                        <a:latin typeface="Calibri" panose="020F0502020204030204" pitchFamily="34" charset="0"/>
                        <a:cs typeface="Times New Roman" panose="02020603050405020304" pitchFamily="18" charset="0"/>
                      </a:endParaRPr>
                    </a:p>
                  </a:txBody>
                  <a:tcPr marL="44450" marR="44450" marT="0" marB="0" anchor="ctr">
                    <a:lnR w="12700" cap="flat" cmpd="sng" algn="ctr">
                      <a:solidFill>
                        <a:schemeClr val="bg1"/>
                      </a:solidFill>
                      <a:prstDash val="solid"/>
                      <a:round/>
                      <a:headEnd type="none" w="med" len="med"/>
                      <a:tailEnd type="none" w="med" len="med"/>
                    </a:lnR>
                    <a:solidFill>
                      <a:schemeClr val="bg1"/>
                    </a:solidFill>
                  </a:tcPr>
                </a:tc>
                <a:tc>
                  <a:txBody>
                    <a:bodyPr/>
                    <a:lstStyle/>
                    <a:p>
                      <a:pPr marL="48895" algn="ctr">
                        <a:lnSpc>
                          <a:spcPct val="107000"/>
                        </a:lnSpc>
                        <a:spcAft>
                          <a:spcPts val="0"/>
                        </a:spcAft>
                      </a:pPr>
                      <a:r>
                        <a:rPr lang="fr-FR" sz="2000" b="1" dirty="0">
                          <a:solidFill>
                            <a:schemeClr val="bg1"/>
                          </a:solidFill>
                          <a:effectLst/>
                        </a:rPr>
                        <a:t>Régime général</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marL="43180" algn="ctr">
                        <a:lnSpc>
                          <a:spcPct val="107000"/>
                        </a:lnSpc>
                        <a:spcAft>
                          <a:spcPts val="0"/>
                        </a:spcAft>
                      </a:pPr>
                      <a:r>
                        <a:rPr lang="fr-FR" sz="2000" b="1" dirty="0">
                          <a:solidFill>
                            <a:schemeClr val="bg1"/>
                          </a:solidFill>
                          <a:effectLst/>
                        </a:rPr>
                        <a:t>Alsace Moselle</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algn="ctr">
                        <a:lnSpc>
                          <a:spcPct val="107000"/>
                        </a:lnSpc>
                        <a:spcAft>
                          <a:spcPts val="0"/>
                        </a:spcAft>
                      </a:pPr>
                      <a:r>
                        <a:rPr lang="fr-FR" sz="2000" b="1" dirty="0">
                          <a:solidFill>
                            <a:schemeClr val="bg1"/>
                          </a:solidFill>
                          <a:effectLst/>
                        </a:rPr>
                        <a:t>Option 1</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algn="ctr">
                        <a:lnSpc>
                          <a:spcPct val="107000"/>
                        </a:lnSpc>
                        <a:spcAft>
                          <a:spcPts val="0"/>
                        </a:spcAft>
                      </a:pPr>
                      <a:r>
                        <a:rPr lang="fr-FR" sz="2000" b="1" dirty="0">
                          <a:solidFill>
                            <a:schemeClr val="bg1"/>
                          </a:solidFill>
                          <a:effectLst/>
                        </a:rPr>
                        <a:t>Option 2</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algn="ctr">
                        <a:lnSpc>
                          <a:spcPct val="107000"/>
                        </a:lnSpc>
                        <a:spcAft>
                          <a:spcPts val="0"/>
                        </a:spcAft>
                      </a:pPr>
                      <a:r>
                        <a:rPr lang="fr-FR" sz="2000" b="1" dirty="0">
                          <a:solidFill>
                            <a:schemeClr val="bg1"/>
                          </a:solidFill>
                          <a:effectLst/>
                        </a:rPr>
                        <a:t>Option 3</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extLst>
                  <a:ext uri="{0D108BD9-81ED-4DB2-BD59-A6C34878D82A}">
                    <a16:rowId xmlns:a16="http://schemas.microsoft.com/office/drawing/2014/main" val="3152850628"/>
                  </a:ext>
                </a:extLst>
              </a:tr>
              <a:tr h="832727">
                <a:tc>
                  <a:txBody>
                    <a:bodyPr/>
                    <a:lstStyle/>
                    <a:p>
                      <a:pPr marL="42545" algn="ctr">
                        <a:lnSpc>
                          <a:spcPct val="107000"/>
                        </a:lnSpc>
                        <a:spcAft>
                          <a:spcPts val="0"/>
                        </a:spcAft>
                      </a:pPr>
                      <a:r>
                        <a:rPr lang="fr-FR" sz="1400" dirty="0">
                          <a:effectLst/>
                        </a:rPr>
                        <a:t>Salarié</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noFill/>
                      <a:prstDash val="solid"/>
                      <a:round/>
                      <a:headEnd type="none" w="med" len="med"/>
                      <a:tailEnd type="none" w="med" len="med"/>
                    </a:lnR>
                    <a:solidFill>
                      <a:srgbClr val="16B1AB"/>
                    </a:solidFill>
                  </a:tcPr>
                </a:tc>
                <a:tc>
                  <a:txBody>
                    <a:bodyPr/>
                    <a:lstStyle/>
                    <a:p>
                      <a:pPr marL="48895" algn="ctr">
                        <a:lnSpc>
                          <a:spcPct val="107000"/>
                        </a:lnSpc>
                        <a:spcAft>
                          <a:spcPts val="0"/>
                        </a:spcAft>
                      </a:pPr>
                      <a:r>
                        <a:rPr lang="fr-FR" sz="2000" dirty="0">
                          <a:effectLst/>
                        </a:rPr>
                        <a:t>38,50 €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3180" algn="ctr">
                        <a:lnSpc>
                          <a:spcPct val="107000"/>
                        </a:lnSpc>
                        <a:spcAft>
                          <a:spcPts val="0"/>
                        </a:spcAft>
                      </a:pPr>
                      <a:r>
                        <a:rPr lang="fr-FR" sz="2000" dirty="0">
                          <a:effectLst/>
                        </a:rPr>
                        <a:t>23,20 €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7000"/>
                        </a:lnSpc>
                        <a:spcAft>
                          <a:spcPts val="0"/>
                        </a:spcAft>
                      </a:pPr>
                      <a:r>
                        <a:rPr lang="fr-FR" sz="2000" dirty="0">
                          <a:effectLst/>
                        </a:rPr>
                        <a:t>10€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7000"/>
                        </a:lnSpc>
                        <a:spcAft>
                          <a:spcPts val="0"/>
                        </a:spcAft>
                      </a:pPr>
                      <a:r>
                        <a:rPr lang="fr-FR" sz="2000" dirty="0">
                          <a:effectLst/>
                        </a:rPr>
                        <a:t>26€</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7000"/>
                        </a:lnSpc>
                        <a:spcAft>
                          <a:spcPts val="0"/>
                        </a:spcAft>
                      </a:pPr>
                      <a:r>
                        <a:rPr lang="fr-FR" sz="2000" dirty="0">
                          <a:effectLst/>
                        </a:rPr>
                        <a:t>36€</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7882172"/>
                  </a:ext>
                </a:extLst>
              </a:tr>
              <a:tr h="832727">
                <a:tc>
                  <a:txBody>
                    <a:bodyPr/>
                    <a:lstStyle/>
                    <a:p>
                      <a:pPr marL="42545" algn="ctr">
                        <a:lnSpc>
                          <a:spcPct val="107000"/>
                        </a:lnSpc>
                        <a:spcAft>
                          <a:spcPts val="0"/>
                        </a:spcAft>
                      </a:pPr>
                      <a:r>
                        <a:rPr lang="fr-FR" sz="1400" dirty="0">
                          <a:effectLst/>
                        </a:rPr>
                        <a:t>Conjoint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noFill/>
                      <a:prstDash val="solid"/>
                      <a:round/>
                      <a:headEnd type="none" w="med" len="med"/>
                      <a:tailEnd type="none" w="med" len="med"/>
                    </a:lnR>
                    <a:solidFill>
                      <a:srgbClr val="16B1AB"/>
                    </a:solidFill>
                  </a:tcPr>
                </a:tc>
                <a:tc>
                  <a:txBody>
                    <a:bodyPr/>
                    <a:lstStyle/>
                    <a:p>
                      <a:pPr marL="48895" algn="ctr">
                        <a:lnSpc>
                          <a:spcPct val="107000"/>
                        </a:lnSpc>
                        <a:spcAft>
                          <a:spcPts val="0"/>
                        </a:spcAft>
                      </a:pPr>
                      <a:r>
                        <a:rPr lang="fr-FR" sz="2000" dirty="0">
                          <a:effectLst/>
                        </a:rPr>
                        <a:t>42,40 €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3180" algn="ctr">
                        <a:lnSpc>
                          <a:spcPct val="107000"/>
                        </a:lnSpc>
                        <a:spcAft>
                          <a:spcPts val="0"/>
                        </a:spcAft>
                      </a:pPr>
                      <a:r>
                        <a:rPr lang="fr-FR" sz="2000" dirty="0">
                          <a:effectLst/>
                        </a:rPr>
                        <a:t>25,50 €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90785788"/>
                  </a:ext>
                </a:extLst>
              </a:tr>
              <a:tr h="832727">
                <a:tc>
                  <a:txBody>
                    <a:bodyPr/>
                    <a:lstStyle/>
                    <a:p>
                      <a:pPr marL="42545" algn="ctr">
                        <a:lnSpc>
                          <a:spcPct val="107000"/>
                        </a:lnSpc>
                        <a:spcAft>
                          <a:spcPts val="0"/>
                        </a:spcAft>
                      </a:pPr>
                      <a:r>
                        <a:rPr lang="fr-FR" sz="1400" dirty="0">
                          <a:effectLst/>
                        </a:rPr>
                        <a:t>Enfant</a:t>
                      </a:r>
                      <a:r>
                        <a:rPr lang="fr-FR" sz="1400" baseline="30000" dirty="0">
                          <a:effectLst/>
                        </a:rPr>
                        <a:t> (1)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noFill/>
                      <a:prstDash val="solid"/>
                      <a:round/>
                      <a:headEnd type="none" w="med" len="med"/>
                      <a:tailEnd type="none" w="med" len="med"/>
                    </a:lnR>
                    <a:solidFill>
                      <a:srgbClr val="16B1AB"/>
                    </a:solidFill>
                  </a:tcPr>
                </a:tc>
                <a:tc>
                  <a:txBody>
                    <a:bodyPr/>
                    <a:lstStyle/>
                    <a:p>
                      <a:pPr marL="48895" algn="ctr">
                        <a:lnSpc>
                          <a:spcPct val="107000"/>
                        </a:lnSpc>
                        <a:spcAft>
                          <a:spcPts val="0"/>
                        </a:spcAft>
                      </a:pPr>
                      <a:r>
                        <a:rPr lang="fr-FR" sz="2000" dirty="0">
                          <a:effectLst/>
                        </a:rPr>
                        <a:t>21,10 €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3180" algn="ctr">
                        <a:lnSpc>
                          <a:spcPct val="107000"/>
                        </a:lnSpc>
                        <a:spcAft>
                          <a:spcPts val="0"/>
                        </a:spcAft>
                      </a:pPr>
                      <a:r>
                        <a:rPr lang="fr-FR" sz="2000" dirty="0">
                          <a:effectLst/>
                        </a:rPr>
                        <a:t>12,80 €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fr-FR" sz="2000" dirty="0">
                          <a:effectLst/>
                        </a:rPr>
                        <a:t>5.50€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fr-FR" sz="2000" dirty="0">
                          <a:effectLst/>
                        </a:rPr>
                        <a:t>14€</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fr-FR" sz="2000" dirty="0">
                          <a:effectLst/>
                        </a:rPr>
                        <a:t>19,80 €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9529552"/>
                  </a:ext>
                </a:extLst>
              </a:tr>
            </a:tbl>
          </a:graphicData>
        </a:graphic>
      </p:graphicFrame>
      <p:sp>
        <p:nvSpPr>
          <p:cNvPr id="6" name="ZoneTexte 5">
            <a:extLst>
              <a:ext uri="{FF2B5EF4-FFF2-40B4-BE49-F238E27FC236}">
                <a16:creationId xmlns:a16="http://schemas.microsoft.com/office/drawing/2014/main" id="{DC68E578-A866-4946-9A04-5AEED687EDDA}"/>
              </a:ext>
            </a:extLst>
          </p:cNvPr>
          <p:cNvSpPr txBox="1"/>
          <p:nvPr/>
        </p:nvSpPr>
        <p:spPr>
          <a:xfrm>
            <a:off x="3232470" y="6225546"/>
            <a:ext cx="2758022" cy="261610"/>
          </a:xfrm>
          <a:prstGeom prst="rect">
            <a:avLst/>
          </a:prstGeom>
          <a:noFill/>
        </p:spPr>
        <p:txBody>
          <a:bodyPr wrap="square" rtlCol="0">
            <a:spAutoFit/>
          </a:bodyPr>
          <a:lstStyle/>
          <a:p>
            <a:r>
              <a:rPr lang="fr-FR" sz="1100" dirty="0"/>
              <a:t>(1) Gratuité à compter du 3</a:t>
            </a:r>
            <a:r>
              <a:rPr lang="fr-FR" sz="1100" baseline="30000" dirty="0"/>
              <a:t>ème</a:t>
            </a:r>
            <a:r>
              <a:rPr lang="fr-FR" sz="1100" dirty="0"/>
              <a:t> enfant </a:t>
            </a:r>
          </a:p>
        </p:txBody>
      </p:sp>
      <p:pic>
        <p:nvPicPr>
          <p:cNvPr id="8" name="Picture 2" descr="http://www.fnogec.org/politique-sociale/protection-sociale-complementaire/complementaire-sante/resolveuid/6488d37941f4ddb86c8bc0c3de89bacf/image_preview">
            <a:extLst>
              <a:ext uri="{FF2B5EF4-FFF2-40B4-BE49-F238E27FC236}">
                <a16:creationId xmlns:a16="http://schemas.microsoft.com/office/drawing/2014/main" id="{05BBE26B-3BC9-41BD-8B8E-D1918B6A2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2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19DB4-B744-4977-8866-EBAFAA65F2EC}"/>
              </a:ext>
            </a:extLst>
          </p:cNvPr>
          <p:cNvSpPr>
            <a:spLocks noGrp="1"/>
          </p:cNvSpPr>
          <p:nvPr>
            <p:ph type="ctrTitle"/>
          </p:nvPr>
        </p:nvSpPr>
        <p:spPr/>
        <p:txBody>
          <a:bodyPr/>
          <a:lstStyle/>
          <a:p>
            <a:r>
              <a:rPr lang="fr-FR" dirty="0"/>
              <a:t>Pour Participer tout au long de la journée !</a:t>
            </a:r>
          </a:p>
        </p:txBody>
      </p:sp>
      <p:pic>
        <p:nvPicPr>
          <p:cNvPr id="3" name="Image 2">
            <a:extLst>
              <a:ext uri="{FF2B5EF4-FFF2-40B4-BE49-F238E27FC236}">
                <a16:creationId xmlns:a16="http://schemas.microsoft.com/office/drawing/2014/main" id="{D78BADCB-CF07-4E61-B66C-AC4E82424212}"/>
              </a:ext>
            </a:extLst>
          </p:cNvPr>
          <p:cNvPicPr>
            <a:picLocks noChangeAspect="1"/>
          </p:cNvPicPr>
          <p:nvPr/>
        </p:nvPicPr>
        <p:blipFill>
          <a:blip r:embed="rId2"/>
          <a:stretch>
            <a:fillRect/>
          </a:stretch>
        </p:blipFill>
        <p:spPr>
          <a:xfrm>
            <a:off x="1774770" y="2081193"/>
            <a:ext cx="8810625" cy="4238625"/>
          </a:xfrm>
          <a:prstGeom prst="rect">
            <a:avLst/>
          </a:prstGeom>
        </p:spPr>
      </p:pic>
    </p:spTree>
    <p:extLst>
      <p:ext uri="{BB962C8B-B14F-4D97-AF65-F5344CB8AC3E}">
        <p14:creationId xmlns:p14="http://schemas.microsoft.com/office/powerpoint/2010/main" val="828272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D3C4F96-49D1-49F7-9612-718A7462228D}"/>
              </a:ext>
            </a:extLst>
          </p:cNvPr>
          <p:cNvSpPr>
            <a:spLocks noGrp="1"/>
          </p:cNvSpPr>
          <p:nvPr>
            <p:ph type="body" idx="1"/>
          </p:nvPr>
        </p:nvSpPr>
        <p:spPr/>
        <p:txBody>
          <a:bodyPr/>
          <a:lstStyle/>
          <a:p>
            <a:endParaRPr lang="fr-FR" dirty="0"/>
          </a:p>
        </p:txBody>
      </p:sp>
      <p:sp>
        <p:nvSpPr>
          <p:cNvPr id="3" name="Espace réservé du contenu 2">
            <a:extLst>
              <a:ext uri="{FF2B5EF4-FFF2-40B4-BE49-F238E27FC236}">
                <a16:creationId xmlns:a16="http://schemas.microsoft.com/office/drawing/2014/main" id="{772A39DA-5E8E-4939-A325-E00FB5B98869}"/>
              </a:ext>
            </a:extLst>
          </p:cNvPr>
          <p:cNvSpPr>
            <a:spLocks noGrp="1"/>
          </p:cNvSpPr>
          <p:nvPr>
            <p:ph sz="half" idx="15"/>
          </p:nvPr>
        </p:nvSpPr>
        <p:spPr/>
        <p:txBody>
          <a:bodyPr>
            <a:normAutofit/>
          </a:bodyPr>
          <a:lstStyle/>
          <a:p>
            <a:r>
              <a:rPr lang="fr-FR" cap="none" dirty="0"/>
              <a:t>Attention aux cas de dispenses pour éviter les redressements URSSAF</a:t>
            </a:r>
          </a:p>
          <a:p>
            <a:r>
              <a:rPr lang="fr-FR" cap="none" dirty="0"/>
              <a:t>	Courrier au salarié pour le renouvellement 	annuel</a:t>
            </a:r>
          </a:p>
          <a:p>
            <a:pPr algn="l"/>
            <a:r>
              <a:rPr lang="fr-FR" b="1" i="1" cap="none" dirty="0">
                <a:solidFill>
                  <a:srgbClr val="00A9AD"/>
                </a:solidFill>
              </a:rPr>
              <a:t>Retrouvez l’application de gestion des dispenses dans ISIDOOR </a:t>
            </a:r>
          </a:p>
          <a:p>
            <a:pPr algn="l"/>
            <a:endParaRPr lang="fr-FR" sz="1600" b="1" i="1" cap="none" dirty="0">
              <a:solidFill>
                <a:srgbClr val="92D050"/>
              </a:solidFill>
            </a:endParaRPr>
          </a:p>
          <a:p>
            <a:pPr algn="l"/>
            <a:endParaRPr lang="fr-FR" sz="1600" b="1" i="1" cap="none" dirty="0">
              <a:solidFill>
                <a:srgbClr val="92D050"/>
              </a:solidFill>
            </a:endParaRPr>
          </a:p>
        </p:txBody>
      </p:sp>
      <p:sp>
        <p:nvSpPr>
          <p:cNvPr id="2" name="Titre 1">
            <a:extLst>
              <a:ext uri="{FF2B5EF4-FFF2-40B4-BE49-F238E27FC236}">
                <a16:creationId xmlns:a16="http://schemas.microsoft.com/office/drawing/2014/main" id="{D0D03C6B-2D88-49BA-A7FD-9497A235381E}"/>
              </a:ext>
            </a:extLst>
          </p:cNvPr>
          <p:cNvSpPr>
            <a:spLocks noGrp="1"/>
          </p:cNvSpPr>
          <p:nvPr>
            <p:ph type="title"/>
          </p:nvPr>
        </p:nvSpPr>
        <p:spPr/>
        <p:txBody>
          <a:bodyPr/>
          <a:lstStyle/>
          <a:p>
            <a:r>
              <a:rPr lang="fr-FR" dirty="0"/>
              <a:t>Rappels </a:t>
            </a:r>
          </a:p>
        </p:txBody>
      </p:sp>
      <p:pic>
        <p:nvPicPr>
          <p:cNvPr id="9" name="Picture 2" descr="Résultat de recherche d'images pour &quot;panneau attention&quot;">
            <a:extLst>
              <a:ext uri="{FF2B5EF4-FFF2-40B4-BE49-F238E27FC236}">
                <a16:creationId xmlns:a16="http://schemas.microsoft.com/office/drawing/2014/main" id="{F4E43080-F9B7-4594-89EB-0F7D4486B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792" y="2994928"/>
            <a:ext cx="653896" cy="574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fnogec.org/politique-sociale/protection-sociale-complementaire/complementaire-sante/resolveuid/6488d37941f4ddb86c8bc0c3de89bacf/image_preview">
            <a:extLst>
              <a:ext uri="{FF2B5EF4-FFF2-40B4-BE49-F238E27FC236}">
                <a16:creationId xmlns:a16="http://schemas.microsoft.com/office/drawing/2014/main" id="{539A699A-1CE7-4E14-A3E2-F557212DB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A46E2795-ABD5-4FB9-8F2F-B1E943D2C7F6}"/>
              </a:ext>
            </a:extLst>
          </p:cNvPr>
          <p:cNvPicPr/>
          <p:nvPr/>
        </p:nvPicPr>
        <p:blipFill>
          <a:blip r:embed="rId5"/>
          <a:stretch>
            <a:fillRect/>
          </a:stretch>
        </p:blipFill>
        <p:spPr>
          <a:xfrm>
            <a:off x="544238" y="3763254"/>
            <a:ext cx="2342094" cy="1391607"/>
          </a:xfrm>
          <a:prstGeom prst="rect">
            <a:avLst/>
          </a:prstGeom>
        </p:spPr>
      </p:pic>
    </p:spTree>
    <p:extLst>
      <p:ext uri="{BB962C8B-B14F-4D97-AF65-F5344CB8AC3E}">
        <p14:creationId xmlns:p14="http://schemas.microsoft.com/office/powerpoint/2010/main" val="3614786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197E299-B3AF-4100-AC54-793AC95ADF94}"/>
              </a:ext>
            </a:extLst>
          </p:cNvPr>
          <p:cNvSpPr>
            <a:spLocks noGrp="1"/>
          </p:cNvSpPr>
          <p:nvPr>
            <p:ph type="body" idx="1"/>
          </p:nvPr>
        </p:nvSpPr>
        <p:spPr/>
        <p:txBody>
          <a:bodyPr/>
          <a:lstStyle/>
          <a:p>
            <a:pPr algn="ctr"/>
            <a:r>
              <a:rPr lang="fr-FR" b="1" dirty="0"/>
              <a:t>Cotisations pour 2018</a:t>
            </a:r>
          </a:p>
        </p:txBody>
      </p:sp>
      <p:sp>
        <p:nvSpPr>
          <p:cNvPr id="4" name="Titre 3"/>
          <p:cNvSpPr>
            <a:spLocks noGrp="1"/>
          </p:cNvSpPr>
          <p:nvPr>
            <p:ph type="title" idx="4294967295"/>
          </p:nvPr>
        </p:nvSpPr>
        <p:spPr>
          <a:xfrm>
            <a:off x="2985294" y="-17096"/>
            <a:ext cx="6221412" cy="1063625"/>
          </a:xfrm>
        </p:spPr>
        <p:txBody>
          <a:bodyPr/>
          <a:lstStyle/>
          <a:p>
            <a:r>
              <a:rPr lang="fr-FR" sz="6000" b="1" dirty="0">
                <a:solidFill>
                  <a:schemeClr val="bg1"/>
                </a:solidFill>
              </a:rPr>
              <a:t>EEP PRÉVOYANCE </a:t>
            </a:r>
          </a:p>
        </p:txBody>
      </p:sp>
      <p:pic>
        <p:nvPicPr>
          <p:cNvPr id="3074" name="Picture 2" descr="http://www.fnogec.org/politique-sociale/protection-sociale-complementaire/la-prevoyance/resolveuid/31979e78097bb3de846962e9def9d999/image_preview">
            <a:extLst>
              <a:ext uri="{FF2B5EF4-FFF2-40B4-BE49-F238E27FC236}">
                <a16:creationId xmlns:a16="http://schemas.microsoft.com/office/drawing/2014/main" id="{A1BC1BCF-137D-4390-8631-47CFEE6E1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70" y="222739"/>
            <a:ext cx="2016813"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94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8824886-14FB-49A3-805B-B644FD92A70F}"/>
              </a:ext>
            </a:extLst>
          </p:cNvPr>
          <p:cNvSpPr>
            <a:spLocks noGrp="1"/>
          </p:cNvSpPr>
          <p:nvPr>
            <p:ph type="body" idx="1"/>
          </p:nvPr>
        </p:nvSpPr>
        <p:spPr/>
        <p:txBody>
          <a:bodyPr/>
          <a:lstStyle/>
          <a:p>
            <a:pPr algn="l"/>
            <a:r>
              <a:rPr lang="fr-FR" dirty="0"/>
              <a:t>Résorption des réserves.</a:t>
            </a:r>
          </a:p>
          <a:p>
            <a:pPr algn="l"/>
            <a:endParaRPr lang="fr-FR" dirty="0"/>
          </a:p>
          <a:p>
            <a:pPr algn="l"/>
            <a:r>
              <a:rPr lang="fr-FR" dirty="0"/>
              <a:t>Gestion équilibrée du régime.</a:t>
            </a:r>
          </a:p>
          <a:p>
            <a:pPr algn="l"/>
            <a:endParaRPr lang="fr-FR" dirty="0"/>
          </a:p>
          <a:p>
            <a:pPr algn="l"/>
            <a:r>
              <a:rPr lang="fr-FR" dirty="0"/>
              <a:t>Retour au </a:t>
            </a:r>
            <a:r>
              <a:rPr lang="fr-FR" b="1" dirty="0"/>
              <a:t>« juste prix »</a:t>
            </a:r>
          </a:p>
          <a:p>
            <a:pPr algn="l"/>
            <a:endParaRPr lang="fr-FR" dirty="0"/>
          </a:p>
          <a:p>
            <a:pPr algn="l"/>
            <a:endParaRPr lang="fr-FR" dirty="0"/>
          </a:p>
        </p:txBody>
      </p:sp>
      <p:sp>
        <p:nvSpPr>
          <p:cNvPr id="4" name="Titre 3">
            <a:extLst>
              <a:ext uri="{FF2B5EF4-FFF2-40B4-BE49-F238E27FC236}">
                <a16:creationId xmlns:a16="http://schemas.microsoft.com/office/drawing/2014/main" id="{50DCC334-2427-4295-B346-B73D1F65D2BD}"/>
              </a:ext>
            </a:extLst>
          </p:cNvPr>
          <p:cNvSpPr>
            <a:spLocks noGrp="1"/>
          </p:cNvSpPr>
          <p:nvPr>
            <p:ph type="title"/>
          </p:nvPr>
        </p:nvSpPr>
        <p:spPr/>
        <p:txBody>
          <a:bodyPr/>
          <a:lstStyle/>
          <a:p>
            <a:pPr algn="l"/>
            <a:r>
              <a:rPr lang="fr-FR" sz="2400" dirty="0">
                <a:latin typeface="Century Gothic" panose="020B0502020202020204" pitchFamily="34" charset="0"/>
              </a:rPr>
              <a:t>Taux de cotisation 2019 </a:t>
            </a:r>
          </a:p>
        </p:txBody>
      </p:sp>
      <p:pic>
        <p:nvPicPr>
          <p:cNvPr id="7" name="Picture 2" descr="http://www.fnogec.org/politique-sociale/protection-sociale-complementaire/la-prevoyance/resolveuid/31979e78097bb3de846962e9def9d999/image_preview">
            <a:extLst>
              <a:ext uri="{FF2B5EF4-FFF2-40B4-BE49-F238E27FC236}">
                <a16:creationId xmlns:a16="http://schemas.microsoft.com/office/drawing/2014/main" id="{148DF6A7-BDC7-4A0E-8374-BF8BD8E60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8985" y="74532"/>
            <a:ext cx="1550276" cy="13836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au 1">
            <a:extLst>
              <a:ext uri="{FF2B5EF4-FFF2-40B4-BE49-F238E27FC236}">
                <a16:creationId xmlns:a16="http://schemas.microsoft.com/office/drawing/2014/main" id="{0F397014-1B02-49B3-BD12-09D31BC83C28}"/>
              </a:ext>
            </a:extLst>
          </p:cNvPr>
          <p:cNvGraphicFramePr>
            <a:graphicFrameLocks noGrp="1"/>
          </p:cNvGraphicFramePr>
          <p:nvPr>
            <p:extLst>
              <p:ext uri="{D42A27DB-BD31-4B8C-83A1-F6EECF244321}">
                <p14:modId xmlns:p14="http://schemas.microsoft.com/office/powerpoint/2010/main" val="926347902"/>
              </p:ext>
            </p:extLst>
          </p:nvPr>
        </p:nvGraphicFramePr>
        <p:xfrm>
          <a:off x="4709160" y="987120"/>
          <a:ext cx="5930536" cy="2268855"/>
        </p:xfrm>
        <a:graphic>
          <a:graphicData uri="http://schemas.openxmlformats.org/drawingml/2006/table">
            <a:tbl>
              <a:tblPr firstRow="1" firstCol="1" bandRow="1">
                <a:tableStyleId>{7DF18680-E054-41AD-8BC1-D1AEF772440D}</a:tableStyleId>
              </a:tblPr>
              <a:tblGrid>
                <a:gridCol w="1136911">
                  <a:extLst>
                    <a:ext uri="{9D8B030D-6E8A-4147-A177-3AD203B41FA5}">
                      <a16:colId xmlns:a16="http://schemas.microsoft.com/office/drawing/2014/main" val="3645417551"/>
                    </a:ext>
                  </a:extLst>
                </a:gridCol>
                <a:gridCol w="1684137">
                  <a:extLst>
                    <a:ext uri="{9D8B030D-6E8A-4147-A177-3AD203B41FA5}">
                      <a16:colId xmlns:a16="http://schemas.microsoft.com/office/drawing/2014/main" val="3669543431"/>
                    </a:ext>
                  </a:extLst>
                </a:gridCol>
                <a:gridCol w="1626854">
                  <a:extLst>
                    <a:ext uri="{9D8B030D-6E8A-4147-A177-3AD203B41FA5}">
                      <a16:colId xmlns:a16="http://schemas.microsoft.com/office/drawing/2014/main" val="555859046"/>
                    </a:ext>
                  </a:extLst>
                </a:gridCol>
                <a:gridCol w="1482634">
                  <a:extLst>
                    <a:ext uri="{9D8B030D-6E8A-4147-A177-3AD203B41FA5}">
                      <a16:colId xmlns:a16="http://schemas.microsoft.com/office/drawing/2014/main" val="1096459734"/>
                    </a:ext>
                  </a:extLst>
                </a:gridCol>
              </a:tblGrid>
              <a:tr h="295275">
                <a:tc gridSpan="3">
                  <a:txBody>
                    <a:bodyPr/>
                    <a:lstStyle/>
                    <a:p>
                      <a:pPr algn="ctr">
                        <a:spcAft>
                          <a:spcPts val="0"/>
                        </a:spcAft>
                      </a:pPr>
                      <a:r>
                        <a:rPr lang="fr-FR" sz="1600" dirty="0">
                          <a:effectLst/>
                        </a:rPr>
                        <a:t>2019 : ENSEIGNANTS</a:t>
                      </a:r>
                      <a:endParaRPr lang="fr-FR" sz="1600" dirty="0">
                        <a:effectLst/>
                        <a:latin typeface="Calibri" panose="020F0502020204030204" pitchFamily="34" charset="0"/>
                        <a:ea typeface="Calibri" panose="020F0502020204030204" pitchFamily="34" charset="0"/>
                      </a:endParaRPr>
                    </a:p>
                  </a:txBody>
                  <a:tcPr marL="44450" marR="44450" marT="0" marB="0" anchor="ctr"/>
                </a:tc>
                <a:tc hMerge="1">
                  <a:txBody>
                    <a:bodyPr/>
                    <a:lstStyle/>
                    <a:p>
                      <a:endParaRPr lang="fr-FR"/>
                    </a:p>
                  </a:txBody>
                  <a:tcPr/>
                </a:tc>
                <a:tc hMerge="1">
                  <a:txBody>
                    <a:bodyPr/>
                    <a:lstStyle/>
                    <a:p>
                      <a:endParaRPr lang="fr-FR"/>
                    </a:p>
                  </a:txBody>
                  <a:tcPr/>
                </a:tc>
                <a:tc rowSpan="2">
                  <a:txBody>
                    <a:bodyPr/>
                    <a:lstStyle/>
                    <a:p>
                      <a:pPr algn="ctr">
                        <a:spcAft>
                          <a:spcPts val="0"/>
                        </a:spcAft>
                      </a:pPr>
                      <a:r>
                        <a:rPr lang="fr-FR" sz="1600">
                          <a:effectLst/>
                        </a:rPr>
                        <a:t>Cotisations Appelées </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174279948"/>
                  </a:ext>
                </a:extLst>
              </a:tr>
              <a:tr h="0">
                <a:tc>
                  <a:txBody>
                    <a:bodyPr/>
                    <a:lstStyle/>
                    <a:p>
                      <a:pPr algn="ctr">
                        <a:spcAft>
                          <a:spcPts val="0"/>
                        </a:spcAft>
                      </a:pPr>
                      <a:r>
                        <a:rPr lang="fr-FR" sz="1600">
                          <a:effectLst/>
                        </a:rPr>
                        <a:t>Garantie</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Contribution Etablissement</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Prélèvement Participant</a:t>
                      </a:r>
                      <a:endParaRPr lang="fr-FR" sz="1600">
                        <a:effectLst/>
                        <a:latin typeface="Calibri" panose="020F0502020204030204" pitchFamily="34" charset="0"/>
                        <a:ea typeface="Calibri" panose="020F0502020204030204" pitchFamily="34" charset="0"/>
                      </a:endParaRPr>
                    </a:p>
                  </a:txBody>
                  <a:tcPr marL="44450" marR="44450" marT="0" marB="0" anchor="ctr"/>
                </a:tc>
                <a:tc vMerge="1">
                  <a:txBody>
                    <a:bodyPr/>
                    <a:lstStyle/>
                    <a:p>
                      <a:endParaRPr lang="fr-FR"/>
                    </a:p>
                  </a:txBody>
                  <a:tcPr/>
                </a:tc>
                <a:extLst>
                  <a:ext uri="{0D108BD9-81ED-4DB2-BD59-A6C34878D82A}">
                    <a16:rowId xmlns:a16="http://schemas.microsoft.com/office/drawing/2014/main" val="257781249"/>
                  </a:ext>
                </a:extLst>
              </a:tr>
              <a:tr h="255270">
                <a:tc>
                  <a:txBody>
                    <a:bodyPr/>
                    <a:lstStyle/>
                    <a:p>
                      <a:pPr algn="ctr">
                        <a:spcAft>
                          <a:spcPts val="0"/>
                        </a:spcAft>
                      </a:pPr>
                      <a:r>
                        <a:rPr lang="fr-FR" sz="1600">
                          <a:effectLst/>
                        </a:rPr>
                        <a:t>Décès et IAD</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0,360%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0,360%</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839319352"/>
                  </a:ext>
                </a:extLst>
              </a:tr>
              <a:tr h="255270">
                <a:tc>
                  <a:txBody>
                    <a:bodyPr/>
                    <a:lstStyle/>
                    <a:p>
                      <a:pPr algn="ctr">
                        <a:spcAft>
                          <a:spcPts val="0"/>
                        </a:spcAft>
                      </a:pPr>
                      <a:r>
                        <a:rPr lang="fr-FR" sz="1600">
                          <a:effectLst/>
                        </a:rPr>
                        <a:t>Incapacité</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0,122%</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0,122%</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211228582"/>
                  </a:ext>
                </a:extLst>
              </a:tr>
              <a:tr h="255270">
                <a:tc>
                  <a:txBody>
                    <a:bodyPr/>
                    <a:lstStyle/>
                    <a:p>
                      <a:pPr algn="ctr">
                        <a:spcAft>
                          <a:spcPts val="0"/>
                        </a:spcAft>
                      </a:pPr>
                      <a:r>
                        <a:rPr lang="fr-FR" sz="1600">
                          <a:effectLst/>
                        </a:rPr>
                        <a:t>Invalidité</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0,440%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0,440%</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90556763"/>
                  </a:ext>
                </a:extLst>
              </a:tr>
              <a:tr h="200025">
                <a:tc>
                  <a:txBody>
                    <a:bodyPr/>
                    <a:lstStyle/>
                    <a:p>
                      <a:pPr algn="ctr">
                        <a:spcAft>
                          <a:spcPts val="0"/>
                        </a:spcAft>
                      </a:pPr>
                      <a:r>
                        <a:rPr lang="fr-FR" sz="1600">
                          <a:effectLst/>
                        </a:rPr>
                        <a:t>CSG/CRDS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0,078%</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0,078%</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410535805"/>
                  </a:ext>
                </a:extLst>
              </a:tr>
              <a:tr h="209550">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0,800%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0,200%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dirty="0">
                          <a:effectLst/>
                        </a:rPr>
                        <a:t>1,000%</a:t>
                      </a:r>
                      <a:endParaRPr lang="fr-FR" sz="16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071944764"/>
                  </a:ext>
                </a:extLst>
              </a:tr>
            </a:tbl>
          </a:graphicData>
        </a:graphic>
      </p:graphicFrame>
      <p:graphicFrame>
        <p:nvGraphicFramePr>
          <p:cNvPr id="3" name="Tableau 2">
            <a:extLst>
              <a:ext uri="{FF2B5EF4-FFF2-40B4-BE49-F238E27FC236}">
                <a16:creationId xmlns:a16="http://schemas.microsoft.com/office/drawing/2014/main" id="{694ECBF7-CD3A-4990-9CD7-C948FE20C24C}"/>
              </a:ext>
            </a:extLst>
          </p:cNvPr>
          <p:cNvGraphicFramePr>
            <a:graphicFrameLocks noGrp="1"/>
          </p:cNvGraphicFramePr>
          <p:nvPr>
            <p:extLst>
              <p:ext uri="{D42A27DB-BD31-4B8C-83A1-F6EECF244321}">
                <p14:modId xmlns:p14="http://schemas.microsoft.com/office/powerpoint/2010/main" val="2006766104"/>
              </p:ext>
            </p:extLst>
          </p:nvPr>
        </p:nvGraphicFramePr>
        <p:xfrm>
          <a:off x="5860561" y="5169740"/>
          <a:ext cx="6108700" cy="1560195"/>
        </p:xfrm>
        <a:graphic>
          <a:graphicData uri="http://schemas.openxmlformats.org/drawingml/2006/table">
            <a:tbl>
              <a:tblPr firstRow="1" firstCol="1" bandRow="1">
                <a:tableStyleId>{7DF18680-E054-41AD-8BC1-D1AEF772440D}</a:tableStyleId>
              </a:tblPr>
              <a:tblGrid>
                <a:gridCol w="1231900">
                  <a:extLst>
                    <a:ext uri="{9D8B030D-6E8A-4147-A177-3AD203B41FA5}">
                      <a16:colId xmlns:a16="http://schemas.microsoft.com/office/drawing/2014/main" val="1322874993"/>
                    </a:ext>
                  </a:extLst>
                </a:gridCol>
                <a:gridCol w="2207895">
                  <a:extLst>
                    <a:ext uri="{9D8B030D-6E8A-4147-A177-3AD203B41FA5}">
                      <a16:colId xmlns:a16="http://schemas.microsoft.com/office/drawing/2014/main" val="920313252"/>
                    </a:ext>
                  </a:extLst>
                </a:gridCol>
                <a:gridCol w="1407160">
                  <a:extLst>
                    <a:ext uri="{9D8B030D-6E8A-4147-A177-3AD203B41FA5}">
                      <a16:colId xmlns:a16="http://schemas.microsoft.com/office/drawing/2014/main" val="3357543335"/>
                    </a:ext>
                  </a:extLst>
                </a:gridCol>
                <a:gridCol w="1261745">
                  <a:extLst>
                    <a:ext uri="{9D8B030D-6E8A-4147-A177-3AD203B41FA5}">
                      <a16:colId xmlns:a16="http://schemas.microsoft.com/office/drawing/2014/main" val="2587947404"/>
                    </a:ext>
                  </a:extLst>
                </a:gridCol>
              </a:tblGrid>
              <a:tr h="295275">
                <a:tc>
                  <a:txBody>
                    <a:bodyPr/>
                    <a:lstStyle/>
                    <a:p>
                      <a:pPr algn="ctr">
                        <a:spcAft>
                          <a:spcPts val="0"/>
                        </a:spcAft>
                      </a:pPr>
                      <a:r>
                        <a:rPr lang="fr-FR" sz="1600">
                          <a:effectLst/>
                        </a:rPr>
                        <a:t>2019</a:t>
                      </a:r>
                      <a:endParaRPr lang="fr-FR" sz="1600">
                        <a:effectLst/>
                        <a:latin typeface="Calibri" panose="020F0502020204030204" pitchFamily="34" charset="0"/>
                        <a:ea typeface="Calibri" panose="020F0502020204030204" pitchFamily="34" charset="0"/>
                      </a:endParaRPr>
                    </a:p>
                  </a:txBody>
                  <a:tcPr marL="44450" marR="44450" marT="0" marB="0" anchor="ctr"/>
                </a:tc>
                <a:tc gridSpan="3">
                  <a:txBody>
                    <a:bodyPr/>
                    <a:lstStyle/>
                    <a:p>
                      <a:pPr algn="ctr">
                        <a:spcAft>
                          <a:spcPts val="0"/>
                        </a:spcAft>
                      </a:pPr>
                      <a:r>
                        <a:rPr lang="fr-FR" sz="1600" dirty="0">
                          <a:effectLst/>
                        </a:rPr>
                        <a:t>PERSONNELS DES ETABLISSEMENTS : CADRES</a:t>
                      </a:r>
                      <a:endParaRPr lang="fr-FR" sz="1600" dirty="0">
                        <a:effectLst/>
                        <a:latin typeface="Calibri" panose="020F0502020204030204" pitchFamily="34" charset="0"/>
                        <a:ea typeface="Calibri" panose="020F0502020204030204" pitchFamily="34" charset="0"/>
                      </a:endParaRPr>
                    </a:p>
                  </a:txBody>
                  <a:tcPr marL="44450" marR="4445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12556178"/>
                  </a:ext>
                </a:extLst>
              </a:tr>
              <a:tr h="255270">
                <a:tc>
                  <a:txBody>
                    <a:bodyPr/>
                    <a:lstStyle/>
                    <a:p>
                      <a:pPr algn="ctr">
                        <a:spcAft>
                          <a:spcPts val="0"/>
                        </a:spcAft>
                      </a:pPr>
                      <a:r>
                        <a:rPr lang="fr-FR" sz="1600">
                          <a:effectLst/>
                        </a:rPr>
                        <a:t>Garanties</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Employeur</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Salarié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413981455"/>
                  </a:ext>
                </a:extLst>
              </a:tr>
              <a:tr h="200025">
                <a:tc>
                  <a:txBody>
                    <a:bodyPr/>
                    <a:lstStyle/>
                    <a:p>
                      <a:pPr algn="ctr">
                        <a:spcAft>
                          <a:spcPts val="0"/>
                        </a:spcAft>
                      </a:pPr>
                      <a:r>
                        <a:rPr lang="fr-FR" sz="1600">
                          <a:effectLst/>
                        </a:rPr>
                        <a:t>Incapacité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0,15%</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0,15%</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638077872"/>
                  </a:ext>
                </a:extLst>
              </a:tr>
              <a:tr h="255270">
                <a:tc>
                  <a:txBody>
                    <a:bodyPr/>
                    <a:lstStyle/>
                    <a:p>
                      <a:pPr algn="ctr">
                        <a:spcAft>
                          <a:spcPts val="0"/>
                        </a:spcAft>
                      </a:pPr>
                      <a:r>
                        <a:rPr lang="fr-FR" sz="1600">
                          <a:effectLst/>
                        </a:rPr>
                        <a:t>Invalidité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0,60%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0,05%</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0,65%</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246151766"/>
                  </a:ext>
                </a:extLst>
              </a:tr>
              <a:tr h="255270">
                <a:tc>
                  <a:txBody>
                    <a:bodyPr/>
                    <a:lstStyle/>
                    <a:p>
                      <a:pPr algn="ctr">
                        <a:spcAft>
                          <a:spcPts val="0"/>
                        </a:spcAft>
                      </a:pPr>
                      <a:r>
                        <a:rPr lang="fr-FR" sz="1600">
                          <a:effectLst/>
                        </a:rPr>
                        <a:t>Décès IAD</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0,90%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0,90%</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457189595"/>
                  </a:ext>
                </a:extLst>
              </a:tr>
              <a:tr h="255270">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1,50%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1,70%</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391708731"/>
                  </a:ext>
                </a:extLst>
              </a:tr>
            </a:tbl>
          </a:graphicData>
        </a:graphic>
      </p:graphicFrame>
      <p:graphicFrame>
        <p:nvGraphicFramePr>
          <p:cNvPr id="6" name="Tableau 5">
            <a:extLst>
              <a:ext uri="{FF2B5EF4-FFF2-40B4-BE49-F238E27FC236}">
                <a16:creationId xmlns:a16="http://schemas.microsoft.com/office/drawing/2014/main" id="{8EE5084A-FE57-408A-9552-B237B91FA845}"/>
              </a:ext>
            </a:extLst>
          </p:cNvPr>
          <p:cNvGraphicFramePr>
            <a:graphicFrameLocks noGrp="1"/>
          </p:cNvGraphicFramePr>
          <p:nvPr>
            <p:extLst>
              <p:ext uri="{D42A27DB-BD31-4B8C-83A1-F6EECF244321}">
                <p14:modId xmlns:p14="http://schemas.microsoft.com/office/powerpoint/2010/main" val="3582695762"/>
              </p:ext>
            </p:extLst>
          </p:nvPr>
        </p:nvGraphicFramePr>
        <p:xfrm>
          <a:off x="3300730" y="3390413"/>
          <a:ext cx="6108700" cy="1560195"/>
        </p:xfrm>
        <a:graphic>
          <a:graphicData uri="http://schemas.openxmlformats.org/drawingml/2006/table">
            <a:tbl>
              <a:tblPr firstRow="1" firstCol="1" bandRow="1">
                <a:tableStyleId>{7DF18680-E054-41AD-8BC1-D1AEF772440D}</a:tableStyleId>
              </a:tblPr>
              <a:tblGrid>
                <a:gridCol w="1231900">
                  <a:extLst>
                    <a:ext uri="{9D8B030D-6E8A-4147-A177-3AD203B41FA5}">
                      <a16:colId xmlns:a16="http://schemas.microsoft.com/office/drawing/2014/main" val="200170226"/>
                    </a:ext>
                  </a:extLst>
                </a:gridCol>
                <a:gridCol w="2207895">
                  <a:extLst>
                    <a:ext uri="{9D8B030D-6E8A-4147-A177-3AD203B41FA5}">
                      <a16:colId xmlns:a16="http://schemas.microsoft.com/office/drawing/2014/main" val="1728334272"/>
                    </a:ext>
                  </a:extLst>
                </a:gridCol>
                <a:gridCol w="1407160">
                  <a:extLst>
                    <a:ext uri="{9D8B030D-6E8A-4147-A177-3AD203B41FA5}">
                      <a16:colId xmlns:a16="http://schemas.microsoft.com/office/drawing/2014/main" val="3705516585"/>
                    </a:ext>
                  </a:extLst>
                </a:gridCol>
                <a:gridCol w="1261745">
                  <a:extLst>
                    <a:ext uri="{9D8B030D-6E8A-4147-A177-3AD203B41FA5}">
                      <a16:colId xmlns:a16="http://schemas.microsoft.com/office/drawing/2014/main" val="702195916"/>
                    </a:ext>
                  </a:extLst>
                </a:gridCol>
              </a:tblGrid>
              <a:tr h="295275">
                <a:tc>
                  <a:txBody>
                    <a:bodyPr/>
                    <a:lstStyle/>
                    <a:p>
                      <a:pPr algn="ctr">
                        <a:spcAft>
                          <a:spcPts val="0"/>
                        </a:spcAft>
                      </a:pPr>
                      <a:r>
                        <a:rPr lang="fr-FR" sz="1600">
                          <a:effectLst/>
                        </a:rPr>
                        <a:t>2019</a:t>
                      </a:r>
                      <a:endParaRPr lang="fr-FR" sz="1600">
                        <a:effectLst/>
                        <a:latin typeface="Calibri" panose="020F0502020204030204" pitchFamily="34" charset="0"/>
                        <a:ea typeface="Calibri" panose="020F0502020204030204" pitchFamily="34" charset="0"/>
                      </a:endParaRPr>
                    </a:p>
                  </a:txBody>
                  <a:tcPr marL="44450" marR="44450" marT="0" marB="0" anchor="ctr"/>
                </a:tc>
                <a:tc gridSpan="3">
                  <a:txBody>
                    <a:bodyPr/>
                    <a:lstStyle/>
                    <a:p>
                      <a:pPr algn="ctr">
                        <a:spcAft>
                          <a:spcPts val="0"/>
                        </a:spcAft>
                      </a:pPr>
                      <a:r>
                        <a:rPr lang="fr-FR" sz="1600" dirty="0">
                          <a:effectLst/>
                        </a:rPr>
                        <a:t>PERSONNELS DES ETABLISSEMENTS : NON CADRES</a:t>
                      </a:r>
                      <a:endParaRPr lang="fr-FR" sz="1600" dirty="0">
                        <a:effectLst/>
                        <a:latin typeface="Calibri" panose="020F0502020204030204" pitchFamily="34" charset="0"/>
                        <a:ea typeface="Calibri" panose="020F0502020204030204" pitchFamily="34" charset="0"/>
                      </a:endParaRPr>
                    </a:p>
                  </a:txBody>
                  <a:tcPr marL="44450" marR="4445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88012187"/>
                  </a:ext>
                </a:extLst>
              </a:tr>
              <a:tr h="255270">
                <a:tc>
                  <a:txBody>
                    <a:bodyPr/>
                    <a:lstStyle/>
                    <a:p>
                      <a:pPr algn="ctr">
                        <a:spcAft>
                          <a:spcPts val="0"/>
                        </a:spcAft>
                      </a:pPr>
                      <a:r>
                        <a:rPr lang="fr-FR" sz="1600">
                          <a:effectLst/>
                        </a:rPr>
                        <a:t>Garanties</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Employeur</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Salarié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2191252"/>
                  </a:ext>
                </a:extLst>
              </a:tr>
              <a:tr h="200025">
                <a:tc>
                  <a:txBody>
                    <a:bodyPr/>
                    <a:lstStyle/>
                    <a:p>
                      <a:pPr algn="ctr">
                        <a:spcAft>
                          <a:spcPts val="0"/>
                        </a:spcAft>
                      </a:pPr>
                      <a:r>
                        <a:rPr lang="fr-FR" sz="1600">
                          <a:effectLst/>
                        </a:rPr>
                        <a:t>Incapacité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4248494154"/>
                  </a:ext>
                </a:extLst>
              </a:tr>
              <a:tr h="255270">
                <a:tc>
                  <a:txBody>
                    <a:bodyPr/>
                    <a:lstStyle/>
                    <a:p>
                      <a:pPr algn="ctr">
                        <a:spcAft>
                          <a:spcPts val="0"/>
                        </a:spcAft>
                      </a:pPr>
                      <a:r>
                        <a:rPr lang="fr-FR" sz="1600">
                          <a:effectLst/>
                        </a:rPr>
                        <a:t>Invalidité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0,75%</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0,70%</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570532622"/>
                  </a:ext>
                </a:extLst>
              </a:tr>
              <a:tr h="255270">
                <a:tc>
                  <a:txBody>
                    <a:bodyPr/>
                    <a:lstStyle/>
                    <a:p>
                      <a:pPr algn="ctr">
                        <a:spcAft>
                          <a:spcPts val="0"/>
                        </a:spcAft>
                      </a:pPr>
                      <a:r>
                        <a:rPr lang="fr-FR" sz="1600">
                          <a:effectLst/>
                        </a:rPr>
                        <a:t>Décès IAD</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0,25%</a:t>
                      </a:r>
                      <a:endParaRPr lang="fr-FR" sz="16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0,30%</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222273148"/>
                  </a:ext>
                </a:extLst>
              </a:tr>
              <a:tr h="255270">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1,00%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1,20%</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4256522709"/>
                  </a:ext>
                </a:extLst>
              </a:tr>
            </a:tbl>
          </a:graphicData>
        </a:graphic>
      </p:graphicFrame>
      <p:cxnSp>
        <p:nvCxnSpPr>
          <p:cNvPr id="11" name="Connecteur droit avec flèche 10">
            <a:extLst>
              <a:ext uri="{FF2B5EF4-FFF2-40B4-BE49-F238E27FC236}">
                <a16:creationId xmlns:a16="http://schemas.microsoft.com/office/drawing/2014/main" id="{3A6E9AF3-AB5E-4990-BEB0-3B184831CA83}"/>
              </a:ext>
            </a:extLst>
          </p:cNvPr>
          <p:cNvCxnSpPr>
            <a:cxnSpLocks/>
          </p:cNvCxnSpPr>
          <p:nvPr/>
        </p:nvCxnSpPr>
        <p:spPr>
          <a:xfrm>
            <a:off x="4173239" y="2007555"/>
            <a:ext cx="2181841" cy="1023028"/>
          </a:xfrm>
          <a:prstGeom prst="straightConnector1">
            <a:avLst/>
          </a:prstGeom>
          <a:ln>
            <a:solidFill>
              <a:srgbClr val="128076"/>
            </a:solidFill>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E8EB8C8F-E9EA-491C-AE62-C60DD17F462A}"/>
              </a:ext>
            </a:extLst>
          </p:cNvPr>
          <p:cNvSpPr txBox="1"/>
          <p:nvPr/>
        </p:nvSpPr>
        <p:spPr>
          <a:xfrm>
            <a:off x="3372951" y="1592056"/>
            <a:ext cx="750711"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t>0,75% en 2018</a:t>
            </a:r>
          </a:p>
        </p:txBody>
      </p:sp>
      <p:cxnSp>
        <p:nvCxnSpPr>
          <p:cNvPr id="10" name="Connecteur droit avec flèche 9">
            <a:extLst>
              <a:ext uri="{FF2B5EF4-FFF2-40B4-BE49-F238E27FC236}">
                <a16:creationId xmlns:a16="http://schemas.microsoft.com/office/drawing/2014/main" id="{ECFEA5E6-CC2D-4522-97C2-50B46740EAED}"/>
              </a:ext>
            </a:extLst>
          </p:cNvPr>
          <p:cNvCxnSpPr>
            <a:cxnSpLocks/>
          </p:cNvCxnSpPr>
          <p:nvPr/>
        </p:nvCxnSpPr>
        <p:spPr>
          <a:xfrm flipV="1">
            <a:off x="3950283" y="4950608"/>
            <a:ext cx="1509991" cy="829269"/>
          </a:xfrm>
          <a:prstGeom prst="straightConnector1">
            <a:avLst/>
          </a:prstGeom>
          <a:ln>
            <a:solidFill>
              <a:srgbClr val="128076"/>
            </a:solidFill>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59B64B87-91A3-4D3F-9B77-17A2FD85AD82}"/>
              </a:ext>
            </a:extLst>
          </p:cNvPr>
          <p:cNvSpPr txBox="1"/>
          <p:nvPr/>
        </p:nvSpPr>
        <p:spPr>
          <a:xfrm>
            <a:off x="3149995" y="5364378"/>
            <a:ext cx="750711"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t>0,59% en 2018</a:t>
            </a:r>
          </a:p>
        </p:txBody>
      </p:sp>
    </p:spTree>
    <p:extLst>
      <p:ext uri="{BB962C8B-B14F-4D97-AF65-F5344CB8AC3E}">
        <p14:creationId xmlns:p14="http://schemas.microsoft.com/office/powerpoint/2010/main" val="331509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B13798AB-DB6F-453F-ABD7-7A8A6F19C8DC}"/>
              </a:ext>
            </a:extLst>
          </p:cNvPr>
          <p:cNvSpPr>
            <a:spLocks noGrp="1"/>
          </p:cNvSpPr>
          <p:nvPr>
            <p:ph type="body" idx="1"/>
          </p:nvPr>
        </p:nvSpPr>
        <p:spPr/>
        <p:txBody>
          <a:bodyPr/>
          <a:lstStyle/>
          <a:p>
            <a:endParaRPr lang="fr-FR" dirty="0">
              <a:latin typeface="Century Gothic" panose="020B0502020202020204" pitchFamily="34" charset="0"/>
            </a:endParaRPr>
          </a:p>
          <a:p>
            <a:endParaRPr lang="fr-FR" dirty="0">
              <a:latin typeface="Century Gothic" panose="020B0502020202020204" pitchFamily="34" charset="0"/>
            </a:endParaRPr>
          </a:p>
          <a:p>
            <a:pPr algn="l"/>
            <a:r>
              <a:rPr lang="fr-FR" dirty="0">
                <a:latin typeface="Century Gothic" panose="020B0502020202020204" pitchFamily="34" charset="0"/>
              </a:rPr>
              <a:t>En cas de contrôle Urssaf, nous contacter</a:t>
            </a:r>
          </a:p>
          <a:p>
            <a:pPr algn="l"/>
            <a:endParaRPr lang="fr-FR" dirty="0">
              <a:latin typeface="Century Gothic" panose="020B0502020202020204" pitchFamily="34" charset="0"/>
            </a:endParaRPr>
          </a:p>
          <a:p>
            <a:pPr algn="l"/>
            <a:endParaRPr lang="fr-FR" dirty="0">
              <a:latin typeface="Century Gothic" panose="020B0502020202020204" pitchFamily="34" charset="0"/>
            </a:endParaRPr>
          </a:p>
          <a:p>
            <a:pPr algn="l"/>
            <a:endParaRPr lang="fr-FR" dirty="0">
              <a:latin typeface="Century Gothic" panose="020B0502020202020204" pitchFamily="34" charset="0"/>
            </a:endParaRPr>
          </a:p>
          <a:p>
            <a:pPr algn="l"/>
            <a:r>
              <a:rPr lang="fr-FR" dirty="0">
                <a:latin typeface="Century Gothic" panose="020B0502020202020204" pitchFamily="34" charset="0"/>
              </a:rPr>
              <a:t>L’inspecteur  du redressement réclamera le QUITUS !</a:t>
            </a:r>
          </a:p>
        </p:txBody>
      </p:sp>
      <p:sp>
        <p:nvSpPr>
          <p:cNvPr id="3" name="Espace réservé du contenu 2">
            <a:extLst>
              <a:ext uri="{FF2B5EF4-FFF2-40B4-BE49-F238E27FC236}">
                <a16:creationId xmlns:a16="http://schemas.microsoft.com/office/drawing/2014/main" id="{ED665029-962F-49DB-8307-67FD0AFD18F4}"/>
              </a:ext>
            </a:extLst>
          </p:cNvPr>
          <p:cNvSpPr>
            <a:spLocks noGrp="1"/>
          </p:cNvSpPr>
          <p:nvPr>
            <p:ph sz="half" idx="15"/>
          </p:nvPr>
        </p:nvSpPr>
        <p:spPr/>
        <p:txBody>
          <a:bodyPr>
            <a:normAutofit/>
          </a:bodyPr>
          <a:lstStyle/>
          <a:p>
            <a:pPr algn="l"/>
            <a:endParaRPr lang="fr-FR" cap="none" dirty="0">
              <a:latin typeface="Century Gothic" panose="020B0502020202020204" pitchFamily="34" charset="0"/>
            </a:endParaRPr>
          </a:p>
          <a:p>
            <a:pPr algn="l"/>
            <a:r>
              <a:rPr lang="fr-FR" cap="none" dirty="0">
                <a:latin typeface="Century Gothic" panose="020B0502020202020204" pitchFamily="34" charset="0"/>
              </a:rPr>
              <a:t>La question du versement de la CSG-CRDS calculée sur la cotisation établissement est réglée grâce à une convention signée avec l’Acoss.</a:t>
            </a:r>
          </a:p>
          <a:p>
            <a:pPr marL="806450" algn="l"/>
            <a:r>
              <a:rPr lang="fr-FR" cap="none" dirty="0">
                <a:solidFill>
                  <a:srgbClr val="16B1AB"/>
                </a:solidFill>
                <a:latin typeface="Century Gothic" panose="020B0502020202020204" pitchFamily="34" charset="0"/>
              </a:rPr>
              <a:t>En cas de contrôle URSSAF : </a:t>
            </a:r>
            <a:r>
              <a:rPr lang="fr-FR" cap="none" dirty="0">
                <a:latin typeface="Century Gothic" panose="020B0502020202020204" pitchFamily="34" charset="0"/>
              </a:rPr>
              <a:t>contacter </a:t>
            </a:r>
            <a:r>
              <a:rPr lang="fr-FR" cap="none" dirty="0">
                <a:latin typeface="Century Gothic" panose="020B0502020202020204" pitchFamily="34" charset="0"/>
                <a:hlinkClick r:id="rId3"/>
              </a:rPr>
              <a:t>prevoyance@branche-eep.org</a:t>
            </a:r>
            <a:r>
              <a:rPr lang="fr-FR" cap="none" dirty="0">
                <a:latin typeface="Century Gothic" panose="020B0502020202020204" pitchFamily="34" charset="0"/>
              </a:rPr>
              <a:t> pour que nous adressions un </a:t>
            </a:r>
            <a:r>
              <a:rPr lang="fr-FR" sz="4000" b="1" cap="none" dirty="0">
                <a:solidFill>
                  <a:srgbClr val="00A9AD"/>
                </a:solidFill>
                <a:latin typeface="Century Gothic" panose="020B0502020202020204" pitchFamily="34" charset="0"/>
              </a:rPr>
              <a:t>quitus</a:t>
            </a:r>
            <a:r>
              <a:rPr lang="fr-FR" b="1" cap="none" dirty="0">
                <a:solidFill>
                  <a:srgbClr val="00A9AD"/>
                </a:solidFill>
                <a:latin typeface="Century Gothic" panose="020B0502020202020204" pitchFamily="34" charset="0"/>
              </a:rPr>
              <a:t> </a:t>
            </a:r>
            <a:r>
              <a:rPr lang="fr-FR" cap="none" dirty="0">
                <a:latin typeface="Century Gothic" panose="020B0502020202020204" pitchFamily="34" charset="0"/>
              </a:rPr>
              <a:t>(preuve de paiement)</a:t>
            </a:r>
          </a:p>
        </p:txBody>
      </p:sp>
      <p:sp>
        <p:nvSpPr>
          <p:cNvPr id="2" name="Titre 1">
            <a:extLst>
              <a:ext uri="{FF2B5EF4-FFF2-40B4-BE49-F238E27FC236}">
                <a16:creationId xmlns:a16="http://schemas.microsoft.com/office/drawing/2014/main" id="{798FBBA2-17F2-4366-AD54-68B512672601}"/>
              </a:ext>
            </a:extLst>
          </p:cNvPr>
          <p:cNvSpPr>
            <a:spLocks noGrp="1"/>
          </p:cNvSpPr>
          <p:nvPr>
            <p:ph type="title"/>
          </p:nvPr>
        </p:nvSpPr>
        <p:spPr/>
        <p:txBody>
          <a:bodyPr/>
          <a:lstStyle/>
          <a:p>
            <a:pPr algn="l"/>
            <a:r>
              <a:rPr lang="fr-FR" dirty="0">
                <a:solidFill>
                  <a:srgbClr val="16B1AB"/>
                </a:solidFill>
                <a:latin typeface="Century Gothic" panose="020B0502020202020204" pitchFamily="34" charset="0"/>
              </a:rPr>
              <a:t>CSG CRDS Enseignants </a:t>
            </a:r>
          </a:p>
        </p:txBody>
      </p:sp>
      <p:pic>
        <p:nvPicPr>
          <p:cNvPr id="7" name="Picture 2" descr="http://www.fnogec.org/politique-sociale/protection-sociale-complementaire/la-prevoyance/resolveuid/31979e78097bb3de846962e9def9d999/image_preview">
            <a:extLst>
              <a:ext uri="{FF2B5EF4-FFF2-40B4-BE49-F238E27FC236}">
                <a16:creationId xmlns:a16="http://schemas.microsoft.com/office/drawing/2014/main" id="{1473E707-04CD-41F6-A69F-3A31B3D8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8985" y="74532"/>
            <a:ext cx="1550276" cy="1383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ésultat de recherche d'images pour &quot;panneau attention&quot;">
            <a:extLst>
              <a:ext uri="{FF2B5EF4-FFF2-40B4-BE49-F238E27FC236}">
                <a16:creationId xmlns:a16="http://schemas.microsoft.com/office/drawing/2014/main" id="{5D8B6280-43C7-4B88-9AEF-51CB92B42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4089" y="4267346"/>
            <a:ext cx="653896" cy="57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62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98D7129-D1F3-400E-87AC-148FEF8BFCAF}"/>
              </a:ext>
            </a:extLst>
          </p:cNvPr>
          <p:cNvSpPr>
            <a:spLocks noGrp="1"/>
          </p:cNvSpPr>
          <p:nvPr>
            <p:ph type="ctrTitle"/>
          </p:nvPr>
        </p:nvSpPr>
        <p:spPr/>
        <p:txBody>
          <a:bodyPr/>
          <a:lstStyle/>
          <a:p>
            <a:r>
              <a:rPr lang="fr-FR" sz="4400" b="1" dirty="0"/>
              <a:t>Projet de restructuration</a:t>
            </a:r>
            <a:endParaRPr lang="fr-FR" dirty="0"/>
          </a:p>
        </p:txBody>
      </p:sp>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4294967295"/>
          </p:nvPr>
        </p:nvSpPr>
        <p:spPr>
          <a:xfrm>
            <a:off x="0" y="1458913"/>
            <a:ext cx="2551113" cy="4897437"/>
          </a:xfrm>
        </p:spPr>
        <p:txBody>
          <a:bodyPr/>
          <a:lstStyle/>
          <a:p>
            <a:pPr marL="0" indent="0">
              <a:buNone/>
            </a:pPr>
            <a:r>
              <a:rPr lang="fr-FR" b="1" dirty="0"/>
              <a:t>UN projet dans LE projet !</a:t>
            </a:r>
            <a:endParaRPr lang="fr-FR" dirty="0"/>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4294967295"/>
          </p:nvPr>
        </p:nvSpPr>
        <p:spPr>
          <a:xfrm>
            <a:off x="3827463" y="1984375"/>
            <a:ext cx="8364537" cy="4627563"/>
          </a:xfrm>
        </p:spPr>
        <p:txBody>
          <a:bodyPr/>
          <a:lstStyle/>
          <a:p>
            <a:pPr marL="0" indent="0">
              <a:buNone/>
            </a:pPr>
            <a:r>
              <a:rPr lang="fr-FR" cap="none" dirty="0"/>
              <a:t>par </a:t>
            </a:r>
          </a:p>
          <a:p>
            <a:pPr marL="0" indent="0">
              <a:buNone/>
            </a:pPr>
            <a:r>
              <a:rPr lang="fr-FR" cap="none" dirty="0"/>
              <a:t>Éric Abolivier, secrétaire général de l'</a:t>
            </a:r>
            <a:r>
              <a:rPr lang="fr-FR" cap="none" dirty="0" err="1"/>
              <a:t>Udogec</a:t>
            </a:r>
            <a:r>
              <a:rPr lang="fr-FR" cap="none" dirty="0"/>
              <a:t> du Finistère </a:t>
            </a:r>
          </a:p>
          <a:p>
            <a:pPr marL="0" indent="0">
              <a:buNone/>
            </a:pPr>
            <a:r>
              <a:rPr lang="fr-FR" cap="none" dirty="0"/>
              <a:t>Yannick Coulouarn, chef d'établissement à Pont-l'Abbé</a:t>
            </a:r>
          </a:p>
          <a:p>
            <a:endParaRPr lang="fr-FR" cap="none" dirty="0"/>
          </a:p>
        </p:txBody>
      </p:sp>
    </p:spTree>
    <p:extLst>
      <p:ext uri="{BB962C8B-B14F-4D97-AF65-F5344CB8AC3E}">
        <p14:creationId xmlns:p14="http://schemas.microsoft.com/office/powerpoint/2010/main" val="2747123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mplacement réservé de contenu 13"/>
          <p:cNvSpPr>
            <a:spLocks noGrp="1"/>
          </p:cNvSpPr>
          <p:nvPr>
            <p:ph sz="half" idx="15"/>
          </p:nvPr>
        </p:nvSpPr>
        <p:spPr/>
        <p:txBody>
          <a:bodyPr>
            <a:normAutofit/>
          </a:bodyPr>
          <a:lstStyle/>
          <a:p>
            <a:pPr marL="285750" indent="-285750">
              <a:buFont typeface="Wingdings" panose="05000000000000000000" pitchFamily="2" charset="2"/>
              <a:buChar char="§"/>
            </a:pPr>
            <a:r>
              <a:rPr lang="fr-FR" sz="2400" dirty="0"/>
              <a:t>Situation économique dégradée</a:t>
            </a:r>
          </a:p>
          <a:p>
            <a:pPr marL="285750" indent="-285750">
              <a:buFont typeface="Wingdings" panose="05000000000000000000" pitchFamily="2" charset="2"/>
              <a:buChar char="§"/>
            </a:pPr>
            <a:r>
              <a:rPr lang="fr-FR" sz="2400" dirty="0"/>
              <a:t>Contexte récessif</a:t>
            </a:r>
          </a:p>
          <a:p>
            <a:pPr marL="285750" indent="-285750">
              <a:buFont typeface="Wingdings" panose="05000000000000000000" pitchFamily="2" charset="2"/>
              <a:buChar char="§"/>
            </a:pPr>
            <a:r>
              <a:rPr lang="fr-FR" sz="2400" dirty="0"/>
              <a:t>Enjeux de développement</a:t>
            </a:r>
          </a:p>
          <a:p>
            <a:pPr marL="285750" indent="-285750">
              <a:buFont typeface="Wingdings" panose="05000000000000000000" pitchFamily="2" charset="2"/>
              <a:buChar char="§"/>
            </a:pPr>
            <a:r>
              <a:rPr lang="fr-FR" sz="2400" dirty="0"/>
              <a:t>Enjeux territoriaux</a:t>
            </a:r>
          </a:p>
        </p:txBody>
      </p:sp>
      <p:sp>
        <p:nvSpPr>
          <p:cNvPr id="13" name="Titre 12"/>
          <p:cNvSpPr>
            <a:spLocks noGrp="1"/>
          </p:cNvSpPr>
          <p:nvPr>
            <p:ph type="title"/>
          </p:nvPr>
        </p:nvSpPr>
        <p:spPr/>
        <p:txBody>
          <a:bodyPr vert="horz" lIns="91440" tIns="45720" rIns="91440" bIns="45720" rtlCol="0" anchor="b">
            <a:normAutofit fontScale="97500"/>
          </a:bodyPr>
          <a:lstStyle/>
          <a:p>
            <a:pPr algn="l" defTabSz="914400">
              <a:lnSpc>
                <a:spcPct val="80000"/>
              </a:lnSpc>
            </a:pPr>
            <a:r>
              <a:rPr lang="fr-FR" sz="3600" b="1" dirty="0">
                <a:solidFill>
                  <a:srgbClr val="16B1AB"/>
                </a:solidFill>
              </a:rPr>
              <a:t>Les « projets de restructuration » en question…</a:t>
            </a:r>
          </a:p>
        </p:txBody>
      </p:sp>
      <p:sp>
        <p:nvSpPr>
          <p:cNvPr id="4" name="Titre 12">
            <a:extLst>
              <a:ext uri="{FF2B5EF4-FFF2-40B4-BE49-F238E27FC236}">
                <a16:creationId xmlns:a16="http://schemas.microsoft.com/office/drawing/2014/main" id="{3A710D8F-1A84-4F91-A907-33C63B4ED8EB}"/>
              </a:ext>
            </a:extLst>
          </p:cNvPr>
          <p:cNvSpPr txBox="1">
            <a:spLocks/>
          </p:cNvSpPr>
          <p:nvPr/>
        </p:nvSpPr>
        <p:spPr>
          <a:xfrm>
            <a:off x="6478588" y="3500171"/>
            <a:ext cx="5713412" cy="1066800"/>
          </a:xfrm>
          <a:prstGeom prst="rect">
            <a:avLst/>
          </a:prstGeom>
        </p:spPr>
        <p:txBody>
          <a:bodyPr vert="horz" lIns="91440" tIns="45720" rIns="91440" bIns="45720" rtlCol="0" anchor="b">
            <a:normAutofit fontScale="97500"/>
          </a:bodyPr>
          <a:lstStyle>
            <a:lvl1pPr algn="l" defTabSz="914400" rtl="0" eaLnBrk="1" latinLnBrk="0" hangingPunct="1">
              <a:lnSpc>
                <a:spcPct val="80000"/>
              </a:lnSpc>
              <a:spcBef>
                <a:spcPct val="0"/>
              </a:spcBef>
              <a:buNone/>
              <a:defRPr lang="fr-FR" sz="3600" b="1" kern="1200">
                <a:solidFill>
                  <a:schemeClr val="accent1"/>
                </a:solidFill>
                <a:latin typeface="+mj-lt"/>
                <a:ea typeface="+mj-ea"/>
                <a:cs typeface="+mj-cs"/>
              </a:defRPr>
            </a:lvl1pPr>
          </a:lstStyle>
          <a:p>
            <a:r>
              <a:rPr lang="fr-FR" dirty="0">
                <a:solidFill>
                  <a:srgbClr val="16B1AB"/>
                </a:solidFill>
              </a:rPr>
              <a:t>Le Déclic</a:t>
            </a:r>
          </a:p>
        </p:txBody>
      </p:sp>
      <p:sp>
        <p:nvSpPr>
          <p:cNvPr id="5" name="Emplacement réservé de contenu 13">
            <a:extLst>
              <a:ext uri="{FF2B5EF4-FFF2-40B4-BE49-F238E27FC236}">
                <a16:creationId xmlns:a16="http://schemas.microsoft.com/office/drawing/2014/main" id="{98C044EA-0CCD-4FCA-B7C4-8B0A1ACC5988}"/>
              </a:ext>
            </a:extLst>
          </p:cNvPr>
          <p:cNvSpPr txBox="1">
            <a:spLocks/>
          </p:cNvSpPr>
          <p:nvPr/>
        </p:nvSpPr>
        <p:spPr>
          <a:xfrm>
            <a:off x="7170545" y="4847802"/>
            <a:ext cx="5078083" cy="31242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lang="fr-F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lang="fr-F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lang="fr-F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lang="fr-F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lang="fr-F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lang="fr-F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lang="fr-F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lang="fr-F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lang="fr-FR" sz="1400" kern="1200">
                <a:solidFill>
                  <a:schemeClr val="tx1">
                    <a:lumMod val="65000"/>
                    <a:lumOff val="35000"/>
                  </a:schemeClr>
                </a:solidFill>
                <a:latin typeface="+mn-lt"/>
                <a:ea typeface="+mn-ea"/>
                <a:cs typeface="+mn-cs"/>
              </a:defRPr>
            </a:lvl9pPr>
          </a:lstStyle>
          <a:p>
            <a:pPr marL="285750" indent="-285750">
              <a:buFont typeface="Wingdings" panose="05000000000000000000" pitchFamily="2" charset="2"/>
              <a:buChar char="§"/>
            </a:pPr>
            <a:r>
              <a:rPr lang="fr-FR" sz="2400" dirty="0"/>
              <a:t>Effet de rupture</a:t>
            </a:r>
          </a:p>
          <a:p>
            <a:pPr marL="285750" indent="-285750">
              <a:buFont typeface="Wingdings" panose="05000000000000000000" pitchFamily="2" charset="2"/>
              <a:buChar char="§"/>
            </a:pPr>
            <a:r>
              <a:rPr lang="fr-FR" sz="2400" dirty="0"/>
              <a:t>Prise de conscience </a:t>
            </a:r>
          </a:p>
          <a:p>
            <a:pPr marL="285750" indent="-285750">
              <a:buFont typeface="Wingdings" panose="05000000000000000000" pitchFamily="2" charset="2"/>
              <a:buChar char="§"/>
            </a:pPr>
            <a:r>
              <a:rPr lang="fr-FR" sz="2400" dirty="0"/>
              <a:t>Conseil externe</a:t>
            </a:r>
          </a:p>
        </p:txBody>
      </p:sp>
      <p:cxnSp>
        <p:nvCxnSpPr>
          <p:cNvPr id="3" name="Connecteur droit 2">
            <a:extLst>
              <a:ext uri="{FF2B5EF4-FFF2-40B4-BE49-F238E27FC236}">
                <a16:creationId xmlns:a16="http://schemas.microsoft.com/office/drawing/2014/main" id="{DF478888-5F9A-4D55-85BE-1023EEAAF800}"/>
              </a:ext>
            </a:extLst>
          </p:cNvPr>
          <p:cNvCxnSpPr>
            <a:cxnSpLocks/>
          </p:cNvCxnSpPr>
          <p:nvPr/>
        </p:nvCxnSpPr>
        <p:spPr>
          <a:xfrm flipV="1">
            <a:off x="1671181" y="1110343"/>
            <a:ext cx="9427915" cy="5224137"/>
          </a:xfrm>
          <a:prstGeom prst="line">
            <a:avLst/>
          </a:prstGeom>
          <a:ln w="19050" cap="flat" cmpd="sng" algn="ctr">
            <a:solidFill>
              <a:srgbClr val="12807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37231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F33F0EB-02AE-4A93-BF48-0660B0B00296}"/>
              </a:ext>
            </a:extLst>
          </p:cNvPr>
          <p:cNvSpPr>
            <a:spLocks noGrp="1"/>
          </p:cNvSpPr>
          <p:nvPr>
            <p:ph sz="half" idx="15"/>
          </p:nvPr>
        </p:nvSpPr>
        <p:spPr>
          <a:xfrm>
            <a:off x="432740" y="1607242"/>
            <a:ext cx="11326519" cy="4628444"/>
          </a:xfrm>
        </p:spPr>
        <p:txBody>
          <a:bodyPr>
            <a:normAutofit fontScale="92500" lnSpcReduction="10000"/>
          </a:bodyPr>
          <a:lstStyle/>
          <a:p>
            <a:pPr marL="457200" indent="-457200">
              <a:lnSpc>
                <a:spcPct val="110000"/>
              </a:lnSpc>
              <a:spcBef>
                <a:spcPts val="1200"/>
              </a:spcBef>
              <a:buClr>
                <a:schemeClr val="tx1"/>
              </a:buClr>
              <a:buFont typeface="Arial" panose="020B0604020202020204" pitchFamily="34" charset="0"/>
              <a:buChar char="•"/>
            </a:pPr>
            <a:r>
              <a:rPr lang="fr-FR" sz="2800" b="1" cap="none" dirty="0">
                <a:solidFill>
                  <a:schemeClr val="tx1"/>
                </a:solidFill>
              </a:rPr>
              <a:t>Ai-je un regard objectif sur la situation ?</a:t>
            </a:r>
          </a:p>
          <a:p>
            <a:pPr marL="457200" indent="-457200">
              <a:lnSpc>
                <a:spcPct val="110000"/>
              </a:lnSpc>
              <a:spcBef>
                <a:spcPts val="1200"/>
              </a:spcBef>
              <a:buClr>
                <a:schemeClr val="tx1"/>
              </a:buClr>
              <a:buFont typeface="Arial" panose="020B0604020202020204" pitchFamily="34" charset="0"/>
              <a:buChar char="•"/>
            </a:pPr>
            <a:r>
              <a:rPr lang="fr-FR" sz="2800" b="1" cap="none" dirty="0">
                <a:solidFill>
                  <a:schemeClr val="tx1"/>
                </a:solidFill>
              </a:rPr>
              <a:t>L’information dont je dispose est elle fiable et suffisante ?</a:t>
            </a:r>
          </a:p>
          <a:p>
            <a:pPr marL="457200" indent="-457200">
              <a:lnSpc>
                <a:spcPct val="110000"/>
              </a:lnSpc>
              <a:spcBef>
                <a:spcPts val="1200"/>
              </a:spcBef>
              <a:buClr>
                <a:schemeClr val="tx1"/>
              </a:buClr>
              <a:buFont typeface="Arial" panose="020B0604020202020204" pitchFamily="34" charset="0"/>
              <a:buChar char="•"/>
            </a:pPr>
            <a:r>
              <a:rPr lang="fr-FR" sz="2800" b="1" cap="none" dirty="0">
                <a:solidFill>
                  <a:schemeClr val="tx1"/>
                </a:solidFill>
              </a:rPr>
              <a:t>Quels indicateurs pertinents ?</a:t>
            </a:r>
          </a:p>
          <a:p>
            <a:pPr marL="457200" indent="-457200">
              <a:lnSpc>
                <a:spcPct val="110000"/>
              </a:lnSpc>
              <a:spcBef>
                <a:spcPts val="1200"/>
              </a:spcBef>
              <a:buClr>
                <a:schemeClr val="tx1"/>
              </a:buClr>
              <a:buFont typeface="Arial" panose="020B0604020202020204" pitchFamily="34" charset="0"/>
              <a:buChar char="•"/>
            </a:pPr>
            <a:r>
              <a:rPr lang="fr-FR" sz="2800" b="1" cap="none" dirty="0">
                <a:solidFill>
                  <a:schemeClr val="tx1"/>
                </a:solidFill>
              </a:rPr>
              <a:t>Restructuration : Sens de l’histoire ou révolution ?</a:t>
            </a:r>
          </a:p>
          <a:p>
            <a:pPr marL="457200" indent="-457200">
              <a:lnSpc>
                <a:spcPct val="110000"/>
              </a:lnSpc>
              <a:spcBef>
                <a:spcPts val="1200"/>
              </a:spcBef>
              <a:buClr>
                <a:schemeClr val="tx1"/>
              </a:buClr>
              <a:buFont typeface="Arial" panose="020B0604020202020204" pitchFamily="34" charset="0"/>
              <a:buChar char="•"/>
            </a:pPr>
            <a:r>
              <a:rPr lang="fr-FR" sz="2800" b="1" cap="none" dirty="0">
                <a:solidFill>
                  <a:schemeClr val="tx1"/>
                </a:solidFill>
              </a:rPr>
              <a:t>Par où commencer ?</a:t>
            </a:r>
          </a:p>
          <a:p>
            <a:pPr marL="502920" indent="-457200">
              <a:lnSpc>
                <a:spcPct val="110000"/>
              </a:lnSpc>
              <a:spcBef>
                <a:spcPts val="1200"/>
              </a:spcBef>
              <a:buClr>
                <a:schemeClr val="tx1"/>
              </a:buClr>
              <a:buSzPct val="80000"/>
              <a:buFont typeface="Arial" panose="020B0604020202020204" pitchFamily="34" charset="0"/>
              <a:buChar char="•"/>
            </a:pPr>
            <a:endParaRPr lang="fr-FR" sz="2800" b="1" cap="none" dirty="0">
              <a:solidFill>
                <a:schemeClr val="tx1"/>
              </a:solidFill>
            </a:endParaRPr>
          </a:p>
          <a:p>
            <a:pPr marL="502920" indent="-457200">
              <a:lnSpc>
                <a:spcPct val="110000"/>
              </a:lnSpc>
              <a:spcBef>
                <a:spcPts val="1200"/>
              </a:spcBef>
              <a:buClr>
                <a:schemeClr val="tx1"/>
              </a:buClr>
              <a:buSzPct val="80000"/>
              <a:buFont typeface="Arial" panose="020B0604020202020204" pitchFamily="34" charset="0"/>
              <a:buChar char="•"/>
            </a:pPr>
            <a:r>
              <a:rPr lang="fr-FR" sz="2800" b="1" cap="none" dirty="0">
                <a:solidFill>
                  <a:schemeClr val="tx1"/>
                </a:solidFill>
              </a:rPr>
              <a:t>Suis-je réellement dans l’urgence ?</a:t>
            </a:r>
          </a:p>
          <a:p>
            <a:pPr marL="502920" indent="-457200">
              <a:lnSpc>
                <a:spcPct val="110000"/>
              </a:lnSpc>
              <a:spcBef>
                <a:spcPts val="1200"/>
              </a:spcBef>
              <a:buClr>
                <a:schemeClr val="tx1"/>
              </a:buClr>
              <a:buSzPct val="80000"/>
              <a:buFont typeface="Arial" panose="020B0604020202020204" pitchFamily="34" charset="0"/>
              <a:buChar char="•"/>
            </a:pPr>
            <a:r>
              <a:rPr lang="fr-FR" sz="2800" b="1" cap="none" dirty="0">
                <a:solidFill>
                  <a:schemeClr val="tx1"/>
                </a:solidFill>
              </a:rPr>
              <a:t>Quel est le regard des structures institutionnelles ?</a:t>
            </a:r>
          </a:p>
          <a:p>
            <a:pPr marL="502920" indent="-457200">
              <a:lnSpc>
                <a:spcPct val="110000"/>
              </a:lnSpc>
              <a:spcBef>
                <a:spcPts val="1200"/>
              </a:spcBef>
              <a:buClr>
                <a:schemeClr val="tx1"/>
              </a:buClr>
              <a:buSzPct val="80000"/>
              <a:buFont typeface="Arial" panose="020B0604020202020204" pitchFamily="34" charset="0"/>
              <a:buChar char="•"/>
            </a:pPr>
            <a:r>
              <a:rPr lang="fr-FR" sz="2800" b="1" cap="none" dirty="0">
                <a:solidFill>
                  <a:schemeClr val="tx1"/>
                </a:solidFill>
              </a:rPr>
              <a:t>Qui doit agir ?</a:t>
            </a:r>
          </a:p>
          <a:p>
            <a:pPr marL="502920" indent="-457200">
              <a:lnSpc>
                <a:spcPct val="110000"/>
              </a:lnSpc>
              <a:spcBef>
                <a:spcPts val="1200"/>
              </a:spcBef>
              <a:buClr>
                <a:schemeClr val="tx1"/>
              </a:buClr>
              <a:buSzPct val="80000"/>
              <a:buFont typeface="Arial" panose="020B0604020202020204" pitchFamily="34" charset="0"/>
              <a:buChar char="•"/>
            </a:pPr>
            <a:r>
              <a:rPr lang="fr-FR" sz="2800" b="1" cap="none" dirty="0">
                <a:solidFill>
                  <a:schemeClr val="tx1"/>
                </a:solidFill>
              </a:rPr>
              <a:t>Quelle répartition des rôles ?</a:t>
            </a:r>
          </a:p>
          <a:p>
            <a:pPr marL="502920" indent="-457200">
              <a:lnSpc>
                <a:spcPct val="110000"/>
              </a:lnSpc>
              <a:spcBef>
                <a:spcPts val="1200"/>
              </a:spcBef>
              <a:buClr>
                <a:schemeClr val="tx1"/>
              </a:buClr>
              <a:buSzPct val="80000"/>
              <a:buFont typeface="Arial" panose="020B0604020202020204" pitchFamily="34" charset="0"/>
              <a:buChar char="•"/>
            </a:pPr>
            <a:r>
              <a:rPr lang="fr-FR" sz="2800" b="1" cap="none" dirty="0">
                <a:solidFill>
                  <a:schemeClr val="tx1"/>
                </a:solidFill>
              </a:rPr>
              <a:t>Sur qui puis je compter ?</a:t>
            </a:r>
          </a:p>
          <a:p>
            <a:pPr marL="457200" indent="-457200">
              <a:lnSpc>
                <a:spcPct val="110000"/>
              </a:lnSpc>
              <a:spcBef>
                <a:spcPts val="1200"/>
              </a:spcBef>
              <a:buClr>
                <a:schemeClr val="tx1"/>
              </a:buClr>
              <a:buFont typeface="Arial" panose="020B0604020202020204" pitchFamily="34" charset="0"/>
              <a:buChar char="•"/>
            </a:pPr>
            <a:endParaRPr lang="fr-FR" sz="2800" b="1" cap="none" dirty="0">
              <a:solidFill>
                <a:schemeClr val="tx1"/>
              </a:solidFill>
            </a:endParaRPr>
          </a:p>
          <a:p>
            <a:pPr marL="457200" indent="-457200">
              <a:lnSpc>
                <a:spcPct val="110000"/>
              </a:lnSpc>
              <a:spcBef>
                <a:spcPts val="1200"/>
              </a:spcBef>
              <a:buClr>
                <a:schemeClr val="tx1"/>
              </a:buClr>
              <a:buFont typeface="Arial" panose="020B0604020202020204" pitchFamily="34" charset="0"/>
              <a:buChar char="•"/>
            </a:pPr>
            <a:endParaRPr lang="fr-FR" b="1" cap="none" dirty="0">
              <a:solidFill>
                <a:schemeClr val="tx1"/>
              </a:solidFill>
            </a:endParaRPr>
          </a:p>
        </p:txBody>
      </p:sp>
      <p:sp>
        <p:nvSpPr>
          <p:cNvPr id="2" name="Titre 1"/>
          <p:cNvSpPr>
            <a:spLocks noGrp="1"/>
          </p:cNvSpPr>
          <p:nvPr>
            <p:ph type="title"/>
          </p:nvPr>
        </p:nvSpPr>
        <p:spPr/>
        <p:txBody>
          <a:bodyPr/>
          <a:lstStyle/>
          <a:p>
            <a:r>
              <a:rPr lang="fr-FR" dirty="0">
                <a:solidFill>
                  <a:srgbClr val="16B1AB"/>
                </a:solidFill>
              </a:rPr>
              <a:t>Les questions préalables… </a:t>
            </a:r>
          </a:p>
        </p:txBody>
      </p:sp>
      <p:cxnSp>
        <p:nvCxnSpPr>
          <p:cNvPr id="6" name="Connecteur droit 5">
            <a:extLst>
              <a:ext uri="{FF2B5EF4-FFF2-40B4-BE49-F238E27FC236}">
                <a16:creationId xmlns:a16="http://schemas.microsoft.com/office/drawing/2014/main" id="{57A10F6C-EE06-4605-9F4F-AC66F925BDAD}"/>
              </a:ext>
            </a:extLst>
          </p:cNvPr>
          <p:cNvCxnSpPr/>
          <p:nvPr/>
        </p:nvCxnSpPr>
        <p:spPr>
          <a:xfrm>
            <a:off x="6096000" y="1447800"/>
            <a:ext cx="0" cy="4800600"/>
          </a:xfrm>
          <a:prstGeom prst="line">
            <a:avLst/>
          </a:prstGeom>
          <a:ln>
            <a:solidFill>
              <a:srgbClr val="16B1AB"/>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1719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idx="4294967295"/>
          </p:nvPr>
        </p:nvSpPr>
        <p:spPr>
          <a:xfrm>
            <a:off x="0" y="-128751"/>
            <a:ext cx="8686800" cy="1066800"/>
          </a:xfrm>
        </p:spPr>
        <p:txBody>
          <a:bodyPr>
            <a:normAutofit/>
          </a:bodyPr>
          <a:lstStyle/>
          <a:p>
            <a:r>
              <a:rPr lang="fr-FR" sz="4000" cap="all" dirty="0">
                <a:solidFill>
                  <a:srgbClr val="16B1AB"/>
                </a:solidFill>
                <a:latin typeface="+mn-lt"/>
              </a:rPr>
              <a:t>Les acteurs</a:t>
            </a:r>
          </a:p>
        </p:txBody>
      </p:sp>
      <p:graphicFrame>
        <p:nvGraphicFramePr>
          <p:cNvPr id="4" name="Emplacement réservé de contenu 7" descr="Cycle radial" title="SmartArt">
            <a:extLst>
              <a:ext uri="{FF2B5EF4-FFF2-40B4-BE49-F238E27FC236}">
                <a16:creationId xmlns:a16="http://schemas.microsoft.com/office/drawing/2014/main" id="{2DCAE74A-0813-4538-9294-2340A65D930F}"/>
              </a:ext>
            </a:extLst>
          </p:cNvPr>
          <p:cNvGraphicFramePr>
            <a:graphicFrameLocks noGrp="1"/>
          </p:cNvGraphicFramePr>
          <p:nvPr/>
        </p:nvGraphicFramePr>
        <p:xfrm>
          <a:off x="1181100" y="419100"/>
          <a:ext cx="982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88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1B989A91-605A-452E-AE03-146AD0E7C436}"/>
              </a:ext>
            </a:extLst>
          </p:cNvPr>
          <p:cNvCxnSpPr>
            <a:cxnSpLocks/>
          </p:cNvCxnSpPr>
          <p:nvPr/>
        </p:nvCxnSpPr>
        <p:spPr>
          <a:xfrm flipH="1">
            <a:off x="2660916" y="2438400"/>
            <a:ext cx="3206484" cy="2819400"/>
          </a:xfrm>
          <a:prstGeom prst="line">
            <a:avLst/>
          </a:prstGeom>
        </p:spPr>
        <p:style>
          <a:lnRef idx="3">
            <a:schemeClr val="dk1"/>
          </a:lnRef>
          <a:fillRef idx="0">
            <a:schemeClr val="dk1"/>
          </a:fillRef>
          <a:effectRef idx="2">
            <a:schemeClr val="dk1"/>
          </a:effectRef>
          <a:fontRef idx="minor">
            <a:schemeClr val="tx1"/>
          </a:fontRef>
        </p:style>
      </p:cxnSp>
      <p:cxnSp>
        <p:nvCxnSpPr>
          <p:cNvPr id="18" name="Connecteur droit 17">
            <a:extLst>
              <a:ext uri="{FF2B5EF4-FFF2-40B4-BE49-F238E27FC236}">
                <a16:creationId xmlns:a16="http://schemas.microsoft.com/office/drawing/2014/main" id="{A18EA7DD-D322-4F8C-B121-C1C0DC8759E0}"/>
              </a:ext>
            </a:extLst>
          </p:cNvPr>
          <p:cNvCxnSpPr>
            <a:cxnSpLocks/>
          </p:cNvCxnSpPr>
          <p:nvPr/>
        </p:nvCxnSpPr>
        <p:spPr>
          <a:xfrm>
            <a:off x="6096001" y="2438400"/>
            <a:ext cx="3435085" cy="213360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9" name="Diagramme 8">
            <a:extLst>
              <a:ext uri="{FF2B5EF4-FFF2-40B4-BE49-F238E27FC236}">
                <a16:creationId xmlns:a16="http://schemas.microsoft.com/office/drawing/2014/main" id="{22B9584B-4E02-481F-9FE1-431A883FBF98}"/>
              </a:ext>
            </a:extLst>
          </p:cNvPr>
          <p:cNvGraphicFramePr/>
          <p:nvPr>
            <p:extLst>
              <p:ext uri="{D42A27DB-BD31-4B8C-83A1-F6EECF244321}">
                <p14:modId xmlns:p14="http://schemas.microsoft.com/office/powerpoint/2010/main" val="3654009829"/>
              </p:ext>
            </p:extLst>
          </p:nvPr>
        </p:nvGraphicFramePr>
        <p:xfrm>
          <a:off x="2819400" y="0"/>
          <a:ext cx="6248400" cy="3214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me 11">
            <a:extLst>
              <a:ext uri="{FF2B5EF4-FFF2-40B4-BE49-F238E27FC236}">
                <a16:creationId xmlns:a16="http://schemas.microsoft.com/office/drawing/2014/main" id="{12567570-3ABA-4A1A-BCF3-3E1EFA00BCC2}"/>
              </a:ext>
            </a:extLst>
          </p:cNvPr>
          <p:cNvGraphicFramePr/>
          <p:nvPr>
            <p:extLst>
              <p:ext uri="{D42A27DB-BD31-4B8C-83A1-F6EECF244321}">
                <p14:modId xmlns:p14="http://schemas.microsoft.com/office/powerpoint/2010/main" val="316515330"/>
              </p:ext>
            </p:extLst>
          </p:nvPr>
        </p:nvGraphicFramePr>
        <p:xfrm>
          <a:off x="-228600" y="3062378"/>
          <a:ext cx="4845839" cy="36432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20" name="Connecteur droit 19">
            <a:extLst>
              <a:ext uri="{FF2B5EF4-FFF2-40B4-BE49-F238E27FC236}">
                <a16:creationId xmlns:a16="http://schemas.microsoft.com/office/drawing/2014/main" id="{75E03404-A726-4D1F-B21E-61683B71DB63}"/>
              </a:ext>
            </a:extLst>
          </p:cNvPr>
          <p:cNvCxnSpPr>
            <a:cxnSpLocks/>
          </p:cNvCxnSpPr>
          <p:nvPr/>
        </p:nvCxnSpPr>
        <p:spPr>
          <a:xfrm flipV="1">
            <a:off x="2819401" y="5410200"/>
            <a:ext cx="7238999" cy="168216"/>
          </a:xfrm>
          <a:prstGeom prst="line">
            <a:avLst/>
          </a:prstGeom>
        </p:spPr>
        <p:style>
          <a:lnRef idx="3">
            <a:schemeClr val="dk1"/>
          </a:lnRef>
          <a:fillRef idx="0">
            <a:schemeClr val="dk1"/>
          </a:fillRef>
          <a:effectRef idx="2">
            <a:schemeClr val="dk1"/>
          </a:effectRef>
          <a:fontRef idx="minor">
            <a:schemeClr val="tx1"/>
          </a:fontRef>
        </p:style>
      </p:cxnSp>
      <p:sp>
        <p:nvSpPr>
          <p:cNvPr id="2" name="ZoneTexte 1">
            <a:extLst>
              <a:ext uri="{FF2B5EF4-FFF2-40B4-BE49-F238E27FC236}">
                <a16:creationId xmlns:a16="http://schemas.microsoft.com/office/drawing/2014/main" id="{E8AAF9E5-1C61-486C-8BF1-D755C93FE432}"/>
              </a:ext>
            </a:extLst>
          </p:cNvPr>
          <p:cNvSpPr txBox="1"/>
          <p:nvPr/>
        </p:nvSpPr>
        <p:spPr>
          <a:xfrm>
            <a:off x="4876800" y="3886201"/>
            <a:ext cx="2255746" cy="646331"/>
          </a:xfrm>
          <a:prstGeom prst="rect">
            <a:avLst/>
          </a:prstGeom>
          <a:noFill/>
        </p:spPr>
        <p:txBody>
          <a:bodyPr wrap="none" rtlCol="0">
            <a:spAutoFit/>
          </a:bodyPr>
          <a:lstStyle/>
          <a:p>
            <a:r>
              <a:rPr lang="fr-FR" sz="3600" dirty="0">
                <a:solidFill>
                  <a:srgbClr val="16B1AB"/>
                </a:solidFill>
                <a:latin typeface="Bauhaus 93" panose="04030905020B02020C02" pitchFamily="82" charset="0"/>
              </a:rPr>
              <a:t>Flexibilité</a:t>
            </a:r>
          </a:p>
        </p:txBody>
      </p:sp>
      <p:graphicFrame>
        <p:nvGraphicFramePr>
          <p:cNvPr id="13" name="Diagramme 12">
            <a:extLst>
              <a:ext uri="{FF2B5EF4-FFF2-40B4-BE49-F238E27FC236}">
                <a16:creationId xmlns:a16="http://schemas.microsoft.com/office/drawing/2014/main" id="{B0535FD0-91FE-4D6A-ABD0-FFCD6BDAB612}"/>
              </a:ext>
            </a:extLst>
          </p:cNvPr>
          <p:cNvGraphicFramePr/>
          <p:nvPr>
            <p:extLst>
              <p:ext uri="{D42A27DB-BD31-4B8C-83A1-F6EECF244321}">
                <p14:modId xmlns:p14="http://schemas.microsoft.com/office/powerpoint/2010/main" val="1996838538"/>
              </p:ext>
            </p:extLst>
          </p:nvPr>
        </p:nvGraphicFramePr>
        <p:xfrm>
          <a:off x="6693430" y="2909978"/>
          <a:ext cx="6412970" cy="387182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522267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mplacement réservé de contenu 3"/>
          <p:cNvSpPr>
            <a:spLocks noGrp="1"/>
          </p:cNvSpPr>
          <p:nvPr>
            <p:ph sz="half" idx="15"/>
          </p:nvPr>
        </p:nvSpPr>
        <p:spPr>
          <a:xfrm>
            <a:off x="1122187" y="1542817"/>
            <a:ext cx="11326519" cy="4628444"/>
          </a:xfrm>
        </p:spPr>
        <p:txBody>
          <a:bodyPr numCol="1">
            <a:noAutofit/>
          </a:bodyPr>
          <a:lstStyle/>
          <a:p>
            <a:pPr marL="342900" indent="-342900">
              <a:spcBef>
                <a:spcPts val="600"/>
              </a:spcBef>
              <a:buFont typeface="Arial" panose="020B0604020202020204" pitchFamily="34" charset="0"/>
              <a:buChar char="•"/>
            </a:pPr>
            <a:r>
              <a:rPr lang="fr-FR" sz="2000" b="1" cap="none" dirty="0"/>
              <a:t>Environnement de l’Etablissement</a:t>
            </a:r>
          </a:p>
          <a:p>
            <a:pPr marL="342900" indent="-342900">
              <a:spcBef>
                <a:spcPts val="600"/>
              </a:spcBef>
              <a:buFont typeface="Arial" panose="020B0604020202020204" pitchFamily="34" charset="0"/>
              <a:buChar char="•"/>
            </a:pPr>
            <a:r>
              <a:rPr lang="fr-FR" sz="2000" b="1" cap="none" dirty="0"/>
              <a:t>Dynamique interne</a:t>
            </a:r>
          </a:p>
          <a:p>
            <a:pPr marL="342900" indent="-342900">
              <a:spcBef>
                <a:spcPts val="600"/>
              </a:spcBef>
              <a:buFont typeface="Arial" panose="020B0604020202020204" pitchFamily="34" charset="0"/>
              <a:buChar char="•"/>
            </a:pPr>
            <a:r>
              <a:rPr lang="fr-FR" sz="2000" b="1" cap="none" dirty="0"/>
              <a:t>Rayonnement</a:t>
            </a:r>
          </a:p>
          <a:p>
            <a:pPr marL="342900" indent="-342900">
              <a:spcBef>
                <a:spcPts val="600"/>
              </a:spcBef>
              <a:buFont typeface="Arial" panose="020B0604020202020204" pitchFamily="34" charset="0"/>
              <a:buChar char="•"/>
            </a:pPr>
            <a:r>
              <a:rPr lang="fr-FR" sz="2000" b="1" cap="none" dirty="0"/>
              <a:t>Image</a:t>
            </a:r>
          </a:p>
          <a:p>
            <a:pPr marL="342900" indent="-342900" defTabSz="685800">
              <a:lnSpc>
                <a:spcPct val="100000"/>
              </a:lnSpc>
              <a:spcBef>
                <a:spcPts val="600"/>
              </a:spcBef>
              <a:buClrTx/>
              <a:buSzTx/>
              <a:buFont typeface="Arial" panose="020B0604020202020204" pitchFamily="34" charset="0"/>
              <a:buChar char="•"/>
              <a:defRPr/>
            </a:pPr>
            <a:r>
              <a:rPr lang="fr-FR" sz="2000" b="1" cap="none" dirty="0"/>
              <a:t>Implication des acteurs</a:t>
            </a:r>
          </a:p>
          <a:p>
            <a:pPr marL="342900" indent="-342900">
              <a:spcBef>
                <a:spcPts val="600"/>
              </a:spcBef>
              <a:buFont typeface="Arial" panose="020B0604020202020204" pitchFamily="34" charset="0"/>
              <a:buChar char="•"/>
            </a:pPr>
            <a:r>
              <a:rPr lang="fr-FR" sz="2000" b="1" cap="none" dirty="0"/>
              <a:t>Conformité de l’organisation au Projet Educatif</a:t>
            </a:r>
          </a:p>
          <a:p>
            <a:pPr marL="342900" indent="-342900">
              <a:spcBef>
                <a:spcPts val="600"/>
              </a:spcBef>
              <a:buFont typeface="Arial" panose="020B0604020202020204" pitchFamily="34" charset="0"/>
              <a:buChar char="•"/>
            </a:pPr>
            <a:r>
              <a:rPr lang="fr-FR" sz="2000" b="1" cap="none" dirty="0"/>
              <a:t>Conformité aux attentes des familles</a:t>
            </a:r>
          </a:p>
          <a:p>
            <a:pPr marL="342900" indent="-342900">
              <a:spcBef>
                <a:spcPts val="600"/>
              </a:spcBef>
              <a:buFont typeface="Arial" panose="020B0604020202020204" pitchFamily="34" charset="0"/>
              <a:buChar char="•"/>
            </a:pPr>
            <a:r>
              <a:rPr lang="fr-FR" sz="2000" b="1" cap="none" dirty="0"/>
              <a:t>Qualité des relations partenariales</a:t>
            </a:r>
          </a:p>
          <a:p>
            <a:pPr marL="342900" indent="-342900">
              <a:spcBef>
                <a:spcPts val="600"/>
              </a:spcBef>
              <a:buFont typeface="Arial" panose="020B0604020202020204" pitchFamily="34" charset="0"/>
              <a:buChar char="•"/>
            </a:pPr>
            <a:r>
              <a:rPr lang="fr-FR" sz="2000" b="1" cap="none" dirty="0"/>
              <a:t>Qualité de l’outil de travail</a:t>
            </a:r>
          </a:p>
          <a:p>
            <a:pPr marL="342900" indent="-342900">
              <a:spcBef>
                <a:spcPts val="600"/>
              </a:spcBef>
              <a:buFont typeface="Arial" panose="020B0604020202020204" pitchFamily="34" charset="0"/>
              <a:buChar char="•"/>
            </a:pPr>
            <a:r>
              <a:rPr lang="fr-FR" sz="2000" b="1" cap="none" dirty="0"/>
              <a:t>Situation économique</a:t>
            </a:r>
          </a:p>
          <a:p>
            <a:pPr marL="342900" indent="-342900" defTabSz="685800">
              <a:lnSpc>
                <a:spcPct val="100000"/>
              </a:lnSpc>
              <a:spcBef>
                <a:spcPts val="600"/>
              </a:spcBef>
              <a:buClrTx/>
              <a:buSzTx/>
              <a:buFont typeface="Arial" panose="020B0604020202020204" pitchFamily="34" charset="0"/>
              <a:buChar char="•"/>
              <a:defRPr/>
            </a:pPr>
            <a:r>
              <a:rPr lang="fr-FR" sz="2000" b="1" cap="none" dirty="0"/>
              <a:t>Qualité des financements publics et privés</a:t>
            </a:r>
          </a:p>
          <a:p>
            <a:pPr marL="342900" indent="-342900" defTabSz="685800">
              <a:lnSpc>
                <a:spcPct val="100000"/>
              </a:lnSpc>
              <a:spcBef>
                <a:spcPts val="600"/>
              </a:spcBef>
              <a:buClrTx/>
              <a:buSzTx/>
              <a:buFont typeface="Arial" panose="020B0604020202020204" pitchFamily="34" charset="0"/>
              <a:buChar char="•"/>
              <a:defRPr/>
            </a:pPr>
            <a:r>
              <a:rPr lang="fr-FR" sz="2000" b="1" cap="none" dirty="0"/>
              <a:t>Points d’appuis</a:t>
            </a:r>
          </a:p>
          <a:p>
            <a:pPr marL="342900" indent="-342900" defTabSz="685800">
              <a:lnSpc>
                <a:spcPct val="100000"/>
              </a:lnSpc>
              <a:spcBef>
                <a:spcPts val="600"/>
              </a:spcBef>
              <a:buClrTx/>
              <a:buSzTx/>
              <a:buFont typeface="Arial" panose="020B0604020202020204" pitchFamily="34" charset="0"/>
              <a:buChar char="•"/>
              <a:defRPr/>
            </a:pPr>
            <a:r>
              <a:rPr lang="fr-FR" sz="2000" b="1" cap="none" dirty="0"/>
              <a:t>Accompagnement institutionnel</a:t>
            </a:r>
          </a:p>
          <a:p>
            <a:pPr marL="457200" indent="-457200" defTabSz="685800">
              <a:lnSpc>
                <a:spcPct val="100000"/>
              </a:lnSpc>
              <a:spcBef>
                <a:spcPts val="0"/>
              </a:spcBef>
              <a:buClrTx/>
              <a:buSzTx/>
              <a:buFont typeface="Arial" panose="020B0604020202020204" pitchFamily="34" charset="0"/>
              <a:buChar char="•"/>
              <a:defRPr/>
            </a:pPr>
            <a:r>
              <a:rPr lang="fr-FR" sz="2000" b="1" cap="none" dirty="0"/>
              <a:t>….</a:t>
            </a:r>
          </a:p>
          <a:p>
            <a:pPr marL="457200" indent="-457200">
              <a:buFont typeface="Arial" panose="020B0604020202020204" pitchFamily="34" charset="0"/>
              <a:buChar char="•"/>
            </a:pPr>
            <a:endParaRPr lang="fr-FR" sz="2000" b="1" cap="none" dirty="0"/>
          </a:p>
        </p:txBody>
      </p:sp>
      <p:sp>
        <p:nvSpPr>
          <p:cNvPr id="7" name="Titre 12">
            <a:extLst>
              <a:ext uri="{FF2B5EF4-FFF2-40B4-BE49-F238E27FC236}">
                <a16:creationId xmlns:a16="http://schemas.microsoft.com/office/drawing/2014/main" id="{D055D255-7B83-4848-ACCD-CB12162CDA5C}"/>
              </a:ext>
            </a:extLst>
          </p:cNvPr>
          <p:cNvSpPr>
            <a:spLocks noGrp="1"/>
          </p:cNvSpPr>
          <p:nvPr>
            <p:ph type="title"/>
          </p:nvPr>
        </p:nvSpPr>
        <p:spPr/>
        <p:txBody>
          <a:bodyPr/>
          <a:lstStyle/>
          <a:p>
            <a:r>
              <a:rPr lang="fr-FR" dirty="0"/>
              <a:t>Diagnostic Stratégique</a:t>
            </a:r>
          </a:p>
        </p:txBody>
      </p:sp>
      <p:sp>
        <p:nvSpPr>
          <p:cNvPr id="3" name="Espace réservé du texte 2"/>
          <p:cNvSpPr>
            <a:spLocks noGrp="1"/>
          </p:cNvSpPr>
          <p:nvPr>
            <p:ph type="body" idx="4294967295"/>
          </p:nvPr>
        </p:nvSpPr>
        <p:spPr>
          <a:xfrm>
            <a:off x="0" y="1219200"/>
            <a:ext cx="1371600" cy="4724400"/>
          </a:xfrm>
        </p:spPr>
        <p:txBody>
          <a:bodyPr vert="vert270">
            <a:normAutofit/>
          </a:bodyPr>
          <a:lstStyle/>
          <a:p>
            <a:pPr marL="0" indent="0" algn="ctr">
              <a:buNone/>
            </a:pPr>
            <a:r>
              <a:rPr lang="fr-FR" sz="6600" dirty="0"/>
              <a:t>INTERNE</a:t>
            </a:r>
          </a:p>
        </p:txBody>
      </p:sp>
      <p:sp>
        <p:nvSpPr>
          <p:cNvPr id="14" name="ZoneTexte 13">
            <a:extLst>
              <a:ext uri="{FF2B5EF4-FFF2-40B4-BE49-F238E27FC236}">
                <a16:creationId xmlns:a16="http://schemas.microsoft.com/office/drawing/2014/main" id="{F8525EDB-F386-48A9-9508-25B3A7A1DA0D}"/>
              </a:ext>
            </a:extLst>
          </p:cNvPr>
          <p:cNvSpPr txBox="1"/>
          <p:nvPr/>
        </p:nvSpPr>
        <p:spPr>
          <a:xfrm>
            <a:off x="6637719" y="621821"/>
            <a:ext cx="461665" cy="1194758"/>
          </a:xfrm>
          <a:prstGeom prst="rect">
            <a:avLst/>
          </a:prstGeom>
          <a:noFill/>
        </p:spPr>
        <p:txBody>
          <a:bodyPr vert="vert270" wrap="square" rtlCol="0">
            <a:spAutoFit/>
          </a:bodyPr>
          <a:lstStyle/>
          <a:p>
            <a:pPr algn="ctr"/>
            <a:r>
              <a:rPr lang="fr-FR" dirty="0"/>
              <a:t>Interne</a:t>
            </a:r>
          </a:p>
        </p:txBody>
      </p:sp>
      <p:sp>
        <p:nvSpPr>
          <p:cNvPr id="15" name="ZoneTexte 14">
            <a:extLst>
              <a:ext uri="{FF2B5EF4-FFF2-40B4-BE49-F238E27FC236}">
                <a16:creationId xmlns:a16="http://schemas.microsoft.com/office/drawing/2014/main" id="{973630BD-9C68-47E7-B3F2-C440020452A7}"/>
              </a:ext>
            </a:extLst>
          </p:cNvPr>
          <p:cNvSpPr txBox="1"/>
          <p:nvPr/>
        </p:nvSpPr>
        <p:spPr>
          <a:xfrm>
            <a:off x="6653679" y="2386642"/>
            <a:ext cx="461665" cy="1194758"/>
          </a:xfrm>
          <a:prstGeom prst="rect">
            <a:avLst/>
          </a:prstGeom>
          <a:noFill/>
        </p:spPr>
        <p:txBody>
          <a:bodyPr vert="vert270" wrap="square" rtlCol="0">
            <a:spAutoFit/>
          </a:bodyPr>
          <a:lstStyle/>
          <a:p>
            <a:pPr algn="ctr"/>
            <a:r>
              <a:rPr lang="fr-FR" dirty="0"/>
              <a:t>Externe</a:t>
            </a:r>
          </a:p>
        </p:txBody>
      </p:sp>
      <p:sp>
        <p:nvSpPr>
          <p:cNvPr id="16" name="Rectangle 15">
            <a:extLst>
              <a:ext uri="{FF2B5EF4-FFF2-40B4-BE49-F238E27FC236}">
                <a16:creationId xmlns:a16="http://schemas.microsoft.com/office/drawing/2014/main" id="{2B5913B7-584F-48D0-A1B4-7E1CA1C7AF3E}"/>
              </a:ext>
            </a:extLst>
          </p:cNvPr>
          <p:cNvSpPr/>
          <p:nvPr/>
        </p:nvSpPr>
        <p:spPr>
          <a:xfrm>
            <a:off x="7150385" y="548680"/>
            <a:ext cx="4670230" cy="13771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4" name="Diagramme 23">
            <a:extLst>
              <a:ext uri="{FF2B5EF4-FFF2-40B4-BE49-F238E27FC236}">
                <a16:creationId xmlns:a16="http://schemas.microsoft.com/office/drawing/2014/main" id="{31695CCA-5438-4D04-A650-BCE7FE183116}"/>
              </a:ext>
            </a:extLst>
          </p:cNvPr>
          <p:cNvGraphicFramePr/>
          <p:nvPr>
            <p:extLst>
              <p:ext uri="{D42A27DB-BD31-4B8C-83A1-F6EECF244321}">
                <p14:modId xmlns:p14="http://schemas.microsoft.com/office/powerpoint/2010/main" val="2356579938"/>
              </p:ext>
            </p:extLst>
          </p:nvPr>
        </p:nvGraphicFramePr>
        <p:xfrm>
          <a:off x="7179217" y="204777"/>
          <a:ext cx="4596341" cy="3564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a:extLst>
              <a:ext uri="{FF2B5EF4-FFF2-40B4-BE49-F238E27FC236}">
                <a16:creationId xmlns:a16="http://schemas.microsoft.com/office/drawing/2014/main" id="{34A06E40-591B-45F4-9329-95BD02CE8F99}"/>
              </a:ext>
            </a:extLst>
          </p:cNvPr>
          <p:cNvSpPr/>
          <p:nvPr/>
        </p:nvSpPr>
        <p:spPr>
          <a:xfrm>
            <a:off x="7136858" y="1998988"/>
            <a:ext cx="4670230" cy="1503153"/>
          </a:xfrm>
          <a:prstGeom prst="rect">
            <a:avLst/>
          </a:prstGeom>
          <a:solidFill>
            <a:srgbClr val="EA428A">
              <a:lumMod val="20000"/>
              <a:lumOff val="80000"/>
              <a:alpha val="7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8318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pPr marL="0" indent="0" algn="l">
              <a:buNone/>
            </a:pPr>
            <a:r>
              <a:rPr lang="fr-FR" sz="2000" b="1" dirty="0"/>
              <a:t>Matinée</a:t>
            </a:r>
            <a:endParaRPr lang="fr-FR" b="1" dirty="0"/>
          </a:p>
        </p:txBody>
      </p:sp>
      <p:sp>
        <p:nvSpPr>
          <p:cNvPr id="4" name="Titre 3"/>
          <p:cNvSpPr>
            <a:spLocks noGrp="1"/>
          </p:cNvSpPr>
          <p:nvPr>
            <p:ph type="title"/>
          </p:nvPr>
        </p:nvSpPr>
        <p:spPr/>
        <p:txBody>
          <a:bodyPr/>
          <a:lstStyle/>
          <a:p>
            <a:r>
              <a:rPr lang="fr-FR" dirty="0"/>
              <a:t>PROGRAMME</a:t>
            </a:r>
          </a:p>
        </p:txBody>
      </p:sp>
      <p:sp>
        <p:nvSpPr>
          <p:cNvPr id="7" name="ZoneTexte 6"/>
          <p:cNvSpPr txBox="1"/>
          <p:nvPr/>
        </p:nvSpPr>
        <p:spPr>
          <a:xfrm>
            <a:off x="3202905" y="1251187"/>
            <a:ext cx="7335444" cy="5539978"/>
          </a:xfrm>
          <a:prstGeom prst="rect">
            <a:avLst/>
          </a:prstGeom>
          <a:noFill/>
        </p:spPr>
        <p:txBody>
          <a:bodyPr wrap="square" rtlCol="0">
            <a:spAutoFit/>
          </a:bodyPr>
          <a:lstStyle/>
          <a:p>
            <a:r>
              <a:rPr lang="fr-FR" sz="1600" b="1" dirty="0"/>
              <a:t>Introduction de la journée  </a:t>
            </a:r>
            <a:r>
              <a:rPr lang="fr-FR" sz="1600" i="1" dirty="0"/>
              <a:t>par Hubert Forzy, directeur grands comptes retraite Humanis et Laurent Laming, président de la Fnogec</a:t>
            </a:r>
          </a:p>
          <a:p>
            <a:endParaRPr lang="fr-FR" sz="1600" dirty="0"/>
          </a:p>
          <a:p>
            <a:r>
              <a:rPr lang="fr-FR" sz="1600" b="1" dirty="0"/>
              <a:t>Projet de négociations thématiques - Présentation de l'accord de méthode</a:t>
            </a:r>
            <a:br>
              <a:rPr lang="fr-FR" sz="1600" b="1" dirty="0"/>
            </a:br>
            <a:r>
              <a:rPr lang="fr-FR" sz="1600" b="1" dirty="0"/>
              <a:t>&amp; présentation générale de l'actualité de la rentrée </a:t>
            </a:r>
            <a:r>
              <a:rPr lang="fr-FR" sz="1600" i="1" dirty="0"/>
              <a:t>par Bertrand Van Nedervelde, président du Synadic</a:t>
            </a:r>
          </a:p>
          <a:p>
            <a:endParaRPr lang="fr-FR" sz="1600" dirty="0"/>
          </a:p>
          <a:p>
            <a:r>
              <a:rPr lang="fr-FR" sz="1600" b="1" dirty="0"/>
              <a:t>Présentation détaillée des actualités sociales de la rentrée </a:t>
            </a:r>
            <a:r>
              <a:rPr lang="fr-FR" sz="1600" i="1" dirty="0"/>
              <a:t>par Denis Le Morzadec, chef d'établissement à Hennebont &amp; négociateur CEPNL pour le Synadic</a:t>
            </a:r>
          </a:p>
          <a:p>
            <a:endParaRPr lang="fr-FR" sz="1600" dirty="0"/>
          </a:p>
          <a:p>
            <a:r>
              <a:rPr lang="fr-FR" sz="1600" b="1" dirty="0"/>
              <a:t>Projet de restructuration : UN projet dans LE projet </a:t>
            </a:r>
            <a:r>
              <a:rPr lang="fr-FR" sz="1600" i="1" dirty="0"/>
              <a:t>conférence animée par Éric Abolivier, secrétaire général de l'</a:t>
            </a:r>
            <a:r>
              <a:rPr lang="fr-FR" sz="1600" i="1" dirty="0" err="1"/>
              <a:t>Udogec</a:t>
            </a:r>
            <a:r>
              <a:rPr lang="fr-FR" sz="1600" i="1" dirty="0"/>
              <a:t> du Finistère avec le témoignage d'Éric Coulouarn, chef d'établissement à Pont-l'Abbé</a:t>
            </a:r>
          </a:p>
          <a:p>
            <a:endParaRPr lang="fr-FR" sz="1600" dirty="0"/>
          </a:p>
          <a:p>
            <a:r>
              <a:rPr lang="fr-FR" sz="1600" b="1" dirty="0"/>
              <a:t>La GPEC : anticiper pour ne pas subir ! Une méthode au service du projet de l'établissement </a:t>
            </a:r>
            <a:r>
              <a:rPr lang="fr-FR" sz="1600" i="1" dirty="0"/>
              <a:t>table ronde animée par Alexandre Chrétien, juriste du pôle Social avec le témoignage de Madame Véronique Laure, chef d'établissement du Groupe Arcade (Dijon) et de Madame Vanessa Chaussard, DRH du Groupe Arcade</a:t>
            </a:r>
          </a:p>
          <a:p>
            <a:endParaRPr lang="fr-FR" sz="1600" i="1" dirty="0"/>
          </a:p>
          <a:p>
            <a:r>
              <a:rPr lang="fr-FR" sz="1600" b="1" dirty="0"/>
              <a:t>Le dialogue social comme levier pour conduire le projet </a:t>
            </a:r>
            <a:r>
              <a:rPr lang="fr-FR" sz="1600" i="1" dirty="0"/>
              <a:t>par Mathieu Pierens et Marion Milliot, juristes en droit social du SNCEEL</a:t>
            </a:r>
            <a:endParaRPr lang="fr-FR" sz="1600" dirty="0"/>
          </a:p>
          <a:p>
            <a:endParaRPr lang="fr-FR" dirty="0"/>
          </a:p>
        </p:txBody>
      </p:sp>
    </p:spTree>
    <p:extLst>
      <p:ext uri="{BB962C8B-B14F-4D97-AF65-F5344CB8AC3E}">
        <p14:creationId xmlns:p14="http://schemas.microsoft.com/office/powerpoint/2010/main" val="4111460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mplacement réservé de contenu 3"/>
          <p:cNvSpPr>
            <a:spLocks noGrp="1"/>
          </p:cNvSpPr>
          <p:nvPr>
            <p:ph sz="half" idx="15"/>
          </p:nvPr>
        </p:nvSpPr>
        <p:spPr>
          <a:xfrm>
            <a:off x="1046437" y="1542817"/>
            <a:ext cx="11326519" cy="4628444"/>
          </a:xfrm>
        </p:spPr>
        <p:txBody>
          <a:bodyPr numCol="1">
            <a:normAutofit fontScale="92500" lnSpcReduction="20000"/>
          </a:bodyPr>
          <a:lstStyle/>
          <a:p>
            <a:pPr marL="342900" indent="-342900" defTabSz="685800">
              <a:buFont typeface="Arial" panose="020B0604020202020204" pitchFamily="34" charset="0"/>
              <a:buChar char="•"/>
            </a:pPr>
            <a:r>
              <a:rPr lang="fr-FR" sz="2400" b="1" cap="none" dirty="0"/>
              <a:t>Évolutions démographiques</a:t>
            </a:r>
          </a:p>
          <a:p>
            <a:pPr marL="342900" indent="-342900" algn="l" defTabSz="685800">
              <a:buFont typeface="Arial" panose="020B0604020202020204" pitchFamily="34" charset="0"/>
              <a:buChar char="•"/>
            </a:pPr>
            <a:r>
              <a:rPr lang="fr-FR" sz="2400" b="1" cap="none" dirty="0"/>
              <a:t>Evolutions au sein des Etablissements </a:t>
            </a:r>
            <a:br>
              <a:rPr lang="fr-FR" sz="2400" b="1" cap="none" dirty="0"/>
            </a:br>
            <a:r>
              <a:rPr lang="fr-FR" sz="2400" b="1" cap="none" dirty="0"/>
              <a:t>constituant le bassin de recrutement</a:t>
            </a:r>
          </a:p>
          <a:p>
            <a:pPr marL="342900" indent="-342900" defTabSz="685800">
              <a:buFont typeface="Arial" panose="020B0604020202020204" pitchFamily="34" charset="0"/>
              <a:buChar char="•"/>
            </a:pPr>
            <a:r>
              <a:rPr lang="fr-FR" sz="2400" b="1" cap="none" dirty="0"/>
              <a:t>Evolution des filières - réformes</a:t>
            </a:r>
          </a:p>
          <a:p>
            <a:pPr marL="342900" indent="-342900" defTabSz="685800">
              <a:buFont typeface="Arial" panose="020B0604020202020204" pitchFamily="34" charset="0"/>
              <a:buChar char="•"/>
            </a:pPr>
            <a:r>
              <a:rPr lang="fr-FR" sz="2400" b="1" cap="none" dirty="0"/>
              <a:t>Situation des Etablissements « concurrents »</a:t>
            </a:r>
          </a:p>
          <a:p>
            <a:pPr marL="342900" indent="-342900" defTabSz="685800">
              <a:buFont typeface="Arial" panose="020B0604020202020204" pitchFamily="34" charset="0"/>
              <a:buChar char="•"/>
            </a:pPr>
            <a:r>
              <a:rPr lang="fr-FR" sz="2400" b="1" cap="none" dirty="0"/>
              <a:t>Dynamique économique et sociale locale</a:t>
            </a:r>
          </a:p>
          <a:p>
            <a:pPr marL="342900" indent="-342900" defTabSz="685800">
              <a:buFont typeface="Arial" panose="020B0604020202020204" pitchFamily="34" charset="0"/>
              <a:buChar char="•"/>
            </a:pPr>
            <a:r>
              <a:rPr lang="fr-FR" sz="2400" b="1" cap="none" dirty="0"/>
              <a:t>Qualité des relations partenariales</a:t>
            </a:r>
          </a:p>
          <a:p>
            <a:pPr marL="342900" indent="-342900" defTabSz="685800">
              <a:buFont typeface="Arial" panose="020B0604020202020204" pitchFamily="34" charset="0"/>
              <a:buChar char="•"/>
            </a:pPr>
            <a:r>
              <a:rPr lang="fr-FR" sz="1800" b="1" cap="none" dirty="0"/>
              <a:t>....</a:t>
            </a:r>
          </a:p>
          <a:p>
            <a:pPr marL="457200" indent="-457200">
              <a:buFont typeface="Arial" panose="020B0604020202020204" pitchFamily="34" charset="0"/>
              <a:buChar char="•"/>
            </a:pPr>
            <a:endParaRPr lang="fr-FR" b="1" cap="none" dirty="0"/>
          </a:p>
        </p:txBody>
      </p:sp>
      <p:sp>
        <p:nvSpPr>
          <p:cNvPr id="7" name="Titre 12">
            <a:extLst>
              <a:ext uri="{FF2B5EF4-FFF2-40B4-BE49-F238E27FC236}">
                <a16:creationId xmlns:a16="http://schemas.microsoft.com/office/drawing/2014/main" id="{D055D255-7B83-4848-ACCD-CB12162CDA5C}"/>
              </a:ext>
            </a:extLst>
          </p:cNvPr>
          <p:cNvSpPr>
            <a:spLocks noGrp="1"/>
          </p:cNvSpPr>
          <p:nvPr>
            <p:ph type="title"/>
          </p:nvPr>
        </p:nvSpPr>
        <p:spPr/>
        <p:txBody>
          <a:bodyPr/>
          <a:lstStyle/>
          <a:p>
            <a:r>
              <a:rPr lang="fr-FR" dirty="0"/>
              <a:t>Diagnostic Stratégique</a:t>
            </a:r>
          </a:p>
        </p:txBody>
      </p:sp>
      <p:sp>
        <p:nvSpPr>
          <p:cNvPr id="3" name="Espace réservé du texte 2"/>
          <p:cNvSpPr>
            <a:spLocks noGrp="1"/>
          </p:cNvSpPr>
          <p:nvPr>
            <p:ph sz="half" idx="4294967295"/>
          </p:nvPr>
        </p:nvSpPr>
        <p:spPr>
          <a:xfrm>
            <a:off x="-53068" y="1442766"/>
            <a:ext cx="3590925" cy="4368800"/>
          </a:xfrm>
        </p:spPr>
        <p:txBody>
          <a:bodyPr vert="vert270">
            <a:normAutofit/>
          </a:bodyPr>
          <a:lstStyle/>
          <a:p>
            <a:pPr marL="0" indent="0" algn="ctr">
              <a:buNone/>
            </a:pPr>
            <a:r>
              <a:rPr lang="fr-FR" sz="6600" dirty="0"/>
              <a:t>EXTERNE</a:t>
            </a:r>
          </a:p>
        </p:txBody>
      </p:sp>
      <p:sp>
        <p:nvSpPr>
          <p:cNvPr id="10" name="ZoneTexte 9">
            <a:extLst>
              <a:ext uri="{FF2B5EF4-FFF2-40B4-BE49-F238E27FC236}">
                <a16:creationId xmlns:a16="http://schemas.microsoft.com/office/drawing/2014/main" id="{E73BCC33-5F86-4EE7-A921-9D81769CA91C}"/>
              </a:ext>
            </a:extLst>
          </p:cNvPr>
          <p:cNvSpPr txBox="1"/>
          <p:nvPr/>
        </p:nvSpPr>
        <p:spPr>
          <a:xfrm>
            <a:off x="6881045" y="621821"/>
            <a:ext cx="461665" cy="1194758"/>
          </a:xfrm>
          <a:prstGeom prst="rect">
            <a:avLst/>
          </a:prstGeom>
          <a:noFill/>
        </p:spPr>
        <p:txBody>
          <a:bodyPr vert="vert270" wrap="square" rtlCol="0">
            <a:spAutoFit/>
          </a:bodyPr>
          <a:lstStyle/>
          <a:p>
            <a:pPr algn="ctr"/>
            <a:r>
              <a:rPr lang="fr-FR" b="1" dirty="0"/>
              <a:t>Interne</a:t>
            </a:r>
          </a:p>
        </p:txBody>
      </p:sp>
      <p:sp>
        <p:nvSpPr>
          <p:cNvPr id="11" name="ZoneTexte 10">
            <a:extLst>
              <a:ext uri="{FF2B5EF4-FFF2-40B4-BE49-F238E27FC236}">
                <a16:creationId xmlns:a16="http://schemas.microsoft.com/office/drawing/2014/main" id="{CE3C3A07-9DC2-4BFD-A10C-2290D81B1EC9}"/>
              </a:ext>
            </a:extLst>
          </p:cNvPr>
          <p:cNvSpPr txBox="1"/>
          <p:nvPr/>
        </p:nvSpPr>
        <p:spPr>
          <a:xfrm>
            <a:off x="6881594" y="2234242"/>
            <a:ext cx="461665" cy="1194758"/>
          </a:xfrm>
          <a:prstGeom prst="rect">
            <a:avLst/>
          </a:prstGeom>
          <a:noFill/>
        </p:spPr>
        <p:txBody>
          <a:bodyPr vert="vert270" wrap="square" rtlCol="0">
            <a:spAutoFit/>
          </a:bodyPr>
          <a:lstStyle/>
          <a:p>
            <a:pPr algn="ctr"/>
            <a:r>
              <a:rPr lang="fr-FR" b="1" dirty="0"/>
              <a:t>Externe</a:t>
            </a:r>
          </a:p>
        </p:txBody>
      </p:sp>
      <p:graphicFrame>
        <p:nvGraphicFramePr>
          <p:cNvPr id="18" name="Diagramme 17">
            <a:extLst>
              <a:ext uri="{FF2B5EF4-FFF2-40B4-BE49-F238E27FC236}">
                <a16:creationId xmlns:a16="http://schemas.microsoft.com/office/drawing/2014/main" id="{5DC9B6C1-0677-41D1-AC48-C164D3C9AFC5}"/>
              </a:ext>
            </a:extLst>
          </p:cNvPr>
          <p:cNvGraphicFramePr/>
          <p:nvPr>
            <p:extLst>
              <p:ext uri="{D42A27DB-BD31-4B8C-83A1-F6EECF244321}">
                <p14:modId xmlns:p14="http://schemas.microsoft.com/office/powerpoint/2010/main" val="2564386028"/>
              </p:ext>
            </p:extLst>
          </p:nvPr>
        </p:nvGraphicFramePr>
        <p:xfrm>
          <a:off x="7407817" y="204777"/>
          <a:ext cx="4596341" cy="3564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Rectangle 18">
            <a:extLst>
              <a:ext uri="{FF2B5EF4-FFF2-40B4-BE49-F238E27FC236}">
                <a16:creationId xmlns:a16="http://schemas.microsoft.com/office/drawing/2014/main" id="{35E9ECF6-A33B-4578-A711-C8D9CD5D7269}"/>
              </a:ext>
            </a:extLst>
          </p:cNvPr>
          <p:cNvSpPr/>
          <p:nvPr/>
        </p:nvSpPr>
        <p:spPr>
          <a:xfrm>
            <a:off x="7349031" y="499610"/>
            <a:ext cx="4670230" cy="1503153"/>
          </a:xfrm>
          <a:prstGeom prst="rect">
            <a:avLst/>
          </a:prstGeom>
          <a:solidFill>
            <a:srgbClr val="EA428A">
              <a:lumMod val="20000"/>
              <a:lumOff val="80000"/>
              <a:alpha val="7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Franklin Gothic Medium"/>
              <a:ea typeface="+mn-ea"/>
              <a:cs typeface="+mn-cs"/>
            </a:endParaRPr>
          </a:p>
        </p:txBody>
      </p:sp>
      <p:sp>
        <p:nvSpPr>
          <p:cNvPr id="20" name="Rectangle 19">
            <a:extLst>
              <a:ext uri="{FF2B5EF4-FFF2-40B4-BE49-F238E27FC236}">
                <a16:creationId xmlns:a16="http://schemas.microsoft.com/office/drawing/2014/main" id="{EAB3D993-92D7-494D-8910-D8D447C74A2A}"/>
              </a:ext>
            </a:extLst>
          </p:cNvPr>
          <p:cNvSpPr/>
          <p:nvPr/>
        </p:nvSpPr>
        <p:spPr>
          <a:xfrm>
            <a:off x="7357803" y="2075904"/>
            <a:ext cx="4670230" cy="13771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5964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sz="half" idx="15"/>
          </p:nvPr>
        </p:nvSpPr>
        <p:spPr>
          <a:xfrm>
            <a:off x="6663558" y="1369396"/>
            <a:ext cx="4870747" cy="4628444"/>
          </a:xfrm>
        </p:spPr>
        <p:txBody>
          <a:bodyPr numCol="1">
            <a:noAutofit/>
          </a:bodyPr>
          <a:lstStyle/>
          <a:p>
            <a:pPr marL="342900" indent="-342900">
              <a:spcBef>
                <a:spcPts val="600"/>
              </a:spcBef>
              <a:buFont typeface="Arial" panose="020B0604020202020204" pitchFamily="34" charset="0"/>
              <a:buChar char="•"/>
            </a:pPr>
            <a:r>
              <a:rPr lang="fr-FR" sz="2400" b="1" dirty="0"/>
              <a:t>Environnement</a:t>
            </a:r>
          </a:p>
          <a:p>
            <a:pPr marL="342900" indent="-342900">
              <a:spcBef>
                <a:spcPts val="600"/>
              </a:spcBef>
              <a:buFont typeface="Arial" panose="020B0604020202020204" pitchFamily="34" charset="0"/>
              <a:buChar char="•"/>
            </a:pPr>
            <a:endParaRPr lang="fr-FR" sz="2400" b="1" dirty="0"/>
          </a:p>
          <a:p>
            <a:pPr marL="342900" indent="-342900">
              <a:spcBef>
                <a:spcPts val="600"/>
              </a:spcBef>
              <a:buFont typeface="Arial" panose="020B0604020202020204" pitchFamily="34" charset="0"/>
              <a:buChar char="•"/>
            </a:pPr>
            <a:r>
              <a:rPr lang="fr-FR" sz="2400" b="1" dirty="0"/>
              <a:t>Economique</a:t>
            </a:r>
          </a:p>
          <a:p>
            <a:pPr marL="342900" indent="-342900">
              <a:spcBef>
                <a:spcPts val="600"/>
              </a:spcBef>
              <a:buFont typeface="Arial" panose="020B0604020202020204" pitchFamily="34" charset="0"/>
              <a:buChar char="•"/>
            </a:pPr>
            <a:endParaRPr lang="fr-FR" sz="2400" b="1" dirty="0"/>
          </a:p>
          <a:p>
            <a:pPr marL="342900" indent="-342900">
              <a:spcBef>
                <a:spcPts val="600"/>
              </a:spcBef>
              <a:buFont typeface="Arial" panose="020B0604020202020204" pitchFamily="34" charset="0"/>
              <a:buChar char="•"/>
            </a:pPr>
            <a:r>
              <a:rPr lang="fr-FR" sz="2400" b="1" dirty="0"/>
              <a:t>Ressources Humaines</a:t>
            </a:r>
          </a:p>
          <a:p>
            <a:pPr marL="342900" indent="-342900">
              <a:spcBef>
                <a:spcPts val="600"/>
              </a:spcBef>
              <a:buFont typeface="Arial" panose="020B0604020202020204" pitchFamily="34" charset="0"/>
              <a:buChar char="•"/>
            </a:pPr>
            <a:endParaRPr lang="fr-FR" sz="2400" b="1" dirty="0"/>
          </a:p>
          <a:p>
            <a:pPr marL="342900" indent="-342900">
              <a:spcBef>
                <a:spcPts val="600"/>
              </a:spcBef>
              <a:buFont typeface="Arial" panose="020B0604020202020204" pitchFamily="34" charset="0"/>
              <a:buChar char="•"/>
            </a:pPr>
            <a:r>
              <a:rPr lang="fr-FR" sz="2400" b="1" dirty="0"/>
              <a:t>Outil de travail</a:t>
            </a:r>
          </a:p>
          <a:p>
            <a:pPr marL="342900" indent="-342900">
              <a:spcBef>
                <a:spcPts val="600"/>
              </a:spcBef>
              <a:buFont typeface="Arial" panose="020B0604020202020204" pitchFamily="34" charset="0"/>
              <a:buChar char="•"/>
            </a:pPr>
            <a:endParaRPr lang="fr-FR" sz="2400" b="1" dirty="0"/>
          </a:p>
          <a:p>
            <a:pPr marL="342900" indent="-342900">
              <a:spcBef>
                <a:spcPts val="600"/>
              </a:spcBef>
              <a:buFont typeface="Arial" panose="020B0604020202020204" pitchFamily="34" charset="0"/>
              <a:buChar char="•"/>
            </a:pPr>
            <a:r>
              <a:rPr lang="fr-FR" sz="2400" b="1" dirty="0"/>
              <a:t>Mesure d’impacts</a:t>
            </a:r>
          </a:p>
        </p:txBody>
      </p:sp>
      <p:sp>
        <p:nvSpPr>
          <p:cNvPr id="2" name="Titre 1">
            <a:extLst>
              <a:ext uri="{FF2B5EF4-FFF2-40B4-BE49-F238E27FC236}">
                <a16:creationId xmlns:a16="http://schemas.microsoft.com/office/drawing/2014/main" id="{B33A112D-4745-4E22-B0B3-C6AEC70A77FC}"/>
              </a:ext>
            </a:extLst>
          </p:cNvPr>
          <p:cNvSpPr>
            <a:spLocks noGrp="1"/>
          </p:cNvSpPr>
          <p:nvPr>
            <p:ph type="title"/>
          </p:nvPr>
        </p:nvSpPr>
        <p:spPr/>
        <p:txBody>
          <a:bodyPr/>
          <a:lstStyle/>
          <a:p>
            <a:r>
              <a:rPr lang="fr-FR" dirty="0">
                <a:latin typeface="+mn-lt"/>
              </a:rPr>
              <a:t>Diagnostic Stratégique</a:t>
            </a:r>
            <a:br>
              <a:rPr lang="fr-FR" dirty="0">
                <a:latin typeface="+mn-lt"/>
              </a:rPr>
            </a:br>
            <a:endParaRPr lang="fr-FR" dirty="0">
              <a:latin typeface="+mn-lt"/>
            </a:endParaRPr>
          </a:p>
        </p:txBody>
      </p:sp>
      <p:sp>
        <p:nvSpPr>
          <p:cNvPr id="5" name="Titre 12">
            <a:extLst>
              <a:ext uri="{FF2B5EF4-FFF2-40B4-BE49-F238E27FC236}">
                <a16:creationId xmlns:a16="http://schemas.microsoft.com/office/drawing/2014/main" id="{B0C23301-0D2D-4667-AFCC-53E00A550AD5}"/>
              </a:ext>
            </a:extLst>
          </p:cNvPr>
          <p:cNvSpPr txBox="1">
            <a:spLocks/>
          </p:cNvSpPr>
          <p:nvPr/>
        </p:nvSpPr>
        <p:spPr>
          <a:xfrm>
            <a:off x="15816" y="-381000"/>
            <a:ext cx="8686801" cy="10668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lang="fr-FR" sz="3600" b="1" kern="1200">
                <a:solidFill>
                  <a:schemeClr val="accent1"/>
                </a:solidFill>
                <a:latin typeface="+mj-lt"/>
                <a:ea typeface="+mj-ea"/>
                <a:cs typeface="+mj-cs"/>
              </a:defRPr>
            </a:lvl1pPr>
          </a:lstStyle>
          <a:p>
            <a:endParaRPr lang="fr-FR" dirty="0">
              <a:solidFill>
                <a:srgbClr val="00AEEF"/>
              </a:solidFill>
              <a:latin typeface="Franklin Gothic Medium"/>
            </a:endParaRPr>
          </a:p>
        </p:txBody>
      </p:sp>
      <p:pic>
        <p:nvPicPr>
          <p:cNvPr id="13" name="Image 12">
            <a:extLst>
              <a:ext uri="{FF2B5EF4-FFF2-40B4-BE49-F238E27FC236}">
                <a16:creationId xmlns:a16="http://schemas.microsoft.com/office/drawing/2014/main" id="{74BB93D7-B9BD-49BE-BA5A-03D66A4C91C8}"/>
              </a:ext>
            </a:extLst>
          </p:cNvPr>
          <p:cNvPicPr>
            <a:picLocks noChangeAspect="1"/>
          </p:cNvPicPr>
          <p:nvPr/>
        </p:nvPicPr>
        <p:blipFill>
          <a:blip r:embed="rId3"/>
          <a:stretch>
            <a:fillRect/>
          </a:stretch>
        </p:blipFill>
        <p:spPr>
          <a:xfrm>
            <a:off x="457200" y="1371600"/>
            <a:ext cx="6120948" cy="4114800"/>
          </a:xfrm>
          <a:prstGeom prst="rect">
            <a:avLst/>
          </a:prstGeom>
        </p:spPr>
      </p:pic>
    </p:spTree>
    <p:extLst>
      <p:ext uri="{BB962C8B-B14F-4D97-AF65-F5344CB8AC3E}">
        <p14:creationId xmlns:p14="http://schemas.microsoft.com/office/powerpoint/2010/main" val="2600559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E90DF21E-6252-447C-9E4D-889DBDDB3ADD}"/>
              </a:ext>
            </a:extLst>
          </p:cNvPr>
          <p:cNvPicPr>
            <a:picLocks noGrp="1" noChangeAspect="1"/>
          </p:cNvPicPr>
          <p:nvPr>
            <p:ph sz="half" idx="15"/>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234991" y="1251187"/>
            <a:ext cx="6170084" cy="4627563"/>
          </a:xfrm>
          <a:solidFill>
            <a:srgbClr val="16B1AB">
              <a:alpha val="36000"/>
            </a:srgbClr>
          </a:solidFill>
        </p:spPr>
      </p:pic>
      <p:sp>
        <p:nvSpPr>
          <p:cNvPr id="2" name="Titre 1"/>
          <p:cNvSpPr>
            <a:spLocks noGrp="1"/>
          </p:cNvSpPr>
          <p:nvPr>
            <p:ph type="title"/>
          </p:nvPr>
        </p:nvSpPr>
        <p:spPr/>
        <p:txBody>
          <a:bodyPr/>
          <a:lstStyle/>
          <a:p>
            <a:r>
              <a:rPr lang="fr-FR" dirty="0"/>
              <a:t>Choix stratégique</a:t>
            </a:r>
            <a:br>
              <a:rPr lang="fr-FR" dirty="0"/>
            </a:br>
            <a:endParaRPr lang="fr-FR" dirty="0"/>
          </a:p>
        </p:txBody>
      </p:sp>
      <p:sp>
        <p:nvSpPr>
          <p:cNvPr id="4" name="Espace réservé du texte 3"/>
          <p:cNvSpPr>
            <a:spLocks noGrp="1"/>
          </p:cNvSpPr>
          <p:nvPr>
            <p:ph type="body" sz="half" idx="4294967295"/>
          </p:nvPr>
        </p:nvSpPr>
        <p:spPr>
          <a:xfrm>
            <a:off x="872359" y="1524000"/>
            <a:ext cx="4114800" cy="3810000"/>
          </a:xfrm>
        </p:spPr>
        <p:txBody>
          <a:bodyPr>
            <a:noAutofit/>
          </a:bodyPr>
          <a:lstStyle/>
          <a:p>
            <a:pPr>
              <a:spcBef>
                <a:spcPts val="600"/>
              </a:spcBef>
              <a:buFont typeface="Arial" panose="020B0604020202020204" pitchFamily="34" charset="0"/>
              <a:buChar char="•"/>
            </a:pPr>
            <a:r>
              <a:rPr lang="fr-FR" sz="2400" b="1" dirty="0"/>
              <a:t>Enjeux Educatifs </a:t>
            </a:r>
          </a:p>
          <a:p>
            <a:pPr>
              <a:spcBef>
                <a:spcPts val="600"/>
              </a:spcBef>
              <a:buFont typeface="Arial" panose="020B0604020202020204" pitchFamily="34" charset="0"/>
              <a:buChar char="•"/>
            </a:pPr>
            <a:endParaRPr lang="fr-FR" sz="2400" b="1" dirty="0"/>
          </a:p>
          <a:p>
            <a:pPr>
              <a:spcBef>
                <a:spcPts val="600"/>
              </a:spcBef>
              <a:buFont typeface="Arial" panose="020B0604020202020204" pitchFamily="34" charset="0"/>
              <a:buChar char="•"/>
            </a:pPr>
            <a:r>
              <a:rPr lang="fr-FR" sz="2400" b="1" dirty="0"/>
              <a:t>Eléments de contexte </a:t>
            </a:r>
          </a:p>
          <a:p>
            <a:pPr>
              <a:spcBef>
                <a:spcPts val="600"/>
              </a:spcBef>
              <a:buFont typeface="Arial" panose="020B0604020202020204" pitchFamily="34" charset="0"/>
              <a:buChar char="•"/>
            </a:pPr>
            <a:endParaRPr lang="fr-FR" sz="2400" b="1" dirty="0"/>
          </a:p>
          <a:p>
            <a:pPr>
              <a:spcBef>
                <a:spcPts val="600"/>
              </a:spcBef>
              <a:buFont typeface="Arial" panose="020B0604020202020204" pitchFamily="34" charset="0"/>
              <a:buChar char="•"/>
            </a:pPr>
            <a:r>
              <a:rPr lang="fr-FR" sz="2400" b="1" dirty="0"/>
              <a:t>Stratégie R.H.</a:t>
            </a:r>
          </a:p>
          <a:p>
            <a:pPr>
              <a:spcBef>
                <a:spcPts val="600"/>
              </a:spcBef>
              <a:buFont typeface="Arial" panose="020B0604020202020204" pitchFamily="34" charset="0"/>
              <a:buChar char="•"/>
            </a:pPr>
            <a:endParaRPr lang="fr-FR" sz="2400" b="1" dirty="0"/>
          </a:p>
          <a:p>
            <a:pPr>
              <a:spcBef>
                <a:spcPts val="600"/>
              </a:spcBef>
              <a:buFont typeface="Arial" panose="020B0604020202020204" pitchFamily="34" charset="0"/>
              <a:buChar char="•"/>
            </a:pPr>
            <a:r>
              <a:rPr lang="fr-FR" sz="2400" b="1" dirty="0"/>
              <a:t>Stratégie Economique</a:t>
            </a:r>
          </a:p>
          <a:p>
            <a:pPr>
              <a:spcBef>
                <a:spcPts val="600"/>
              </a:spcBef>
              <a:buFont typeface="Arial" panose="020B0604020202020204" pitchFamily="34" charset="0"/>
              <a:buChar char="•"/>
            </a:pPr>
            <a:endParaRPr lang="fr-FR" sz="2400" b="1" dirty="0"/>
          </a:p>
        </p:txBody>
      </p:sp>
    </p:spTree>
    <p:extLst>
      <p:ext uri="{BB962C8B-B14F-4D97-AF65-F5344CB8AC3E}">
        <p14:creationId xmlns:p14="http://schemas.microsoft.com/office/powerpoint/2010/main" val="193647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B1061214-37BE-4112-BC75-2877F0A742B9}"/>
              </a:ext>
            </a:extLst>
          </p:cNvPr>
          <p:cNvGraphicFramePr/>
          <p:nvPr>
            <p:extLst>
              <p:ext uri="{D42A27DB-BD31-4B8C-83A1-F6EECF244321}">
                <p14:modId xmlns:p14="http://schemas.microsoft.com/office/powerpoint/2010/main" val="1002835535"/>
              </p:ext>
            </p:extLst>
          </p:nvPr>
        </p:nvGraphicFramePr>
        <p:xfrm>
          <a:off x="5704787" y="1075679"/>
          <a:ext cx="6188791" cy="4706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Espace réservé pour une image  5">
            <a:extLst>
              <a:ext uri="{FF2B5EF4-FFF2-40B4-BE49-F238E27FC236}">
                <a16:creationId xmlns:a16="http://schemas.microsoft.com/office/drawing/2014/main" id="{973133F0-C865-4EE1-8EB5-59E6C86934E9}"/>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5666" y="1788901"/>
            <a:ext cx="4772470" cy="4706642"/>
          </a:xfrm>
          <a:prstGeom prst="rect">
            <a:avLst/>
          </a:prstGeom>
        </p:spPr>
      </p:pic>
      <p:sp>
        <p:nvSpPr>
          <p:cNvPr id="13" name="Titre 12"/>
          <p:cNvSpPr>
            <a:spLocks noGrp="1"/>
          </p:cNvSpPr>
          <p:nvPr>
            <p:ph type="title"/>
          </p:nvPr>
        </p:nvSpPr>
        <p:spPr/>
        <p:txBody>
          <a:bodyPr>
            <a:normAutofit/>
          </a:bodyPr>
          <a:lstStyle/>
          <a:p>
            <a:r>
              <a:rPr lang="fr-FR" dirty="0"/>
              <a:t>Déploiement</a:t>
            </a:r>
          </a:p>
        </p:txBody>
      </p:sp>
    </p:spTree>
    <p:extLst>
      <p:ext uri="{BB962C8B-B14F-4D97-AF65-F5344CB8AC3E}">
        <p14:creationId xmlns:p14="http://schemas.microsoft.com/office/powerpoint/2010/main" val="1468535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39A8C8D-759F-4178-AF2D-4E5BC66B9486}"/>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612900" y="0"/>
            <a:ext cx="8609012" cy="1466670"/>
          </a:xfrm>
          <a:prstGeom prst="rect">
            <a:avLst/>
          </a:prstGeom>
        </p:spPr>
      </p:pic>
      <p:graphicFrame>
        <p:nvGraphicFramePr>
          <p:cNvPr id="3" name="Diagramme 2">
            <a:extLst>
              <a:ext uri="{FF2B5EF4-FFF2-40B4-BE49-F238E27FC236}">
                <a16:creationId xmlns:a16="http://schemas.microsoft.com/office/drawing/2014/main" id="{FEBD0ACF-7155-47A0-9761-392BB17D6EE6}"/>
              </a:ext>
            </a:extLst>
          </p:cNvPr>
          <p:cNvGraphicFramePr/>
          <p:nvPr>
            <p:extLst>
              <p:ext uri="{D42A27DB-BD31-4B8C-83A1-F6EECF244321}">
                <p14:modId xmlns:p14="http://schemas.microsoft.com/office/powerpoint/2010/main" val="1049493379"/>
              </p:ext>
            </p:extLst>
          </p:nvPr>
        </p:nvGraphicFramePr>
        <p:xfrm>
          <a:off x="2413309" y="201263"/>
          <a:ext cx="962485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me 3">
            <a:extLst>
              <a:ext uri="{FF2B5EF4-FFF2-40B4-BE49-F238E27FC236}">
                <a16:creationId xmlns:a16="http://schemas.microsoft.com/office/drawing/2014/main" id="{CFBC5620-819D-4425-A239-BB1E363107EF}"/>
              </a:ext>
            </a:extLst>
          </p:cNvPr>
          <p:cNvGraphicFramePr/>
          <p:nvPr>
            <p:extLst>
              <p:ext uri="{D42A27DB-BD31-4B8C-83A1-F6EECF244321}">
                <p14:modId xmlns:p14="http://schemas.microsoft.com/office/powerpoint/2010/main" val="661320044"/>
              </p:ext>
            </p:extLst>
          </p:nvPr>
        </p:nvGraphicFramePr>
        <p:xfrm>
          <a:off x="583051" y="3870363"/>
          <a:ext cx="9194362" cy="29819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ZoneTexte 4">
            <a:extLst>
              <a:ext uri="{FF2B5EF4-FFF2-40B4-BE49-F238E27FC236}">
                <a16:creationId xmlns:a16="http://schemas.microsoft.com/office/drawing/2014/main" id="{2C7416E1-86E2-4F2C-8407-AA97B8823934}"/>
              </a:ext>
            </a:extLst>
          </p:cNvPr>
          <p:cNvSpPr txBox="1"/>
          <p:nvPr/>
        </p:nvSpPr>
        <p:spPr>
          <a:xfrm>
            <a:off x="103268" y="2068353"/>
            <a:ext cx="2208362" cy="1323439"/>
          </a:xfrm>
          <a:prstGeom prst="rect">
            <a:avLst/>
          </a:prstGeom>
          <a:noFill/>
        </p:spPr>
        <p:txBody>
          <a:bodyPr wrap="square" rtlCol="0">
            <a:spAutoFit/>
          </a:bodyPr>
          <a:lstStyle/>
          <a:p>
            <a:r>
              <a:rPr lang="fr-FR" sz="4000" b="1" dirty="0">
                <a:solidFill>
                  <a:srgbClr val="16B1AB"/>
                </a:solidFill>
              </a:rPr>
              <a:t>Les acteurs</a:t>
            </a:r>
          </a:p>
        </p:txBody>
      </p:sp>
      <p:sp>
        <p:nvSpPr>
          <p:cNvPr id="6" name="ZoneTexte 5">
            <a:extLst>
              <a:ext uri="{FF2B5EF4-FFF2-40B4-BE49-F238E27FC236}">
                <a16:creationId xmlns:a16="http://schemas.microsoft.com/office/drawing/2014/main" id="{26AA50DF-8E07-4274-931D-92D442818773}"/>
              </a:ext>
            </a:extLst>
          </p:cNvPr>
          <p:cNvSpPr txBox="1"/>
          <p:nvPr/>
        </p:nvSpPr>
        <p:spPr>
          <a:xfrm>
            <a:off x="10210800" y="4419601"/>
            <a:ext cx="2208362" cy="1323439"/>
          </a:xfrm>
          <a:prstGeom prst="rect">
            <a:avLst/>
          </a:prstGeom>
          <a:noFill/>
        </p:spPr>
        <p:txBody>
          <a:bodyPr wrap="square" rtlCol="0">
            <a:spAutoFit/>
          </a:bodyPr>
          <a:lstStyle/>
          <a:p>
            <a:r>
              <a:rPr lang="fr-FR" sz="4000" b="1" dirty="0">
                <a:solidFill>
                  <a:srgbClr val="16B1AB"/>
                </a:solidFill>
                <a:latin typeface="Franklin Gothic Medium"/>
              </a:rPr>
              <a:t>Les phases</a:t>
            </a:r>
          </a:p>
        </p:txBody>
      </p:sp>
    </p:spTree>
    <p:extLst>
      <p:ext uri="{BB962C8B-B14F-4D97-AF65-F5344CB8AC3E}">
        <p14:creationId xmlns:p14="http://schemas.microsoft.com/office/powerpoint/2010/main" val="1641407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05F7E63D-6CD5-408A-8998-F102492324B9}"/>
              </a:ext>
            </a:extLst>
          </p:cNvPr>
          <p:cNvPicPr>
            <a:picLocks noGrp="1" noChangeAspect="1"/>
          </p:cNvPicPr>
          <p:nvPr>
            <p:ph sz="half" idx="15"/>
          </p:nvPr>
        </p:nvPicPr>
        <p:blipFill>
          <a:blip r:embed="rId3">
            <a:extLst>
              <a:ext uri="{28A0092B-C50C-407E-A947-70E740481C1C}">
                <a14:useLocalDpi xmlns:a14="http://schemas.microsoft.com/office/drawing/2010/main" val="0"/>
              </a:ext>
            </a:extLst>
          </a:blip>
          <a:stretch>
            <a:fillRect/>
          </a:stretch>
        </p:blipFill>
        <p:spPr>
          <a:xfrm>
            <a:off x="5656712" y="1788395"/>
            <a:ext cx="5852160" cy="4389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re 12">
            <a:extLst>
              <a:ext uri="{FF2B5EF4-FFF2-40B4-BE49-F238E27FC236}">
                <a16:creationId xmlns:a16="http://schemas.microsoft.com/office/drawing/2014/main" id="{0952F54B-2CA0-48AA-8EEF-4F605DD73561}"/>
              </a:ext>
            </a:extLst>
          </p:cNvPr>
          <p:cNvSpPr>
            <a:spLocks noGrp="1"/>
          </p:cNvSpPr>
          <p:nvPr>
            <p:ph type="title"/>
          </p:nvPr>
        </p:nvSpPr>
        <p:spPr/>
        <p:txBody>
          <a:bodyPr>
            <a:normAutofit/>
          </a:bodyPr>
          <a:lstStyle/>
          <a:p>
            <a:r>
              <a:rPr lang="fr-FR" dirty="0"/>
              <a:t>Avant tout une vision</a:t>
            </a:r>
          </a:p>
        </p:txBody>
      </p:sp>
      <p:sp>
        <p:nvSpPr>
          <p:cNvPr id="5" name="Emplacement réservé de contenu 13">
            <a:extLst>
              <a:ext uri="{FF2B5EF4-FFF2-40B4-BE49-F238E27FC236}">
                <a16:creationId xmlns:a16="http://schemas.microsoft.com/office/drawing/2014/main" id="{91FEA321-3185-428A-9324-BC981D12F1FF}"/>
              </a:ext>
            </a:extLst>
          </p:cNvPr>
          <p:cNvSpPr>
            <a:spLocks noGrp="1"/>
          </p:cNvSpPr>
          <p:nvPr>
            <p:ph type="body" sz="half" idx="4294967295"/>
          </p:nvPr>
        </p:nvSpPr>
        <p:spPr>
          <a:xfrm>
            <a:off x="903890" y="1788395"/>
            <a:ext cx="4116388" cy="3810000"/>
          </a:xfrm>
        </p:spPr>
        <p:txBody>
          <a:bodyPr>
            <a:normAutofit fontScale="92500" lnSpcReduction="20000"/>
          </a:bodyPr>
          <a:lstStyle/>
          <a:p>
            <a:pPr>
              <a:buFont typeface="Arial" panose="020B0604020202020204" pitchFamily="34" charset="0"/>
              <a:buChar char="•"/>
            </a:pPr>
            <a:r>
              <a:rPr lang="fr-FR" sz="2400" b="1" dirty="0">
                <a:solidFill>
                  <a:schemeClr val="tx1"/>
                </a:solidFill>
                <a:cs typeface="Calibri" panose="020F0502020204030204" pitchFamily="34" charset="0"/>
              </a:rPr>
              <a:t>Facteur</a:t>
            </a:r>
            <a:r>
              <a:rPr lang="fr-FR" sz="2400" b="1" dirty="0">
                <a:solidFill>
                  <a:schemeClr val="tx1"/>
                </a:solidFill>
              </a:rPr>
              <a:t> </a:t>
            </a:r>
            <a:r>
              <a:rPr lang="fr-FR" sz="2400" b="1" dirty="0">
                <a:solidFill>
                  <a:schemeClr val="tx1"/>
                </a:solidFill>
                <a:cs typeface="Calibri" panose="020F0502020204030204" pitchFamily="34" charset="0"/>
              </a:rPr>
              <a:t>temps</a:t>
            </a:r>
          </a:p>
          <a:p>
            <a:pPr>
              <a:buFont typeface="Arial" panose="020B0604020202020204" pitchFamily="34" charset="0"/>
              <a:buChar char="•"/>
            </a:pPr>
            <a:r>
              <a:rPr lang="fr-FR" sz="2400" b="1" dirty="0">
                <a:solidFill>
                  <a:schemeClr val="tx1"/>
                </a:solidFill>
                <a:cs typeface="Calibri" panose="020F0502020204030204" pitchFamily="34" charset="0"/>
              </a:rPr>
              <a:t>Le « pas de côté »</a:t>
            </a:r>
          </a:p>
          <a:p>
            <a:pPr>
              <a:buFont typeface="Arial" panose="020B0604020202020204" pitchFamily="34" charset="0"/>
              <a:buChar char="•"/>
            </a:pPr>
            <a:r>
              <a:rPr lang="fr-FR" sz="2400" b="1" dirty="0">
                <a:solidFill>
                  <a:schemeClr val="tx1"/>
                </a:solidFill>
                <a:cs typeface="Calibri" panose="020F0502020204030204" pitchFamily="34" charset="0"/>
              </a:rPr>
              <a:t>La prise de recul </a:t>
            </a:r>
          </a:p>
          <a:p>
            <a:pPr>
              <a:buFont typeface="Arial" panose="020B0604020202020204" pitchFamily="34" charset="0"/>
              <a:buChar char="•"/>
            </a:pPr>
            <a:r>
              <a:rPr lang="fr-FR" sz="2400" b="1" dirty="0">
                <a:solidFill>
                  <a:schemeClr val="tx1"/>
                </a:solidFill>
                <a:cs typeface="Calibri" panose="020F0502020204030204" pitchFamily="34" charset="0"/>
              </a:rPr>
              <a:t>Alliances internes</a:t>
            </a:r>
          </a:p>
          <a:p>
            <a:pPr>
              <a:buFont typeface="Arial" panose="020B0604020202020204" pitchFamily="34" charset="0"/>
              <a:buChar char="•"/>
            </a:pPr>
            <a:r>
              <a:rPr lang="fr-FR" sz="2400" b="1" dirty="0">
                <a:solidFill>
                  <a:schemeClr val="tx1"/>
                </a:solidFill>
                <a:cs typeface="Calibri" panose="020F0502020204030204" pitchFamily="34" charset="0"/>
              </a:rPr>
              <a:t>Alliances Externes </a:t>
            </a:r>
          </a:p>
          <a:p>
            <a:pPr>
              <a:buFont typeface="Arial" panose="020B0604020202020204" pitchFamily="34" charset="0"/>
              <a:buChar char="•"/>
            </a:pPr>
            <a:r>
              <a:rPr lang="fr-FR" sz="2400" b="1" dirty="0">
                <a:solidFill>
                  <a:schemeClr val="tx1"/>
                </a:solidFill>
                <a:cs typeface="Calibri" panose="020F0502020204030204" pitchFamily="34" charset="0"/>
              </a:rPr>
              <a:t>Opportunités</a:t>
            </a:r>
          </a:p>
        </p:txBody>
      </p:sp>
    </p:spTree>
    <p:extLst>
      <p:ext uri="{BB962C8B-B14F-4D97-AF65-F5344CB8AC3E}">
        <p14:creationId xmlns:p14="http://schemas.microsoft.com/office/powerpoint/2010/main" val="4224210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98D7129-D1F3-400E-87AC-148FEF8BFCAF}"/>
              </a:ext>
            </a:extLst>
          </p:cNvPr>
          <p:cNvSpPr>
            <a:spLocks noGrp="1"/>
          </p:cNvSpPr>
          <p:nvPr>
            <p:ph type="ctrTitle"/>
          </p:nvPr>
        </p:nvSpPr>
        <p:spPr/>
        <p:txBody>
          <a:bodyPr/>
          <a:lstStyle/>
          <a:p>
            <a:r>
              <a:rPr lang="fr-FR" b="1" dirty="0"/>
              <a:t>La GPEC : Anticiper pour ne pas subir ! </a:t>
            </a:r>
            <a:endParaRPr lang="fr-FR" dirty="0"/>
          </a:p>
        </p:txBody>
      </p:sp>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4294967295"/>
          </p:nvPr>
        </p:nvSpPr>
        <p:spPr>
          <a:xfrm>
            <a:off x="0" y="1458913"/>
            <a:ext cx="2551113" cy="4897437"/>
          </a:xfrm>
        </p:spPr>
        <p:txBody>
          <a:bodyPr/>
          <a:lstStyle/>
          <a:p>
            <a:pPr marL="0" indent="0">
              <a:buNone/>
            </a:pPr>
            <a:r>
              <a:rPr lang="fr-FR" dirty="0"/>
              <a:t>Une méthode au service du projet</a:t>
            </a:r>
            <a:endParaRPr lang="fr-FR" b="1" dirty="0"/>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4294967295"/>
          </p:nvPr>
        </p:nvSpPr>
        <p:spPr>
          <a:xfrm>
            <a:off x="3827463" y="1543050"/>
            <a:ext cx="8364537" cy="4627563"/>
          </a:xfrm>
        </p:spPr>
        <p:txBody>
          <a:bodyPr anchor="b"/>
          <a:lstStyle/>
          <a:p>
            <a:pPr marL="0" indent="0">
              <a:buNone/>
            </a:pPr>
            <a:r>
              <a:rPr lang="fr-FR" cap="none" dirty="0"/>
              <a:t>par </a:t>
            </a:r>
          </a:p>
          <a:p>
            <a:pPr marL="0" indent="0">
              <a:buNone/>
            </a:pPr>
            <a:r>
              <a:rPr lang="fr-FR" cap="none" dirty="0"/>
              <a:t>Alexandre Chrétien, juriste du pôle Social</a:t>
            </a:r>
          </a:p>
          <a:p>
            <a:pPr marL="0" indent="0">
              <a:buNone/>
            </a:pPr>
            <a:r>
              <a:rPr lang="fr-FR" cap="none" dirty="0"/>
              <a:t>Madame Véronique Laure, chef d'établissement du Groupe Arcade (Dijon) </a:t>
            </a:r>
          </a:p>
          <a:p>
            <a:pPr marL="0" indent="0">
              <a:buNone/>
            </a:pPr>
            <a:r>
              <a:rPr lang="fr-FR" cap="none" dirty="0"/>
              <a:t>et de Madame Vanessa Chaussard, DRH du Groupe Arcade</a:t>
            </a:r>
            <a:endParaRPr lang="fr-FR" dirty="0"/>
          </a:p>
        </p:txBody>
      </p:sp>
    </p:spTree>
    <p:extLst>
      <p:ext uri="{BB962C8B-B14F-4D97-AF65-F5344CB8AC3E}">
        <p14:creationId xmlns:p14="http://schemas.microsoft.com/office/powerpoint/2010/main" val="2979217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1"/>
          </p:nvPr>
        </p:nvSpPr>
        <p:spPr/>
        <p:txBody>
          <a:bodyPr/>
          <a:lstStyle/>
          <a:p>
            <a:r>
              <a:rPr lang="fr-FR" b="1" dirty="0"/>
              <a:t>La GPEC : Anticiper pour ne pas subir ! </a:t>
            </a:r>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15"/>
          </p:nvPr>
        </p:nvSpPr>
        <p:spPr>
          <a:xfrm>
            <a:off x="3269496" y="1040172"/>
            <a:ext cx="8363811" cy="1010682"/>
          </a:xfrm>
        </p:spPr>
        <p:txBody>
          <a:bodyPr anchor="b"/>
          <a:lstStyle/>
          <a:p>
            <a:r>
              <a:rPr lang="fr-FR" i="1" cap="none" dirty="0"/>
              <a:t>« Disposer en temps voulu des ressources nécessaires, en nombre et en qualité, pour assurer une mission »</a:t>
            </a:r>
            <a:endParaRPr lang="fr-FR" i="1" dirty="0"/>
          </a:p>
        </p:txBody>
      </p:sp>
      <p:sp>
        <p:nvSpPr>
          <p:cNvPr id="5" name="Titre 4">
            <a:extLst>
              <a:ext uri="{FF2B5EF4-FFF2-40B4-BE49-F238E27FC236}">
                <a16:creationId xmlns:a16="http://schemas.microsoft.com/office/drawing/2014/main" id="{098D7129-D1F3-400E-87AC-148FEF8BFCAF}"/>
              </a:ext>
            </a:extLst>
          </p:cNvPr>
          <p:cNvSpPr>
            <a:spLocks noGrp="1"/>
          </p:cNvSpPr>
          <p:nvPr>
            <p:ph type="title"/>
          </p:nvPr>
        </p:nvSpPr>
        <p:spPr>
          <a:xfrm>
            <a:off x="3185328" y="197426"/>
            <a:ext cx="8829040" cy="702507"/>
          </a:xfrm>
        </p:spPr>
        <p:txBody>
          <a:bodyPr/>
          <a:lstStyle/>
          <a:p>
            <a:r>
              <a:rPr lang="fr-FR" dirty="0"/>
              <a:t>Aligner besoins et ressources</a:t>
            </a:r>
          </a:p>
        </p:txBody>
      </p:sp>
      <p:graphicFrame>
        <p:nvGraphicFramePr>
          <p:cNvPr id="2" name="Diagramme 1">
            <a:extLst>
              <a:ext uri="{FF2B5EF4-FFF2-40B4-BE49-F238E27FC236}">
                <a16:creationId xmlns:a16="http://schemas.microsoft.com/office/drawing/2014/main" id="{523077F5-E3E0-484A-983F-8B09C376E382}"/>
              </a:ext>
            </a:extLst>
          </p:cNvPr>
          <p:cNvGraphicFramePr/>
          <p:nvPr>
            <p:extLst/>
          </p:nvPr>
        </p:nvGraphicFramePr>
        <p:xfrm>
          <a:off x="3902842" y="2659117"/>
          <a:ext cx="6660055" cy="405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0996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1"/>
          </p:nvPr>
        </p:nvSpPr>
        <p:spPr/>
        <p:txBody>
          <a:bodyPr/>
          <a:lstStyle/>
          <a:p>
            <a:r>
              <a:rPr lang="fr-FR" b="1" dirty="0"/>
              <a:t>Notion de compétences</a:t>
            </a:r>
          </a:p>
        </p:txBody>
      </p:sp>
      <p:sp>
        <p:nvSpPr>
          <p:cNvPr id="5" name="Titre 4">
            <a:extLst>
              <a:ext uri="{FF2B5EF4-FFF2-40B4-BE49-F238E27FC236}">
                <a16:creationId xmlns:a16="http://schemas.microsoft.com/office/drawing/2014/main" id="{098D7129-D1F3-400E-87AC-148FEF8BFCAF}"/>
              </a:ext>
            </a:extLst>
          </p:cNvPr>
          <p:cNvSpPr>
            <a:spLocks noGrp="1"/>
          </p:cNvSpPr>
          <p:nvPr>
            <p:ph type="title"/>
          </p:nvPr>
        </p:nvSpPr>
        <p:spPr>
          <a:xfrm>
            <a:off x="3185328" y="197426"/>
            <a:ext cx="8829040" cy="702507"/>
          </a:xfrm>
        </p:spPr>
        <p:txBody>
          <a:bodyPr/>
          <a:lstStyle/>
          <a:p>
            <a:r>
              <a:rPr lang="fr-FR" dirty="0"/>
              <a:t>Une démarche Fondée sur la compétence</a:t>
            </a:r>
          </a:p>
        </p:txBody>
      </p:sp>
      <p:sp>
        <p:nvSpPr>
          <p:cNvPr id="9" name="Rectangle 8">
            <a:extLst>
              <a:ext uri="{FF2B5EF4-FFF2-40B4-BE49-F238E27FC236}">
                <a16:creationId xmlns:a16="http://schemas.microsoft.com/office/drawing/2014/main" id="{8AD5EBD9-22E5-4242-8ED2-8C88EC5DA5C8}"/>
              </a:ext>
            </a:extLst>
          </p:cNvPr>
          <p:cNvSpPr/>
          <p:nvPr/>
        </p:nvSpPr>
        <p:spPr>
          <a:xfrm>
            <a:off x="3158599" y="1631674"/>
            <a:ext cx="8529851" cy="2062103"/>
          </a:xfrm>
          <a:prstGeom prst="rect">
            <a:avLst/>
          </a:prstGeom>
        </p:spPr>
        <p:txBody>
          <a:bodyPr wrap="square">
            <a:spAutoFit/>
          </a:bodyPr>
          <a:lstStyle/>
          <a:p>
            <a:pPr algn="just" fontAlgn="base"/>
            <a:r>
              <a:rPr lang="fr-FR" sz="3200" dirty="0">
                <a:solidFill>
                  <a:srgbClr val="000000"/>
                </a:solidFill>
                <a:latin typeface="Calibri" panose="020F0502020204030204" pitchFamily="34" charset="0"/>
              </a:rPr>
              <a:t>Compétence=</a:t>
            </a:r>
          </a:p>
          <a:p>
            <a:pPr algn="just" fontAlgn="base"/>
            <a:r>
              <a:rPr lang="fr-FR" sz="3200" dirty="0">
                <a:solidFill>
                  <a:srgbClr val="000000"/>
                </a:solidFill>
                <a:latin typeface="Calibri" panose="020F0502020204030204" pitchFamily="34" charset="0"/>
              </a:rPr>
              <a:t>« </a:t>
            </a:r>
            <a:r>
              <a:rPr lang="fr-FR" sz="3200" i="1" dirty="0">
                <a:solidFill>
                  <a:srgbClr val="000000"/>
                </a:solidFill>
                <a:latin typeface="Calibri" panose="020F0502020204030204" pitchFamily="34" charset="0"/>
              </a:rPr>
              <a:t>capacité à mobiliser et à combiner des ressources pour savoir agir dans une situation professionnelle</a:t>
            </a:r>
            <a:r>
              <a:rPr lang="fr-FR" sz="3200" dirty="0">
                <a:solidFill>
                  <a:srgbClr val="000000"/>
                </a:solidFill>
                <a:latin typeface="Calibri" panose="020F0502020204030204" pitchFamily="34" charset="0"/>
              </a:rPr>
              <a:t> donnée» </a:t>
            </a:r>
            <a:endParaRPr lang="fr-FR" sz="3200" b="0" i="0" u="none" strike="noStrike" dirty="0">
              <a:solidFill>
                <a:srgbClr val="000000"/>
              </a:solidFill>
              <a:effectLst/>
              <a:latin typeface="Calibri" panose="020F0502020204030204" pitchFamily="34" charset="0"/>
            </a:endParaRPr>
          </a:p>
        </p:txBody>
      </p:sp>
      <p:sp>
        <p:nvSpPr>
          <p:cNvPr id="14" name="Rectangle : coins arrondis 13">
            <a:extLst>
              <a:ext uri="{FF2B5EF4-FFF2-40B4-BE49-F238E27FC236}">
                <a16:creationId xmlns:a16="http://schemas.microsoft.com/office/drawing/2014/main" id="{73999744-AB6C-4D75-A891-E52623B883C2}"/>
              </a:ext>
            </a:extLst>
          </p:cNvPr>
          <p:cNvSpPr/>
          <p:nvPr/>
        </p:nvSpPr>
        <p:spPr>
          <a:xfrm>
            <a:off x="3185328" y="4230844"/>
            <a:ext cx="3699990" cy="1671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Ressources</a:t>
            </a:r>
          </a:p>
          <a:p>
            <a:pPr algn="ctr"/>
            <a:r>
              <a:rPr lang="fr-FR" dirty="0"/>
              <a:t>Connaissances</a:t>
            </a:r>
          </a:p>
          <a:p>
            <a:pPr algn="ctr"/>
            <a:r>
              <a:rPr lang="fr-FR" dirty="0"/>
              <a:t>Savoir-faire</a:t>
            </a:r>
          </a:p>
          <a:p>
            <a:pPr algn="ctr"/>
            <a:r>
              <a:rPr lang="fr-FR" dirty="0"/>
              <a:t>Aptitudes et qualités personnelles</a:t>
            </a:r>
          </a:p>
          <a:p>
            <a:pPr algn="ctr"/>
            <a:r>
              <a:rPr lang="fr-FR" dirty="0"/>
              <a:t>…</a:t>
            </a:r>
          </a:p>
        </p:txBody>
      </p:sp>
      <p:sp>
        <p:nvSpPr>
          <p:cNvPr id="15" name="Rectangle : coins arrondis 14">
            <a:extLst>
              <a:ext uri="{FF2B5EF4-FFF2-40B4-BE49-F238E27FC236}">
                <a16:creationId xmlns:a16="http://schemas.microsoft.com/office/drawing/2014/main" id="{E6068964-4722-4B7C-BF24-8B79CCEC37B0}"/>
              </a:ext>
            </a:extLst>
          </p:cNvPr>
          <p:cNvSpPr/>
          <p:nvPr/>
        </p:nvSpPr>
        <p:spPr>
          <a:xfrm>
            <a:off x="8186221" y="4200566"/>
            <a:ext cx="3699990" cy="167135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t>Situation professionnelle</a:t>
            </a:r>
          </a:p>
          <a:p>
            <a:pPr algn="ctr"/>
            <a:r>
              <a:rPr lang="fr-FR" dirty="0"/>
              <a:t>Evénement</a:t>
            </a:r>
          </a:p>
          <a:p>
            <a:pPr algn="ctr"/>
            <a:r>
              <a:rPr lang="fr-FR" dirty="0"/>
              <a:t>Activité</a:t>
            </a:r>
          </a:p>
          <a:p>
            <a:pPr algn="ctr"/>
            <a:r>
              <a:rPr lang="fr-FR" dirty="0"/>
              <a:t>Problème</a:t>
            </a:r>
          </a:p>
          <a:p>
            <a:pPr algn="ctr"/>
            <a:r>
              <a:rPr lang="fr-FR" dirty="0"/>
              <a:t>…</a:t>
            </a:r>
          </a:p>
        </p:txBody>
      </p:sp>
      <p:sp>
        <p:nvSpPr>
          <p:cNvPr id="16" name="Flèche : droite 15">
            <a:extLst>
              <a:ext uri="{FF2B5EF4-FFF2-40B4-BE49-F238E27FC236}">
                <a16:creationId xmlns:a16="http://schemas.microsoft.com/office/drawing/2014/main" id="{3025E71A-08F9-4C7A-B85A-D7D1DC73E7AC}"/>
              </a:ext>
            </a:extLst>
          </p:cNvPr>
          <p:cNvSpPr/>
          <p:nvPr/>
        </p:nvSpPr>
        <p:spPr>
          <a:xfrm>
            <a:off x="7221639" y="4846521"/>
            <a:ext cx="628261" cy="3794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8574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1"/>
          </p:nvPr>
        </p:nvSpPr>
        <p:spPr/>
        <p:txBody>
          <a:bodyPr/>
          <a:lstStyle/>
          <a:p>
            <a:r>
              <a:rPr lang="fr-FR" b="1" dirty="0"/>
              <a:t>Le management des compétences au cœur des politiques RH</a:t>
            </a:r>
          </a:p>
        </p:txBody>
      </p:sp>
      <p:sp>
        <p:nvSpPr>
          <p:cNvPr id="5" name="Titre 4">
            <a:extLst>
              <a:ext uri="{FF2B5EF4-FFF2-40B4-BE49-F238E27FC236}">
                <a16:creationId xmlns:a16="http://schemas.microsoft.com/office/drawing/2014/main" id="{098D7129-D1F3-400E-87AC-148FEF8BFCAF}"/>
              </a:ext>
            </a:extLst>
          </p:cNvPr>
          <p:cNvSpPr>
            <a:spLocks noGrp="1"/>
          </p:cNvSpPr>
          <p:nvPr>
            <p:ph type="title"/>
          </p:nvPr>
        </p:nvSpPr>
        <p:spPr>
          <a:xfrm>
            <a:off x="3363913" y="97472"/>
            <a:ext cx="8650279" cy="702507"/>
          </a:xfrm>
        </p:spPr>
        <p:txBody>
          <a:bodyPr/>
          <a:lstStyle/>
          <a:p>
            <a:r>
              <a:rPr lang="fr-FR" dirty="0"/>
              <a:t>Une approche STRUCTURANTE</a:t>
            </a:r>
          </a:p>
        </p:txBody>
      </p:sp>
      <p:graphicFrame>
        <p:nvGraphicFramePr>
          <p:cNvPr id="4" name="Espace réservé du contenu 3">
            <a:extLst>
              <a:ext uri="{FF2B5EF4-FFF2-40B4-BE49-F238E27FC236}">
                <a16:creationId xmlns:a16="http://schemas.microsoft.com/office/drawing/2014/main" id="{EA9B430B-C8E6-47FF-A1F8-C31D34DE282F}"/>
              </a:ext>
            </a:extLst>
          </p:cNvPr>
          <p:cNvGraphicFramePr>
            <a:graphicFrameLocks noGrp="1"/>
          </p:cNvGraphicFramePr>
          <p:nvPr>
            <p:ph sz="half" idx="15"/>
            <p:extLst/>
          </p:nvPr>
        </p:nvGraphicFramePr>
        <p:xfrm>
          <a:off x="732334" y="1445079"/>
          <a:ext cx="12992100" cy="4701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87B1889C-0C93-401C-AD99-F915A9D6F52B}"/>
              </a:ext>
            </a:extLst>
          </p:cNvPr>
          <p:cNvSpPr/>
          <p:nvPr/>
        </p:nvSpPr>
        <p:spPr>
          <a:xfrm>
            <a:off x="9650910" y="3447396"/>
            <a:ext cx="1190625" cy="65817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sz="1400" dirty="0"/>
              <a:t>Gestion des carrières</a:t>
            </a:r>
          </a:p>
        </p:txBody>
      </p:sp>
      <p:sp>
        <p:nvSpPr>
          <p:cNvPr id="11" name="Rectangle 10">
            <a:extLst>
              <a:ext uri="{FF2B5EF4-FFF2-40B4-BE49-F238E27FC236}">
                <a16:creationId xmlns:a16="http://schemas.microsoft.com/office/drawing/2014/main" id="{8EA38397-E7A0-4FF0-8754-CDC02E529F58}"/>
              </a:ext>
            </a:extLst>
          </p:cNvPr>
          <p:cNvSpPr/>
          <p:nvPr/>
        </p:nvSpPr>
        <p:spPr>
          <a:xfrm>
            <a:off x="6633070" y="6146431"/>
            <a:ext cx="1190625" cy="65817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400" dirty="0"/>
              <a:t>Recrutement</a:t>
            </a:r>
          </a:p>
        </p:txBody>
      </p:sp>
      <p:sp>
        <p:nvSpPr>
          <p:cNvPr id="12" name="Rectangle 11">
            <a:extLst>
              <a:ext uri="{FF2B5EF4-FFF2-40B4-BE49-F238E27FC236}">
                <a16:creationId xmlns:a16="http://schemas.microsoft.com/office/drawing/2014/main" id="{29BB98D6-FDC9-42C1-8B11-2C726006251D}"/>
              </a:ext>
            </a:extLst>
          </p:cNvPr>
          <p:cNvSpPr/>
          <p:nvPr/>
        </p:nvSpPr>
        <p:spPr>
          <a:xfrm>
            <a:off x="3602821" y="3447396"/>
            <a:ext cx="1190625" cy="65817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400" dirty="0"/>
              <a:t>Management</a:t>
            </a:r>
          </a:p>
        </p:txBody>
      </p:sp>
      <p:sp>
        <p:nvSpPr>
          <p:cNvPr id="14" name="Rectangle 13">
            <a:extLst>
              <a:ext uri="{FF2B5EF4-FFF2-40B4-BE49-F238E27FC236}">
                <a16:creationId xmlns:a16="http://schemas.microsoft.com/office/drawing/2014/main" id="{C1374087-26C4-482A-9588-CC9FE72C4D0F}"/>
              </a:ext>
            </a:extLst>
          </p:cNvPr>
          <p:cNvSpPr/>
          <p:nvPr/>
        </p:nvSpPr>
        <p:spPr>
          <a:xfrm>
            <a:off x="6592235" y="773839"/>
            <a:ext cx="1272297" cy="65817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sz="1400" dirty="0"/>
              <a:t>Formation</a:t>
            </a:r>
          </a:p>
        </p:txBody>
      </p:sp>
    </p:spTree>
    <p:extLst>
      <p:ext uri="{BB962C8B-B14F-4D97-AF65-F5344CB8AC3E}">
        <p14:creationId xmlns:p14="http://schemas.microsoft.com/office/powerpoint/2010/main" val="518640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pPr algn="l"/>
            <a:r>
              <a:rPr lang="fr-FR" b="1" dirty="0"/>
              <a:t>Après-midi </a:t>
            </a:r>
          </a:p>
          <a:p>
            <a:pPr algn="l"/>
            <a:endParaRPr lang="fr-FR" b="1" dirty="0"/>
          </a:p>
        </p:txBody>
      </p:sp>
      <p:sp>
        <p:nvSpPr>
          <p:cNvPr id="4" name="Titre 3"/>
          <p:cNvSpPr>
            <a:spLocks noGrp="1"/>
          </p:cNvSpPr>
          <p:nvPr>
            <p:ph type="title"/>
          </p:nvPr>
        </p:nvSpPr>
        <p:spPr/>
        <p:txBody>
          <a:bodyPr/>
          <a:lstStyle/>
          <a:p>
            <a:r>
              <a:rPr lang="fr-FR" dirty="0"/>
              <a:t>PROGRAMME</a:t>
            </a:r>
          </a:p>
        </p:txBody>
      </p:sp>
      <p:sp>
        <p:nvSpPr>
          <p:cNvPr id="7" name="ZoneTexte 6"/>
          <p:cNvSpPr txBox="1"/>
          <p:nvPr/>
        </p:nvSpPr>
        <p:spPr>
          <a:xfrm>
            <a:off x="3364089" y="1225689"/>
            <a:ext cx="7335444" cy="4801314"/>
          </a:xfrm>
          <a:prstGeom prst="rect">
            <a:avLst/>
          </a:prstGeom>
          <a:noFill/>
        </p:spPr>
        <p:txBody>
          <a:bodyPr wrap="square" rtlCol="0">
            <a:spAutoFit/>
          </a:bodyPr>
          <a:lstStyle/>
          <a:p>
            <a:endParaRPr lang="fr-FR" b="1" dirty="0"/>
          </a:p>
          <a:p>
            <a:endParaRPr lang="fr-FR" b="1" dirty="0"/>
          </a:p>
          <a:p>
            <a:r>
              <a:rPr lang="fr-FR" b="1" dirty="0"/>
              <a:t>Obligation légale, nécessité sociale : la formation professionnelle au service du projet de l'établissement </a:t>
            </a:r>
          </a:p>
          <a:p>
            <a:r>
              <a:rPr lang="fr-FR" i="1" dirty="0"/>
              <a:t>Tuan N’Guyen, juriste chez Opcalia </a:t>
            </a:r>
          </a:p>
          <a:p>
            <a:r>
              <a:rPr lang="fr-FR" i="1" dirty="0"/>
              <a:t>Laurent Zlotkowski, directeur du département dédié à l'enseignement privé chez Opcalia </a:t>
            </a:r>
          </a:p>
          <a:p>
            <a:r>
              <a:rPr lang="fr-FR" i="1" dirty="0"/>
              <a:t>Michèle Coirier, chef d'établissement à Cesson-Sévigné &amp; présidente de la CPN "Formation" au nom de la CEPNL pour le SNCEEL</a:t>
            </a:r>
            <a:br>
              <a:rPr lang="fr-FR" dirty="0"/>
            </a:br>
            <a:r>
              <a:rPr lang="fr-FR" i="1" dirty="0"/>
              <a:t>et Aurélie Delgove, coordinatrice formation et compétences pour le Collège employeur</a:t>
            </a:r>
          </a:p>
          <a:p>
            <a:br>
              <a:rPr lang="fr-FR" dirty="0"/>
            </a:br>
            <a:br>
              <a:rPr lang="fr-FR" dirty="0"/>
            </a:br>
            <a:br>
              <a:rPr lang="fr-FR" dirty="0"/>
            </a:br>
            <a:r>
              <a:rPr lang="fr-FR" b="1" dirty="0"/>
              <a:t>Fusion Agirc-Arrco et les grands enjeux</a:t>
            </a:r>
          </a:p>
          <a:p>
            <a:r>
              <a:rPr lang="fr-FR" i="1" dirty="0"/>
              <a:t>par Isabelle Vidalies et Jean-Pierre Mailles, direction retraite Humanis</a:t>
            </a:r>
            <a:endParaRPr lang="fr-FR" b="1" dirty="0"/>
          </a:p>
          <a:p>
            <a:endParaRPr lang="fr-FR" dirty="0"/>
          </a:p>
        </p:txBody>
      </p:sp>
    </p:spTree>
    <p:extLst>
      <p:ext uri="{BB962C8B-B14F-4D97-AF65-F5344CB8AC3E}">
        <p14:creationId xmlns:p14="http://schemas.microsoft.com/office/powerpoint/2010/main" val="4254930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1"/>
          </p:nvPr>
        </p:nvSpPr>
        <p:spPr/>
        <p:txBody>
          <a:bodyPr/>
          <a:lstStyle/>
          <a:p>
            <a:r>
              <a:rPr lang="fr-FR" b="1" dirty="0"/>
              <a:t>La GPEC une démarche gagnant/ gagnant!</a:t>
            </a:r>
          </a:p>
        </p:txBody>
      </p:sp>
      <p:sp>
        <p:nvSpPr>
          <p:cNvPr id="5" name="Titre 4">
            <a:extLst>
              <a:ext uri="{FF2B5EF4-FFF2-40B4-BE49-F238E27FC236}">
                <a16:creationId xmlns:a16="http://schemas.microsoft.com/office/drawing/2014/main" id="{098D7129-D1F3-400E-87AC-148FEF8BFCAF}"/>
              </a:ext>
            </a:extLst>
          </p:cNvPr>
          <p:cNvSpPr>
            <a:spLocks noGrp="1"/>
          </p:cNvSpPr>
          <p:nvPr>
            <p:ph type="title"/>
          </p:nvPr>
        </p:nvSpPr>
        <p:spPr>
          <a:xfrm>
            <a:off x="3109051" y="132736"/>
            <a:ext cx="8650279" cy="702507"/>
          </a:xfrm>
        </p:spPr>
        <p:txBody>
          <a:bodyPr/>
          <a:lstStyle/>
          <a:p>
            <a:r>
              <a:rPr lang="fr-FR" dirty="0"/>
              <a:t>Enjeux de la démarche </a:t>
            </a:r>
            <a:r>
              <a:rPr lang="fr-FR" dirty="0" err="1"/>
              <a:t>gpec</a:t>
            </a:r>
            <a:endParaRPr lang="fr-FR" dirty="0"/>
          </a:p>
        </p:txBody>
      </p:sp>
      <p:sp>
        <p:nvSpPr>
          <p:cNvPr id="21" name="Ellipse 20">
            <a:extLst>
              <a:ext uri="{FF2B5EF4-FFF2-40B4-BE49-F238E27FC236}">
                <a16:creationId xmlns:a16="http://schemas.microsoft.com/office/drawing/2014/main" id="{8910BE89-4083-4769-AF97-D3E0B2135CD9}"/>
              </a:ext>
            </a:extLst>
          </p:cNvPr>
          <p:cNvSpPr/>
          <p:nvPr/>
        </p:nvSpPr>
        <p:spPr>
          <a:xfrm>
            <a:off x="6880848" y="5227412"/>
            <a:ext cx="1416141" cy="57119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Sécuriser</a:t>
            </a:r>
            <a:endParaRPr lang="fr-FR" sz="1200" dirty="0">
              <a:solidFill>
                <a:srgbClr val="FF0000"/>
              </a:solidFill>
            </a:endParaRPr>
          </a:p>
        </p:txBody>
      </p:sp>
      <p:sp>
        <p:nvSpPr>
          <p:cNvPr id="22" name="Ellipse 21">
            <a:extLst>
              <a:ext uri="{FF2B5EF4-FFF2-40B4-BE49-F238E27FC236}">
                <a16:creationId xmlns:a16="http://schemas.microsoft.com/office/drawing/2014/main" id="{762AB713-01D1-48D4-8326-279003D1153B}"/>
              </a:ext>
            </a:extLst>
          </p:cNvPr>
          <p:cNvSpPr/>
          <p:nvPr/>
        </p:nvSpPr>
        <p:spPr>
          <a:xfrm>
            <a:off x="6900869" y="3607941"/>
            <a:ext cx="1416141" cy="57119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Pérenniser</a:t>
            </a:r>
          </a:p>
        </p:txBody>
      </p:sp>
      <p:sp>
        <p:nvSpPr>
          <p:cNvPr id="23" name="Ellipse 22">
            <a:extLst>
              <a:ext uri="{FF2B5EF4-FFF2-40B4-BE49-F238E27FC236}">
                <a16:creationId xmlns:a16="http://schemas.microsoft.com/office/drawing/2014/main" id="{01860BA4-3C7A-4C11-BDBA-C3AA0B2574C3}"/>
              </a:ext>
            </a:extLst>
          </p:cNvPr>
          <p:cNvSpPr/>
          <p:nvPr/>
        </p:nvSpPr>
        <p:spPr>
          <a:xfrm>
            <a:off x="6873467" y="2022756"/>
            <a:ext cx="1416141" cy="57119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Anticiper</a:t>
            </a:r>
          </a:p>
        </p:txBody>
      </p:sp>
      <p:sp>
        <p:nvSpPr>
          <p:cNvPr id="24" name="Rectangle 23">
            <a:extLst>
              <a:ext uri="{FF2B5EF4-FFF2-40B4-BE49-F238E27FC236}">
                <a16:creationId xmlns:a16="http://schemas.microsoft.com/office/drawing/2014/main" id="{495094FE-9810-477A-BAD9-5450CEF4C8F0}"/>
              </a:ext>
            </a:extLst>
          </p:cNvPr>
          <p:cNvSpPr/>
          <p:nvPr/>
        </p:nvSpPr>
        <p:spPr>
          <a:xfrm>
            <a:off x="3317349" y="1548896"/>
            <a:ext cx="2552544" cy="13964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Besoins/ Ressources</a:t>
            </a:r>
          </a:p>
        </p:txBody>
      </p:sp>
      <p:sp>
        <p:nvSpPr>
          <p:cNvPr id="25" name="Rectangle 24">
            <a:extLst>
              <a:ext uri="{FF2B5EF4-FFF2-40B4-BE49-F238E27FC236}">
                <a16:creationId xmlns:a16="http://schemas.microsoft.com/office/drawing/2014/main" id="{C73D9F9E-AB0F-4BFC-919A-F797620A3D99}"/>
              </a:ext>
            </a:extLst>
          </p:cNvPr>
          <p:cNvSpPr/>
          <p:nvPr/>
        </p:nvSpPr>
        <p:spPr>
          <a:xfrm>
            <a:off x="9234617" y="1564893"/>
            <a:ext cx="2567409" cy="13964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Evolution de l’emploi</a:t>
            </a:r>
          </a:p>
        </p:txBody>
      </p:sp>
      <p:sp>
        <p:nvSpPr>
          <p:cNvPr id="26" name="Rectangle 25">
            <a:extLst>
              <a:ext uri="{FF2B5EF4-FFF2-40B4-BE49-F238E27FC236}">
                <a16:creationId xmlns:a16="http://schemas.microsoft.com/office/drawing/2014/main" id="{1F177BFF-D2FD-46A0-A895-29EA74C1FE01}"/>
              </a:ext>
            </a:extLst>
          </p:cNvPr>
          <p:cNvSpPr/>
          <p:nvPr/>
        </p:nvSpPr>
        <p:spPr>
          <a:xfrm>
            <a:off x="3287572" y="3136016"/>
            <a:ext cx="2552544" cy="13964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Capitaliser les compétences</a:t>
            </a:r>
          </a:p>
        </p:txBody>
      </p:sp>
      <p:sp>
        <p:nvSpPr>
          <p:cNvPr id="28" name="Rectangle 27">
            <a:extLst>
              <a:ext uri="{FF2B5EF4-FFF2-40B4-BE49-F238E27FC236}">
                <a16:creationId xmlns:a16="http://schemas.microsoft.com/office/drawing/2014/main" id="{7DB26D45-076D-4A01-84BB-99034E9D5829}"/>
              </a:ext>
            </a:extLst>
          </p:cNvPr>
          <p:cNvSpPr/>
          <p:nvPr/>
        </p:nvSpPr>
        <p:spPr>
          <a:xfrm>
            <a:off x="9234617" y="3136016"/>
            <a:ext cx="2567409" cy="13964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Se professionnaliser</a:t>
            </a:r>
          </a:p>
        </p:txBody>
      </p:sp>
      <p:sp>
        <p:nvSpPr>
          <p:cNvPr id="29" name="Rectangle 28">
            <a:extLst>
              <a:ext uri="{FF2B5EF4-FFF2-40B4-BE49-F238E27FC236}">
                <a16:creationId xmlns:a16="http://schemas.microsoft.com/office/drawing/2014/main" id="{34E3578C-7807-4D3F-BC70-A2E3B793E645}"/>
              </a:ext>
            </a:extLst>
          </p:cNvPr>
          <p:cNvSpPr/>
          <p:nvPr/>
        </p:nvSpPr>
        <p:spPr>
          <a:xfrm>
            <a:off x="3317349" y="4701372"/>
            <a:ext cx="2552544" cy="13964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Activité/ Projets</a:t>
            </a:r>
          </a:p>
        </p:txBody>
      </p:sp>
      <p:sp>
        <p:nvSpPr>
          <p:cNvPr id="30" name="Rectangle 29">
            <a:extLst>
              <a:ext uri="{FF2B5EF4-FFF2-40B4-BE49-F238E27FC236}">
                <a16:creationId xmlns:a16="http://schemas.microsoft.com/office/drawing/2014/main" id="{EAC1CF8D-D156-4A3C-BB0A-5CFB339C300A}"/>
              </a:ext>
            </a:extLst>
          </p:cNvPr>
          <p:cNvSpPr/>
          <p:nvPr/>
        </p:nvSpPr>
        <p:spPr>
          <a:xfrm>
            <a:off x="9234616" y="4703393"/>
            <a:ext cx="2567410" cy="13964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Parcours professionnel</a:t>
            </a:r>
          </a:p>
        </p:txBody>
      </p:sp>
      <p:sp>
        <p:nvSpPr>
          <p:cNvPr id="33" name="Flèche : droite 32">
            <a:extLst>
              <a:ext uri="{FF2B5EF4-FFF2-40B4-BE49-F238E27FC236}">
                <a16:creationId xmlns:a16="http://schemas.microsoft.com/office/drawing/2014/main" id="{92E527EC-CA8E-448B-8612-74A8BA860284}"/>
              </a:ext>
            </a:extLst>
          </p:cNvPr>
          <p:cNvSpPr/>
          <p:nvPr/>
        </p:nvSpPr>
        <p:spPr>
          <a:xfrm>
            <a:off x="8409992" y="2114939"/>
            <a:ext cx="628261" cy="3794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4" name="Flèche : droite 33">
            <a:extLst>
              <a:ext uri="{FF2B5EF4-FFF2-40B4-BE49-F238E27FC236}">
                <a16:creationId xmlns:a16="http://schemas.microsoft.com/office/drawing/2014/main" id="{3AED1422-9688-4D9E-A19E-459FBCA71F03}"/>
              </a:ext>
            </a:extLst>
          </p:cNvPr>
          <p:cNvSpPr/>
          <p:nvPr/>
        </p:nvSpPr>
        <p:spPr>
          <a:xfrm flipH="1">
            <a:off x="5990277" y="2088989"/>
            <a:ext cx="674914" cy="43023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5" name="Flèche : droite 34">
            <a:extLst>
              <a:ext uri="{FF2B5EF4-FFF2-40B4-BE49-F238E27FC236}">
                <a16:creationId xmlns:a16="http://schemas.microsoft.com/office/drawing/2014/main" id="{4AAAE60A-A392-416F-A40F-B2DA7D7AB5B1}"/>
              </a:ext>
            </a:extLst>
          </p:cNvPr>
          <p:cNvSpPr/>
          <p:nvPr/>
        </p:nvSpPr>
        <p:spPr>
          <a:xfrm flipH="1">
            <a:off x="6033035" y="3692133"/>
            <a:ext cx="674914" cy="4302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797ECDEB-9F41-4B93-9EFB-414A8EC85968}"/>
              </a:ext>
            </a:extLst>
          </p:cNvPr>
          <p:cNvSpPr/>
          <p:nvPr/>
        </p:nvSpPr>
        <p:spPr>
          <a:xfrm>
            <a:off x="8509930" y="3692133"/>
            <a:ext cx="628261" cy="37944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8" name="Flèche : droite 37">
            <a:extLst>
              <a:ext uri="{FF2B5EF4-FFF2-40B4-BE49-F238E27FC236}">
                <a16:creationId xmlns:a16="http://schemas.microsoft.com/office/drawing/2014/main" id="{3844E9E3-917C-40C8-99CD-8721DA132B6B}"/>
              </a:ext>
            </a:extLst>
          </p:cNvPr>
          <p:cNvSpPr/>
          <p:nvPr/>
        </p:nvSpPr>
        <p:spPr>
          <a:xfrm flipH="1">
            <a:off x="6038508" y="5342281"/>
            <a:ext cx="674914" cy="4302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40" name="Flèche : droite 39">
            <a:extLst>
              <a:ext uri="{FF2B5EF4-FFF2-40B4-BE49-F238E27FC236}">
                <a16:creationId xmlns:a16="http://schemas.microsoft.com/office/drawing/2014/main" id="{3EE0C3A6-B7A7-4968-87A0-C0EEC87BC004}"/>
              </a:ext>
            </a:extLst>
          </p:cNvPr>
          <p:cNvSpPr/>
          <p:nvPr/>
        </p:nvSpPr>
        <p:spPr>
          <a:xfrm>
            <a:off x="8457974" y="5323285"/>
            <a:ext cx="628261" cy="3794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3ED5490B-14B7-4D7E-B2DD-2C79BE5B6B75}"/>
              </a:ext>
            </a:extLst>
          </p:cNvPr>
          <p:cNvSpPr/>
          <p:nvPr/>
        </p:nvSpPr>
        <p:spPr>
          <a:xfrm>
            <a:off x="3317349" y="1011845"/>
            <a:ext cx="2552544" cy="354033"/>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fr-FR" b="1" dirty="0"/>
              <a:t>Entreprise</a:t>
            </a:r>
          </a:p>
        </p:txBody>
      </p:sp>
      <p:sp>
        <p:nvSpPr>
          <p:cNvPr id="42" name="Rectangle 41">
            <a:extLst>
              <a:ext uri="{FF2B5EF4-FFF2-40B4-BE49-F238E27FC236}">
                <a16:creationId xmlns:a16="http://schemas.microsoft.com/office/drawing/2014/main" id="{ED170C65-41DD-4632-A17F-7F01933A6F66}"/>
              </a:ext>
            </a:extLst>
          </p:cNvPr>
          <p:cNvSpPr/>
          <p:nvPr/>
        </p:nvSpPr>
        <p:spPr>
          <a:xfrm>
            <a:off x="9206786" y="1011844"/>
            <a:ext cx="2552544" cy="35403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fr-FR" b="1" dirty="0"/>
              <a:t>Salarié</a:t>
            </a:r>
          </a:p>
        </p:txBody>
      </p:sp>
    </p:spTree>
    <p:extLst>
      <p:ext uri="{BB962C8B-B14F-4D97-AF65-F5344CB8AC3E}">
        <p14:creationId xmlns:p14="http://schemas.microsoft.com/office/powerpoint/2010/main" val="228641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E86036BC-0F07-440E-9F67-CB6BC185DAB2}"/>
              </a:ext>
            </a:extLst>
          </p:cNvPr>
          <p:cNvSpPr/>
          <p:nvPr/>
        </p:nvSpPr>
        <p:spPr>
          <a:xfrm>
            <a:off x="7707809" y="3256976"/>
            <a:ext cx="3526973" cy="23026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Dialogue social</a:t>
            </a:r>
          </a:p>
        </p:txBody>
      </p:sp>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1"/>
          </p:nvPr>
        </p:nvSpPr>
        <p:spPr/>
        <p:txBody>
          <a:bodyPr/>
          <a:lstStyle/>
          <a:p>
            <a:r>
              <a:rPr lang="fr-FR" b="1" dirty="0"/>
              <a:t>La GPEC, au carrefour des enjeux d’une entreprise</a:t>
            </a:r>
          </a:p>
        </p:txBody>
      </p:sp>
      <p:sp>
        <p:nvSpPr>
          <p:cNvPr id="5" name="Titre 4">
            <a:extLst>
              <a:ext uri="{FF2B5EF4-FFF2-40B4-BE49-F238E27FC236}">
                <a16:creationId xmlns:a16="http://schemas.microsoft.com/office/drawing/2014/main" id="{098D7129-D1F3-400E-87AC-148FEF8BFCAF}"/>
              </a:ext>
            </a:extLst>
          </p:cNvPr>
          <p:cNvSpPr>
            <a:spLocks noGrp="1"/>
          </p:cNvSpPr>
          <p:nvPr>
            <p:ph type="title"/>
          </p:nvPr>
        </p:nvSpPr>
        <p:spPr>
          <a:xfrm>
            <a:off x="3111043" y="117114"/>
            <a:ext cx="9680388" cy="702507"/>
          </a:xfrm>
        </p:spPr>
        <p:txBody>
          <a:bodyPr/>
          <a:lstStyle/>
          <a:p>
            <a:r>
              <a:rPr lang="fr-FR" dirty="0"/>
              <a:t>Une approche Transverse </a:t>
            </a:r>
          </a:p>
        </p:txBody>
      </p:sp>
      <p:sp>
        <p:nvSpPr>
          <p:cNvPr id="9" name="Ellipse 8">
            <a:extLst>
              <a:ext uri="{FF2B5EF4-FFF2-40B4-BE49-F238E27FC236}">
                <a16:creationId xmlns:a16="http://schemas.microsoft.com/office/drawing/2014/main" id="{D2BD37E9-5C64-49CA-A333-3011233A493A}"/>
              </a:ext>
            </a:extLst>
          </p:cNvPr>
          <p:cNvSpPr/>
          <p:nvPr/>
        </p:nvSpPr>
        <p:spPr>
          <a:xfrm>
            <a:off x="3994047" y="1482495"/>
            <a:ext cx="3526973" cy="2302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latin typeface="Calibri"/>
              </a:rPr>
              <a:t>Stratégie</a:t>
            </a:r>
          </a:p>
        </p:txBody>
      </p:sp>
      <p:sp>
        <p:nvSpPr>
          <p:cNvPr id="10" name="Ellipse 9">
            <a:extLst>
              <a:ext uri="{FF2B5EF4-FFF2-40B4-BE49-F238E27FC236}">
                <a16:creationId xmlns:a16="http://schemas.microsoft.com/office/drawing/2014/main" id="{AA7530F0-2269-4547-9BB9-123D0CF09902}"/>
              </a:ext>
            </a:extLst>
          </p:cNvPr>
          <p:cNvSpPr/>
          <p:nvPr/>
        </p:nvSpPr>
        <p:spPr>
          <a:xfrm>
            <a:off x="7143797" y="1582449"/>
            <a:ext cx="3526973" cy="2302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Management</a:t>
            </a:r>
          </a:p>
        </p:txBody>
      </p:sp>
      <p:sp>
        <p:nvSpPr>
          <p:cNvPr id="8" name="Ellipse 7">
            <a:extLst>
              <a:ext uri="{FF2B5EF4-FFF2-40B4-BE49-F238E27FC236}">
                <a16:creationId xmlns:a16="http://schemas.microsoft.com/office/drawing/2014/main" id="{7D09EE59-EEC1-4D18-91FA-CB96061D4D64}"/>
              </a:ext>
            </a:extLst>
          </p:cNvPr>
          <p:cNvSpPr/>
          <p:nvPr/>
        </p:nvSpPr>
        <p:spPr>
          <a:xfrm>
            <a:off x="4824829" y="3255123"/>
            <a:ext cx="3526973" cy="2302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Fonction </a:t>
            </a:r>
            <a:r>
              <a:rPr lang="fr-FR" b="1" dirty="0">
                <a:solidFill>
                  <a:prstClr val="white"/>
                </a:solidFill>
                <a:latin typeface="Calibri"/>
              </a:rPr>
              <a:t>Ressources Humaines</a:t>
            </a:r>
            <a:endParaRPr kumimoji="0" lang="fr-F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llipse 3">
            <a:extLst>
              <a:ext uri="{FF2B5EF4-FFF2-40B4-BE49-F238E27FC236}">
                <a16:creationId xmlns:a16="http://schemas.microsoft.com/office/drawing/2014/main" id="{3FABFBB5-56F5-4801-AAC5-F54EEC0F1F45}"/>
              </a:ext>
            </a:extLst>
          </p:cNvPr>
          <p:cNvSpPr/>
          <p:nvPr/>
        </p:nvSpPr>
        <p:spPr>
          <a:xfrm>
            <a:off x="6710722" y="2880819"/>
            <a:ext cx="1501192" cy="109636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a:ea typeface="+mn-ea"/>
                <a:cs typeface="+mn-cs"/>
              </a:rPr>
              <a:t>GPEC</a:t>
            </a:r>
          </a:p>
        </p:txBody>
      </p:sp>
    </p:spTree>
    <p:extLst>
      <p:ext uri="{BB962C8B-B14F-4D97-AF65-F5344CB8AC3E}">
        <p14:creationId xmlns:p14="http://schemas.microsoft.com/office/powerpoint/2010/main" val="1487820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686BAD2-9C5E-460F-A1C0-82419ACAF117}"/>
              </a:ext>
            </a:extLst>
          </p:cNvPr>
          <p:cNvSpPr>
            <a:spLocks noGrp="1"/>
          </p:cNvSpPr>
          <p:nvPr>
            <p:ph type="sldNum" sz="quarter" idx="12"/>
          </p:nvPr>
        </p:nvSpPr>
        <p:spPr/>
        <p:txBody>
          <a:bodyPr/>
          <a:lstStyle/>
          <a:p>
            <a:fld id="{4FAB73BC-B049-4115-A692-8D63A059BFB8}" type="slidenum">
              <a:rPr lang="en-US" smtClean="0"/>
              <a:pPr/>
              <a:t>62</a:t>
            </a:fld>
            <a:endParaRPr lang="en-US" dirty="0"/>
          </a:p>
        </p:txBody>
      </p:sp>
      <p:sp>
        <p:nvSpPr>
          <p:cNvPr id="4" name="Rectangle 3">
            <a:extLst>
              <a:ext uri="{FF2B5EF4-FFF2-40B4-BE49-F238E27FC236}">
                <a16:creationId xmlns:a16="http://schemas.microsoft.com/office/drawing/2014/main" id="{02A9354E-2DC5-460F-804E-E34F5D557F1B}"/>
              </a:ext>
            </a:extLst>
          </p:cNvPr>
          <p:cNvSpPr/>
          <p:nvPr/>
        </p:nvSpPr>
        <p:spPr>
          <a:xfrm>
            <a:off x="1820041" y="536420"/>
            <a:ext cx="2040340" cy="55860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Priorités stratégiques</a:t>
            </a:r>
          </a:p>
        </p:txBody>
      </p:sp>
      <p:sp>
        <p:nvSpPr>
          <p:cNvPr id="5" name="Rectangle 4">
            <a:extLst>
              <a:ext uri="{FF2B5EF4-FFF2-40B4-BE49-F238E27FC236}">
                <a16:creationId xmlns:a16="http://schemas.microsoft.com/office/drawing/2014/main" id="{D5D4D5C9-8FCC-48C1-AF75-E7E622213381}"/>
              </a:ext>
            </a:extLst>
          </p:cNvPr>
          <p:cNvSpPr/>
          <p:nvPr/>
        </p:nvSpPr>
        <p:spPr>
          <a:xfrm>
            <a:off x="4284601" y="528147"/>
            <a:ext cx="2040340" cy="55860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Evolution métiers et compétences</a:t>
            </a:r>
          </a:p>
        </p:txBody>
      </p:sp>
      <p:sp>
        <p:nvSpPr>
          <p:cNvPr id="6" name="Rectangle 5">
            <a:extLst>
              <a:ext uri="{FF2B5EF4-FFF2-40B4-BE49-F238E27FC236}">
                <a16:creationId xmlns:a16="http://schemas.microsoft.com/office/drawing/2014/main" id="{A07D3A7C-6DD8-4FDB-8E44-F684954A0582}"/>
              </a:ext>
            </a:extLst>
          </p:cNvPr>
          <p:cNvSpPr/>
          <p:nvPr/>
        </p:nvSpPr>
        <p:spPr>
          <a:xfrm>
            <a:off x="8911988" y="165587"/>
            <a:ext cx="1990833" cy="2054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Diagnostic</a:t>
            </a:r>
          </a:p>
        </p:txBody>
      </p:sp>
      <p:sp>
        <p:nvSpPr>
          <p:cNvPr id="7" name="Rectangle 6">
            <a:extLst>
              <a:ext uri="{FF2B5EF4-FFF2-40B4-BE49-F238E27FC236}">
                <a16:creationId xmlns:a16="http://schemas.microsoft.com/office/drawing/2014/main" id="{5C253BF9-18CD-4173-92E3-F1BBB14D1514}"/>
              </a:ext>
            </a:extLst>
          </p:cNvPr>
          <p:cNvSpPr/>
          <p:nvPr/>
        </p:nvSpPr>
        <p:spPr>
          <a:xfrm>
            <a:off x="8862481" y="541579"/>
            <a:ext cx="2040340" cy="55860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dirty="0"/>
              <a:t>Evaluation des compétences</a:t>
            </a:r>
          </a:p>
        </p:txBody>
      </p:sp>
      <p:sp>
        <p:nvSpPr>
          <p:cNvPr id="8" name="Rectangle 7">
            <a:extLst>
              <a:ext uri="{FF2B5EF4-FFF2-40B4-BE49-F238E27FC236}">
                <a16:creationId xmlns:a16="http://schemas.microsoft.com/office/drawing/2014/main" id="{E44FBEA4-A480-4DC5-BDE0-71D45671F26B}"/>
              </a:ext>
            </a:extLst>
          </p:cNvPr>
          <p:cNvSpPr/>
          <p:nvPr/>
        </p:nvSpPr>
        <p:spPr>
          <a:xfrm>
            <a:off x="4284601" y="1450199"/>
            <a:ext cx="2040340" cy="58158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Compétences requises</a:t>
            </a:r>
          </a:p>
        </p:txBody>
      </p:sp>
      <p:sp>
        <p:nvSpPr>
          <p:cNvPr id="9" name="Rectangle 8">
            <a:extLst>
              <a:ext uri="{FF2B5EF4-FFF2-40B4-BE49-F238E27FC236}">
                <a16:creationId xmlns:a16="http://schemas.microsoft.com/office/drawing/2014/main" id="{F95F6211-1A3C-4D9F-A893-72C1444355A6}"/>
              </a:ext>
            </a:extLst>
          </p:cNvPr>
          <p:cNvSpPr/>
          <p:nvPr/>
        </p:nvSpPr>
        <p:spPr>
          <a:xfrm>
            <a:off x="6564267" y="2208286"/>
            <a:ext cx="2040340" cy="5054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Mesure des écarts</a:t>
            </a:r>
          </a:p>
        </p:txBody>
      </p:sp>
      <p:sp>
        <p:nvSpPr>
          <p:cNvPr id="10" name="Rectangle 9">
            <a:extLst>
              <a:ext uri="{FF2B5EF4-FFF2-40B4-BE49-F238E27FC236}">
                <a16:creationId xmlns:a16="http://schemas.microsoft.com/office/drawing/2014/main" id="{8B4EC985-B69E-4115-B742-B1043041361B}"/>
              </a:ext>
            </a:extLst>
          </p:cNvPr>
          <p:cNvSpPr/>
          <p:nvPr/>
        </p:nvSpPr>
        <p:spPr>
          <a:xfrm>
            <a:off x="8862481" y="1469123"/>
            <a:ext cx="2040340" cy="55860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dirty="0"/>
              <a:t>Compétences acquises</a:t>
            </a:r>
          </a:p>
        </p:txBody>
      </p:sp>
      <p:sp>
        <p:nvSpPr>
          <p:cNvPr id="13" name="Rectangle 12">
            <a:extLst>
              <a:ext uri="{FF2B5EF4-FFF2-40B4-BE49-F238E27FC236}">
                <a16:creationId xmlns:a16="http://schemas.microsoft.com/office/drawing/2014/main" id="{EB918594-D8CD-49D0-A735-0FBA5FE6ACF4}"/>
              </a:ext>
            </a:extLst>
          </p:cNvPr>
          <p:cNvSpPr/>
          <p:nvPr/>
        </p:nvSpPr>
        <p:spPr>
          <a:xfrm>
            <a:off x="6542546" y="3124297"/>
            <a:ext cx="2040340" cy="4755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t>Besoin en compétence</a:t>
            </a:r>
          </a:p>
        </p:txBody>
      </p:sp>
      <p:sp>
        <p:nvSpPr>
          <p:cNvPr id="15" name="Accolade ouvrante 14">
            <a:extLst>
              <a:ext uri="{FF2B5EF4-FFF2-40B4-BE49-F238E27FC236}">
                <a16:creationId xmlns:a16="http://schemas.microsoft.com/office/drawing/2014/main" id="{A222C6B3-1F5B-470C-83B5-C08A1CF83CF5}"/>
              </a:ext>
            </a:extLst>
          </p:cNvPr>
          <p:cNvSpPr/>
          <p:nvPr/>
        </p:nvSpPr>
        <p:spPr>
          <a:xfrm>
            <a:off x="1465695" y="249455"/>
            <a:ext cx="45719" cy="369262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16" name="ZoneTexte 15">
            <a:extLst>
              <a:ext uri="{FF2B5EF4-FFF2-40B4-BE49-F238E27FC236}">
                <a16:creationId xmlns:a16="http://schemas.microsoft.com/office/drawing/2014/main" id="{3F7A10F4-72BB-45FD-A2BB-2E002F840480}"/>
              </a:ext>
            </a:extLst>
          </p:cNvPr>
          <p:cNvSpPr txBox="1"/>
          <p:nvPr/>
        </p:nvSpPr>
        <p:spPr>
          <a:xfrm>
            <a:off x="150524" y="1864933"/>
            <a:ext cx="1262418" cy="461665"/>
          </a:xfrm>
          <a:prstGeom prst="rect">
            <a:avLst/>
          </a:prstGeom>
          <a:noFill/>
        </p:spPr>
        <p:txBody>
          <a:bodyPr wrap="square" rtlCol="0">
            <a:spAutoFit/>
          </a:bodyPr>
          <a:lstStyle/>
          <a:p>
            <a:pPr algn="ctr"/>
            <a:r>
              <a:rPr lang="fr-FR" sz="2400" dirty="0"/>
              <a:t>Analyse</a:t>
            </a:r>
          </a:p>
        </p:txBody>
      </p:sp>
      <p:sp>
        <p:nvSpPr>
          <p:cNvPr id="18" name="Rectangle 17">
            <a:extLst>
              <a:ext uri="{FF2B5EF4-FFF2-40B4-BE49-F238E27FC236}">
                <a16:creationId xmlns:a16="http://schemas.microsoft.com/office/drawing/2014/main" id="{11643714-DAE0-4756-B567-88E363D36BFD}"/>
              </a:ext>
            </a:extLst>
          </p:cNvPr>
          <p:cNvSpPr/>
          <p:nvPr/>
        </p:nvSpPr>
        <p:spPr>
          <a:xfrm>
            <a:off x="1822544" y="181979"/>
            <a:ext cx="4482153" cy="205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Prévision</a:t>
            </a:r>
          </a:p>
        </p:txBody>
      </p:sp>
      <p:sp>
        <p:nvSpPr>
          <p:cNvPr id="20" name="Accolade ouvrante 19">
            <a:extLst>
              <a:ext uri="{FF2B5EF4-FFF2-40B4-BE49-F238E27FC236}">
                <a16:creationId xmlns:a16="http://schemas.microsoft.com/office/drawing/2014/main" id="{9DFAB107-947E-4B2C-BAB1-E107D018498A}"/>
              </a:ext>
            </a:extLst>
          </p:cNvPr>
          <p:cNvSpPr/>
          <p:nvPr/>
        </p:nvSpPr>
        <p:spPr>
          <a:xfrm>
            <a:off x="1440806" y="4530603"/>
            <a:ext cx="73581" cy="70435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1" name="ZoneTexte 20">
            <a:extLst>
              <a:ext uri="{FF2B5EF4-FFF2-40B4-BE49-F238E27FC236}">
                <a16:creationId xmlns:a16="http://schemas.microsoft.com/office/drawing/2014/main" id="{03037F90-4D26-4084-8CA9-D2C588012E67}"/>
              </a:ext>
            </a:extLst>
          </p:cNvPr>
          <p:cNvSpPr txBox="1"/>
          <p:nvPr/>
        </p:nvSpPr>
        <p:spPr>
          <a:xfrm>
            <a:off x="153675" y="4635582"/>
            <a:ext cx="1262418" cy="461665"/>
          </a:xfrm>
          <a:prstGeom prst="rect">
            <a:avLst/>
          </a:prstGeom>
          <a:noFill/>
        </p:spPr>
        <p:txBody>
          <a:bodyPr wrap="square" rtlCol="0">
            <a:spAutoFit/>
          </a:bodyPr>
          <a:lstStyle/>
          <a:p>
            <a:pPr algn="ctr"/>
            <a:r>
              <a:rPr lang="fr-FR" sz="2400" dirty="0"/>
              <a:t>Action</a:t>
            </a:r>
          </a:p>
        </p:txBody>
      </p:sp>
      <p:sp>
        <p:nvSpPr>
          <p:cNvPr id="22" name="Accolade ouvrante 21">
            <a:extLst>
              <a:ext uri="{FF2B5EF4-FFF2-40B4-BE49-F238E27FC236}">
                <a16:creationId xmlns:a16="http://schemas.microsoft.com/office/drawing/2014/main" id="{1A24FDE5-6DDB-494F-B613-48B8A377F9F3}"/>
              </a:ext>
            </a:extLst>
          </p:cNvPr>
          <p:cNvSpPr/>
          <p:nvPr/>
        </p:nvSpPr>
        <p:spPr>
          <a:xfrm>
            <a:off x="1477596" y="5810335"/>
            <a:ext cx="45719" cy="672179"/>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3" name="ZoneTexte 22">
            <a:extLst>
              <a:ext uri="{FF2B5EF4-FFF2-40B4-BE49-F238E27FC236}">
                <a16:creationId xmlns:a16="http://schemas.microsoft.com/office/drawing/2014/main" id="{DFF0E364-5670-4852-A3A4-E078A3397163}"/>
              </a:ext>
            </a:extLst>
          </p:cNvPr>
          <p:cNvSpPr txBox="1"/>
          <p:nvPr/>
        </p:nvSpPr>
        <p:spPr>
          <a:xfrm>
            <a:off x="-32354" y="5890572"/>
            <a:ext cx="1473160" cy="461665"/>
          </a:xfrm>
          <a:prstGeom prst="rect">
            <a:avLst/>
          </a:prstGeom>
          <a:noFill/>
        </p:spPr>
        <p:txBody>
          <a:bodyPr wrap="square" rtlCol="0">
            <a:spAutoFit/>
          </a:bodyPr>
          <a:lstStyle/>
          <a:p>
            <a:pPr algn="ctr"/>
            <a:r>
              <a:rPr lang="fr-FR" sz="2400" dirty="0"/>
              <a:t>Evaluation</a:t>
            </a:r>
          </a:p>
        </p:txBody>
      </p:sp>
      <p:sp>
        <p:nvSpPr>
          <p:cNvPr id="24" name="Rectangle 23">
            <a:extLst>
              <a:ext uri="{FF2B5EF4-FFF2-40B4-BE49-F238E27FC236}">
                <a16:creationId xmlns:a16="http://schemas.microsoft.com/office/drawing/2014/main" id="{8760708F-1C9B-46B0-9A8A-F225701B5707}"/>
              </a:ext>
            </a:extLst>
          </p:cNvPr>
          <p:cNvSpPr/>
          <p:nvPr/>
        </p:nvSpPr>
        <p:spPr>
          <a:xfrm>
            <a:off x="6564267" y="4497879"/>
            <a:ext cx="2040340" cy="7370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Capitalisation de compétences</a:t>
            </a:r>
          </a:p>
        </p:txBody>
      </p:sp>
      <p:cxnSp>
        <p:nvCxnSpPr>
          <p:cNvPr id="27" name="Connecteur droit avec flèche 26">
            <a:extLst>
              <a:ext uri="{FF2B5EF4-FFF2-40B4-BE49-F238E27FC236}">
                <a16:creationId xmlns:a16="http://schemas.microsoft.com/office/drawing/2014/main" id="{9DE8B0CE-394D-4A1D-9897-D01E2B48AF4A}"/>
              </a:ext>
            </a:extLst>
          </p:cNvPr>
          <p:cNvCxnSpPr>
            <a:stCxn id="4" idx="3"/>
            <a:endCxn id="5" idx="1"/>
          </p:cNvCxnSpPr>
          <p:nvPr/>
        </p:nvCxnSpPr>
        <p:spPr>
          <a:xfrm flipV="1">
            <a:off x="3860381" y="807449"/>
            <a:ext cx="424220" cy="82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Connecteur droit avec flèche 29">
            <a:extLst>
              <a:ext uri="{FF2B5EF4-FFF2-40B4-BE49-F238E27FC236}">
                <a16:creationId xmlns:a16="http://schemas.microsoft.com/office/drawing/2014/main" id="{998C744B-3A6F-4D12-8C10-C88C332C4B0E}"/>
              </a:ext>
            </a:extLst>
          </p:cNvPr>
          <p:cNvCxnSpPr>
            <a:cxnSpLocks/>
          </p:cNvCxnSpPr>
          <p:nvPr/>
        </p:nvCxnSpPr>
        <p:spPr>
          <a:xfrm>
            <a:off x="5359555" y="1078427"/>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Connecteur droit avec flèche 31">
            <a:extLst>
              <a:ext uri="{FF2B5EF4-FFF2-40B4-BE49-F238E27FC236}">
                <a16:creationId xmlns:a16="http://schemas.microsoft.com/office/drawing/2014/main" id="{D131BE6B-D4A7-43B9-99C4-07759ABA66FA}"/>
              </a:ext>
            </a:extLst>
          </p:cNvPr>
          <p:cNvCxnSpPr>
            <a:cxnSpLocks/>
          </p:cNvCxnSpPr>
          <p:nvPr/>
        </p:nvCxnSpPr>
        <p:spPr>
          <a:xfrm>
            <a:off x="9882651" y="1095023"/>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Connecteur droit avec flèche 32">
            <a:extLst>
              <a:ext uri="{FF2B5EF4-FFF2-40B4-BE49-F238E27FC236}">
                <a16:creationId xmlns:a16="http://schemas.microsoft.com/office/drawing/2014/main" id="{AEA619A5-39FF-493F-A1E3-8AB8F9BB73C1}"/>
              </a:ext>
            </a:extLst>
          </p:cNvPr>
          <p:cNvCxnSpPr>
            <a:cxnSpLocks/>
            <a:stCxn id="8" idx="2"/>
            <a:endCxn id="9" idx="1"/>
          </p:cNvCxnSpPr>
          <p:nvPr/>
        </p:nvCxnSpPr>
        <p:spPr>
          <a:xfrm>
            <a:off x="5304771" y="2031779"/>
            <a:ext cx="1259496" cy="4292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Connecteur droit avec flèche 34">
            <a:extLst>
              <a:ext uri="{FF2B5EF4-FFF2-40B4-BE49-F238E27FC236}">
                <a16:creationId xmlns:a16="http://schemas.microsoft.com/office/drawing/2014/main" id="{5D9EA4A5-CB12-42DE-9402-B152702F41AC}"/>
              </a:ext>
            </a:extLst>
          </p:cNvPr>
          <p:cNvCxnSpPr>
            <a:cxnSpLocks/>
            <a:stCxn id="10" idx="2"/>
            <a:endCxn id="9" idx="3"/>
          </p:cNvCxnSpPr>
          <p:nvPr/>
        </p:nvCxnSpPr>
        <p:spPr>
          <a:xfrm flipH="1">
            <a:off x="8604607" y="2027727"/>
            <a:ext cx="1278044" cy="4333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Connecteur droit avec flèche 36">
            <a:extLst>
              <a:ext uri="{FF2B5EF4-FFF2-40B4-BE49-F238E27FC236}">
                <a16:creationId xmlns:a16="http://schemas.microsoft.com/office/drawing/2014/main" id="{1CF9EE0C-1B58-4656-8371-AF97E16796ED}"/>
              </a:ext>
            </a:extLst>
          </p:cNvPr>
          <p:cNvCxnSpPr>
            <a:cxnSpLocks/>
          </p:cNvCxnSpPr>
          <p:nvPr/>
        </p:nvCxnSpPr>
        <p:spPr>
          <a:xfrm>
            <a:off x="7562716" y="2713774"/>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7" name="Rectangle 46">
            <a:extLst>
              <a:ext uri="{FF2B5EF4-FFF2-40B4-BE49-F238E27FC236}">
                <a16:creationId xmlns:a16="http://schemas.microsoft.com/office/drawing/2014/main" id="{510D7ED3-B035-4F4B-B288-F0263A485FF0}"/>
              </a:ext>
            </a:extLst>
          </p:cNvPr>
          <p:cNvSpPr/>
          <p:nvPr/>
        </p:nvSpPr>
        <p:spPr>
          <a:xfrm>
            <a:off x="8911988" y="4497879"/>
            <a:ext cx="2040340" cy="73707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Recrutement de compétences</a:t>
            </a:r>
          </a:p>
        </p:txBody>
      </p:sp>
      <p:sp>
        <p:nvSpPr>
          <p:cNvPr id="48" name="Rectangle 47">
            <a:extLst>
              <a:ext uri="{FF2B5EF4-FFF2-40B4-BE49-F238E27FC236}">
                <a16:creationId xmlns:a16="http://schemas.microsoft.com/office/drawing/2014/main" id="{E6B37F50-3B90-4BFD-A27F-C96D4C4AD244}"/>
              </a:ext>
            </a:extLst>
          </p:cNvPr>
          <p:cNvSpPr/>
          <p:nvPr/>
        </p:nvSpPr>
        <p:spPr>
          <a:xfrm>
            <a:off x="4195705" y="4514242"/>
            <a:ext cx="2040340" cy="73707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Transfert de compétences</a:t>
            </a:r>
          </a:p>
        </p:txBody>
      </p:sp>
      <p:sp>
        <p:nvSpPr>
          <p:cNvPr id="49" name="Rectangle 48">
            <a:extLst>
              <a:ext uri="{FF2B5EF4-FFF2-40B4-BE49-F238E27FC236}">
                <a16:creationId xmlns:a16="http://schemas.microsoft.com/office/drawing/2014/main" id="{0ECA3DC1-629F-4A33-A86A-F44E55761136}"/>
              </a:ext>
            </a:extLst>
          </p:cNvPr>
          <p:cNvSpPr/>
          <p:nvPr/>
        </p:nvSpPr>
        <p:spPr>
          <a:xfrm>
            <a:off x="1805819" y="4514242"/>
            <a:ext cx="2040340" cy="73707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Développement de compétences</a:t>
            </a:r>
          </a:p>
        </p:txBody>
      </p:sp>
      <p:sp>
        <p:nvSpPr>
          <p:cNvPr id="50" name="Rectangle 49">
            <a:extLst>
              <a:ext uri="{FF2B5EF4-FFF2-40B4-BE49-F238E27FC236}">
                <a16:creationId xmlns:a16="http://schemas.microsoft.com/office/drawing/2014/main" id="{7BFFD3DE-35FE-4AE9-A6C1-F2AB5681BB29}"/>
              </a:ext>
            </a:extLst>
          </p:cNvPr>
          <p:cNvSpPr/>
          <p:nvPr/>
        </p:nvSpPr>
        <p:spPr>
          <a:xfrm>
            <a:off x="5891382" y="5738223"/>
            <a:ext cx="2040340" cy="7370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Analyse et amélioration du processus</a:t>
            </a:r>
          </a:p>
        </p:txBody>
      </p:sp>
      <p:cxnSp>
        <p:nvCxnSpPr>
          <p:cNvPr id="29" name="Connecteur droit avec flèche 28">
            <a:extLst>
              <a:ext uri="{FF2B5EF4-FFF2-40B4-BE49-F238E27FC236}">
                <a16:creationId xmlns:a16="http://schemas.microsoft.com/office/drawing/2014/main" id="{3B82BEFA-9004-4128-B6D0-9C1B9E10E8B0}"/>
              </a:ext>
            </a:extLst>
          </p:cNvPr>
          <p:cNvCxnSpPr>
            <a:cxnSpLocks/>
          </p:cNvCxnSpPr>
          <p:nvPr/>
        </p:nvCxnSpPr>
        <p:spPr>
          <a:xfrm>
            <a:off x="2817534" y="4075537"/>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Connecteur droit avec flèche 30">
            <a:extLst>
              <a:ext uri="{FF2B5EF4-FFF2-40B4-BE49-F238E27FC236}">
                <a16:creationId xmlns:a16="http://schemas.microsoft.com/office/drawing/2014/main" id="{69FDB06D-71DC-4D3B-A7D1-BE3C6EA1A5BF}"/>
              </a:ext>
            </a:extLst>
          </p:cNvPr>
          <p:cNvCxnSpPr>
            <a:cxnSpLocks/>
          </p:cNvCxnSpPr>
          <p:nvPr/>
        </p:nvCxnSpPr>
        <p:spPr>
          <a:xfrm>
            <a:off x="5193589" y="4075537"/>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Connecteur droit avec flèche 33">
            <a:extLst>
              <a:ext uri="{FF2B5EF4-FFF2-40B4-BE49-F238E27FC236}">
                <a16:creationId xmlns:a16="http://schemas.microsoft.com/office/drawing/2014/main" id="{D00F1FFE-2604-4C41-B0B1-ADCCF1D2EB68}"/>
              </a:ext>
            </a:extLst>
          </p:cNvPr>
          <p:cNvCxnSpPr>
            <a:cxnSpLocks/>
          </p:cNvCxnSpPr>
          <p:nvPr/>
        </p:nvCxnSpPr>
        <p:spPr>
          <a:xfrm>
            <a:off x="9959552" y="4075537"/>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Connecteur droit avec flèche 35">
            <a:extLst>
              <a:ext uri="{FF2B5EF4-FFF2-40B4-BE49-F238E27FC236}">
                <a16:creationId xmlns:a16="http://schemas.microsoft.com/office/drawing/2014/main" id="{34EE26B7-E4A0-4251-9CC3-4FCF9CB53B1E}"/>
              </a:ext>
            </a:extLst>
          </p:cNvPr>
          <p:cNvCxnSpPr>
            <a:cxnSpLocks/>
          </p:cNvCxnSpPr>
          <p:nvPr/>
        </p:nvCxnSpPr>
        <p:spPr>
          <a:xfrm>
            <a:off x="7575644" y="4078766"/>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Connecteur droit avec flèche 37">
            <a:extLst>
              <a:ext uri="{FF2B5EF4-FFF2-40B4-BE49-F238E27FC236}">
                <a16:creationId xmlns:a16="http://schemas.microsoft.com/office/drawing/2014/main" id="{BD4E02AA-3545-4FE5-8DEC-0022225C68D9}"/>
              </a:ext>
            </a:extLst>
          </p:cNvPr>
          <p:cNvCxnSpPr>
            <a:cxnSpLocks/>
          </p:cNvCxnSpPr>
          <p:nvPr/>
        </p:nvCxnSpPr>
        <p:spPr>
          <a:xfrm>
            <a:off x="6911552" y="5305187"/>
            <a:ext cx="0" cy="371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eur droit 10">
            <a:extLst>
              <a:ext uri="{FF2B5EF4-FFF2-40B4-BE49-F238E27FC236}">
                <a16:creationId xmlns:a16="http://schemas.microsoft.com/office/drawing/2014/main" id="{F9C6A932-513A-4A7C-AE48-891F826B229F}"/>
              </a:ext>
            </a:extLst>
          </p:cNvPr>
          <p:cNvCxnSpPr/>
          <p:nvPr/>
        </p:nvCxnSpPr>
        <p:spPr>
          <a:xfrm>
            <a:off x="2825989" y="4075537"/>
            <a:ext cx="7142018" cy="3229"/>
          </a:xfrm>
          <a:prstGeom prst="line">
            <a:avLst/>
          </a:prstGeom>
        </p:spPr>
        <p:style>
          <a:lnRef idx="2">
            <a:schemeClr val="dk1"/>
          </a:lnRef>
          <a:fillRef idx="0">
            <a:schemeClr val="dk1"/>
          </a:fillRef>
          <a:effectRef idx="1">
            <a:schemeClr val="dk1"/>
          </a:effectRef>
          <a:fontRef idx="minor">
            <a:schemeClr val="tx1"/>
          </a:fontRef>
        </p:style>
      </p:cxnSp>
      <p:cxnSp>
        <p:nvCxnSpPr>
          <p:cNvPr id="19" name="Connecteur droit 18">
            <a:extLst>
              <a:ext uri="{FF2B5EF4-FFF2-40B4-BE49-F238E27FC236}">
                <a16:creationId xmlns:a16="http://schemas.microsoft.com/office/drawing/2014/main" id="{D876D3BE-BE70-4865-A526-51FEF4A18346}"/>
              </a:ext>
            </a:extLst>
          </p:cNvPr>
          <p:cNvCxnSpPr>
            <a:cxnSpLocks/>
          </p:cNvCxnSpPr>
          <p:nvPr/>
        </p:nvCxnSpPr>
        <p:spPr>
          <a:xfrm>
            <a:off x="7575644" y="3650614"/>
            <a:ext cx="0" cy="42492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02876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1"/>
          </p:nvPr>
        </p:nvSpPr>
        <p:spPr/>
        <p:txBody>
          <a:bodyPr/>
          <a:lstStyle/>
          <a:p>
            <a:r>
              <a:rPr lang="fr-FR" b="1" dirty="0"/>
              <a:t>Alléger vos contraintes grâce à l’outil numérique</a:t>
            </a:r>
          </a:p>
        </p:txBody>
      </p:sp>
      <p:sp>
        <p:nvSpPr>
          <p:cNvPr id="5" name="Titre 4">
            <a:extLst>
              <a:ext uri="{FF2B5EF4-FFF2-40B4-BE49-F238E27FC236}">
                <a16:creationId xmlns:a16="http://schemas.microsoft.com/office/drawing/2014/main" id="{098D7129-D1F3-400E-87AC-148FEF8BFCAF}"/>
              </a:ext>
            </a:extLst>
          </p:cNvPr>
          <p:cNvSpPr>
            <a:spLocks noGrp="1"/>
          </p:cNvSpPr>
          <p:nvPr>
            <p:ph type="title"/>
          </p:nvPr>
        </p:nvSpPr>
        <p:spPr>
          <a:xfrm>
            <a:off x="3364089" y="-9320"/>
            <a:ext cx="8827911" cy="702507"/>
          </a:xfrm>
        </p:spPr>
        <p:txBody>
          <a:bodyPr/>
          <a:lstStyle/>
          <a:p>
            <a:r>
              <a:rPr lang="fr-FR" dirty="0"/>
              <a:t>LA DEMARCHE GPEC Simplifiée Par l’outil de gestion: capital compétences</a:t>
            </a:r>
          </a:p>
        </p:txBody>
      </p:sp>
      <p:pic>
        <p:nvPicPr>
          <p:cNvPr id="9" name="Image 8">
            <a:extLst>
              <a:ext uri="{FF2B5EF4-FFF2-40B4-BE49-F238E27FC236}">
                <a16:creationId xmlns:a16="http://schemas.microsoft.com/office/drawing/2014/main" id="{29E037AF-4B7D-4759-8042-C3B41A3B0F85}"/>
              </a:ext>
            </a:extLst>
          </p:cNvPr>
          <p:cNvPicPr>
            <a:picLocks noChangeAspect="1"/>
          </p:cNvPicPr>
          <p:nvPr/>
        </p:nvPicPr>
        <p:blipFill>
          <a:blip r:embed="rId2"/>
          <a:stretch>
            <a:fillRect/>
          </a:stretch>
        </p:blipFill>
        <p:spPr>
          <a:xfrm>
            <a:off x="382696" y="5024219"/>
            <a:ext cx="2665177" cy="863249"/>
          </a:xfrm>
          <a:prstGeom prst="rect">
            <a:avLst/>
          </a:prstGeom>
        </p:spPr>
      </p:pic>
      <p:sp>
        <p:nvSpPr>
          <p:cNvPr id="7" name="Rectangle 6">
            <a:extLst>
              <a:ext uri="{FF2B5EF4-FFF2-40B4-BE49-F238E27FC236}">
                <a16:creationId xmlns:a16="http://schemas.microsoft.com/office/drawing/2014/main" id="{19F83928-65F8-446E-86C7-025A6924818C}"/>
              </a:ext>
            </a:extLst>
          </p:cNvPr>
          <p:cNvSpPr/>
          <p:nvPr/>
        </p:nvSpPr>
        <p:spPr>
          <a:xfrm>
            <a:off x="3158599" y="1377337"/>
            <a:ext cx="8529851" cy="5016758"/>
          </a:xfrm>
          <a:prstGeom prst="rect">
            <a:avLst/>
          </a:prstGeom>
        </p:spPr>
        <p:txBody>
          <a:bodyPr wrap="square">
            <a:spAutoFit/>
          </a:bodyPr>
          <a:lstStyle/>
          <a:p>
            <a:pPr algn="just" fontAlgn="base">
              <a:buFont typeface="Arial" panose="020B0604020202020204" pitchFamily="34" charset="0"/>
              <a:buChar char="•"/>
            </a:pPr>
            <a:r>
              <a:rPr lang="fr-FR" sz="2000" dirty="0">
                <a:solidFill>
                  <a:srgbClr val="000000"/>
                </a:solidFill>
                <a:latin typeface="Calibri" panose="020F0502020204030204" pitchFamily="34" charset="0"/>
              </a:rPr>
              <a:t>Gérer les effectifs en fonction des évolutions d’une population de salariés (aspects démographiques, pyramides des âges, …)</a:t>
            </a:r>
          </a:p>
          <a:p>
            <a:pPr algn="just" fontAlgn="base">
              <a:buFont typeface="Arial" panose="020B0604020202020204" pitchFamily="34" charset="0"/>
              <a:buChar char="•"/>
            </a:pPr>
            <a:endParaRPr lang="fr-FR" sz="2000" dirty="0">
              <a:solidFill>
                <a:srgbClr val="000000"/>
              </a:solidFill>
              <a:latin typeface="Calibri" panose="020F0502020204030204" pitchFamily="34" charset="0"/>
            </a:endParaRPr>
          </a:p>
          <a:p>
            <a:pPr algn="just" fontAlgn="base">
              <a:buFont typeface="Arial" panose="020B0604020202020204" pitchFamily="34" charset="0"/>
              <a:buChar char="•"/>
            </a:pPr>
            <a:r>
              <a:rPr lang="fr-FR" sz="2000" dirty="0">
                <a:solidFill>
                  <a:srgbClr val="000000"/>
                </a:solidFill>
                <a:latin typeface="Calibri" panose="020F0502020204030204" pitchFamily="34" charset="0"/>
              </a:rPr>
              <a:t>Préparer les évaluations et positionnements (compétences détenues et compétences requises) notamment dans le cadre de l’entretien professionnel</a:t>
            </a:r>
          </a:p>
          <a:p>
            <a:pPr algn="just" fontAlgn="base">
              <a:buFont typeface="Arial" panose="020B0604020202020204" pitchFamily="34" charset="0"/>
              <a:buChar char="•"/>
            </a:pPr>
            <a:endParaRPr lang="fr-FR" sz="2000" dirty="0">
              <a:solidFill>
                <a:srgbClr val="000000"/>
              </a:solidFill>
              <a:latin typeface="Calibri" panose="020F0502020204030204" pitchFamily="34" charset="0"/>
            </a:endParaRPr>
          </a:p>
          <a:p>
            <a:pPr algn="just" fontAlgn="base">
              <a:buFont typeface="Arial" panose="020B0604020202020204" pitchFamily="34" charset="0"/>
              <a:buChar char="•"/>
            </a:pPr>
            <a:r>
              <a:rPr lang="fr-FR" sz="2000" dirty="0">
                <a:solidFill>
                  <a:srgbClr val="000000"/>
                </a:solidFill>
                <a:latin typeface="Calibri" panose="020F0502020204030204" pitchFamily="34" charset="0"/>
              </a:rPr>
              <a:t>Identifier les besoins individuels en compétences,</a:t>
            </a:r>
          </a:p>
          <a:p>
            <a:pPr algn="just" fontAlgn="base">
              <a:buFont typeface="Arial" panose="020B0604020202020204" pitchFamily="34" charset="0"/>
              <a:buChar char="•"/>
            </a:pPr>
            <a:endParaRPr lang="fr-FR" sz="2000" dirty="0">
              <a:solidFill>
                <a:srgbClr val="000000"/>
              </a:solidFill>
              <a:latin typeface="Calibri" panose="020F0502020204030204" pitchFamily="34" charset="0"/>
            </a:endParaRPr>
          </a:p>
          <a:p>
            <a:pPr algn="just" fontAlgn="base">
              <a:buFont typeface="Arial" panose="020B0604020202020204" pitchFamily="34" charset="0"/>
              <a:buChar char="•"/>
            </a:pPr>
            <a:r>
              <a:rPr lang="fr-FR" sz="2000" dirty="0">
                <a:solidFill>
                  <a:srgbClr val="000000"/>
                </a:solidFill>
                <a:latin typeface="Calibri" panose="020F0502020204030204" pitchFamily="34" charset="0"/>
              </a:rPr>
              <a:t>Favoriser l’acquisition de compétence notamment via les départs en formation</a:t>
            </a:r>
          </a:p>
          <a:p>
            <a:pPr algn="just" fontAlgn="base"/>
            <a:endParaRPr lang="fr-FR" sz="2000" dirty="0">
              <a:solidFill>
                <a:srgbClr val="000000"/>
              </a:solidFill>
              <a:latin typeface="Calibri" panose="020F0502020204030204" pitchFamily="34" charset="0"/>
            </a:endParaRPr>
          </a:p>
          <a:p>
            <a:pPr algn="just" fontAlgn="base">
              <a:buFont typeface="Arial" panose="020B0604020202020204" pitchFamily="34" charset="0"/>
              <a:buChar char="•"/>
            </a:pPr>
            <a:r>
              <a:rPr lang="fr-FR" sz="2000" dirty="0">
                <a:solidFill>
                  <a:srgbClr val="000000"/>
                </a:solidFill>
                <a:latin typeface="Calibri" panose="020F0502020204030204" pitchFamily="34" charset="0"/>
              </a:rPr>
              <a:t>Pourvoir aux recrutements à venir (prospective)</a:t>
            </a:r>
          </a:p>
          <a:p>
            <a:pPr algn="just" fontAlgn="base"/>
            <a:endParaRPr lang="fr-FR" sz="2000" dirty="0">
              <a:solidFill>
                <a:srgbClr val="000000"/>
              </a:solidFill>
              <a:latin typeface="Calibri" panose="020F0502020204030204" pitchFamily="34" charset="0"/>
            </a:endParaRPr>
          </a:p>
          <a:p>
            <a:pPr algn="just" fontAlgn="base">
              <a:buFont typeface="Arial" panose="020B0604020202020204" pitchFamily="34" charset="0"/>
              <a:buChar char="•"/>
            </a:pPr>
            <a:r>
              <a:rPr lang="fr-FR" sz="2000" dirty="0">
                <a:solidFill>
                  <a:srgbClr val="000000"/>
                </a:solidFill>
                <a:latin typeface="Calibri" panose="020F0502020204030204" pitchFamily="34" charset="0"/>
              </a:rPr>
              <a:t>Identifier et gérer les potentiels</a:t>
            </a:r>
          </a:p>
          <a:p>
            <a:pPr algn="just" fontAlgn="base">
              <a:buFont typeface="Arial" panose="020B0604020202020204" pitchFamily="34" charset="0"/>
              <a:buChar char="•"/>
            </a:pPr>
            <a:endParaRPr lang="fr-FR" sz="2000" dirty="0">
              <a:solidFill>
                <a:srgbClr val="000000"/>
              </a:solidFill>
              <a:latin typeface="Calibri" panose="020F0502020204030204" pitchFamily="34" charset="0"/>
            </a:endParaRPr>
          </a:p>
          <a:p>
            <a:pPr algn="just" fontAlgn="base">
              <a:buFont typeface="Arial" panose="020B0604020202020204" pitchFamily="34" charset="0"/>
              <a:buChar char="•"/>
            </a:pPr>
            <a:r>
              <a:rPr lang="fr-FR" sz="2000" dirty="0">
                <a:solidFill>
                  <a:srgbClr val="000000"/>
                </a:solidFill>
                <a:latin typeface="Calibri" panose="020F0502020204030204" pitchFamily="34" charset="0"/>
              </a:rPr>
              <a:t>Identifier les besoins en formation communs à des familles professionnelles et identifier les aires de mobilités</a:t>
            </a:r>
            <a:endParaRPr lang="fr-FR" sz="20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751943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èche : droite 5">
            <a:extLst>
              <a:ext uri="{FF2B5EF4-FFF2-40B4-BE49-F238E27FC236}">
                <a16:creationId xmlns:a16="http://schemas.microsoft.com/office/drawing/2014/main" id="{14A35E32-6960-4E97-8939-A672B4A894FA}"/>
              </a:ext>
            </a:extLst>
          </p:cNvPr>
          <p:cNvSpPr/>
          <p:nvPr/>
        </p:nvSpPr>
        <p:spPr>
          <a:xfrm rot="19575292">
            <a:off x="5307293" y="1447119"/>
            <a:ext cx="1577415" cy="354767"/>
          </a:xfrm>
          <a:prstGeom prst="rightArrow">
            <a:avLst/>
          </a:prstGeom>
          <a:solidFill>
            <a:srgbClr val="00848E"/>
          </a:solidFill>
          <a:ln>
            <a:solidFill>
              <a:srgbClr val="008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7" name="ZoneTexte 6">
            <a:extLst>
              <a:ext uri="{FF2B5EF4-FFF2-40B4-BE49-F238E27FC236}">
                <a16:creationId xmlns:a16="http://schemas.microsoft.com/office/drawing/2014/main" id="{C05EFBE9-177B-4E4A-8CD7-F81AB5671398}"/>
              </a:ext>
            </a:extLst>
          </p:cNvPr>
          <p:cNvSpPr txBox="1"/>
          <p:nvPr/>
        </p:nvSpPr>
        <p:spPr>
          <a:xfrm>
            <a:off x="7704696" y="578870"/>
            <a:ext cx="3780332" cy="646331"/>
          </a:xfrm>
          <a:prstGeom prst="rect">
            <a:avLst/>
          </a:prstGeom>
          <a:noFill/>
        </p:spPr>
        <p:txBody>
          <a:bodyPr wrap="square" rtlCol="0">
            <a:spAutoFit/>
          </a:bodyPr>
          <a:lstStyle/>
          <a:p>
            <a:pPr defTabSz="457178">
              <a:defRPr/>
            </a:pPr>
            <a:r>
              <a:rPr lang="fr-FR" dirty="0">
                <a:solidFill>
                  <a:prstClr val="black"/>
                </a:solidFill>
                <a:latin typeface="Calibri" panose="020F0502020204030204"/>
              </a:rPr>
              <a:t>Quelles compétences pour demain ?  = employabilité, mobilité, évolution </a:t>
            </a:r>
          </a:p>
        </p:txBody>
      </p:sp>
      <p:pic>
        <p:nvPicPr>
          <p:cNvPr id="8" name="Image 7">
            <a:extLst>
              <a:ext uri="{FF2B5EF4-FFF2-40B4-BE49-F238E27FC236}">
                <a16:creationId xmlns:a16="http://schemas.microsoft.com/office/drawing/2014/main" id="{E65DAE93-4E04-408F-ABF1-0AFE3052FD91}"/>
              </a:ext>
            </a:extLst>
          </p:cNvPr>
          <p:cNvPicPr>
            <a:picLocks noChangeAspect="1"/>
          </p:cNvPicPr>
          <p:nvPr/>
        </p:nvPicPr>
        <p:blipFill>
          <a:blip r:embed="rId3"/>
          <a:stretch>
            <a:fillRect/>
          </a:stretch>
        </p:blipFill>
        <p:spPr>
          <a:xfrm>
            <a:off x="7850031" y="1314017"/>
            <a:ext cx="2942569" cy="1846463"/>
          </a:xfrm>
          <a:prstGeom prst="rect">
            <a:avLst/>
          </a:prstGeom>
        </p:spPr>
      </p:pic>
      <p:pic>
        <p:nvPicPr>
          <p:cNvPr id="9" name="Image 8">
            <a:extLst>
              <a:ext uri="{FF2B5EF4-FFF2-40B4-BE49-F238E27FC236}">
                <a16:creationId xmlns:a16="http://schemas.microsoft.com/office/drawing/2014/main" id="{E36F7CCC-6E85-4AF3-9BDC-275FF13930C1}"/>
              </a:ext>
            </a:extLst>
          </p:cNvPr>
          <p:cNvPicPr/>
          <p:nvPr/>
        </p:nvPicPr>
        <p:blipFill>
          <a:blip r:embed="rId4"/>
          <a:stretch>
            <a:fillRect/>
          </a:stretch>
        </p:blipFill>
        <p:spPr>
          <a:xfrm>
            <a:off x="481507" y="1208203"/>
            <a:ext cx="4691478" cy="5059373"/>
          </a:xfrm>
          <a:prstGeom prst="rect">
            <a:avLst/>
          </a:prstGeom>
        </p:spPr>
      </p:pic>
      <p:sp>
        <p:nvSpPr>
          <p:cNvPr id="10" name="ZoneTexte 9">
            <a:extLst>
              <a:ext uri="{FF2B5EF4-FFF2-40B4-BE49-F238E27FC236}">
                <a16:creationId xmlns:a16="http://schemas.microsoft.com/office/drawing/2014/main" id="{9B06334A-CB1F-4049-8562-BF984353FE96}"/>
              </a:ext>
            </a:extLst>
          </p:cNvPr>
          <p:cNvSpPr txBox="1"/>
          <p:nvPr/>
        </p:nvSpPr>
        <p:spPr>
          <a:xfrm>
            <a:off x="585814" y="426155"/>
            <a:ext cx="4691479" cy="923330"/>
          </a:xfrm>
          <a:prstGeom prst="rect">
            <a:avLst/>
          </a:prstGeom>
          <a:noFill/>
        </p:spPr>
        <p:txBody>
          <a:bodyPr wrap="square" rtlCol="0">
            <a:spAutoFit/>
          </a:bodyPr>
          <a:lstStyle/>
          <a:p>
            <a:pPr defTabSz="457178">
              <a:defRPr/>
            </a:pPr>
            <a:r>
              <a:rPr lang="fr-FR" dirty="0">
                <a:solidFill>
                  <a:prstClr val="black"/>
                </a:solidFill>
                <a:latin typeface="Calibri" panose="020F0502020204030204"/>
              </a:rPr>
              <a:t>Analyse des compétences à partir de la </a:t>
            </a:r>
            <a:r>
              <a:rPr lang="fr-FR" b="1" dirty="0">
                <a:solidFill>
                  <a:prstClr val="black"/>
                </a:solidFill>
                <a:latin typeface="Calibri" panose="020F0502020204030204"/>
              </a:rPr>
              <a:t>fiche de poste</a:t>
            </a:r>
            <a:r>
              <a:rPr lang="fr-FR" dirty="0">
                <a:solidFill>
                  <a:prstClr val="black"/>
                </a:solidFill>
                <a:latin typeface="Calibri" panose="020F0502020204030204"/>
              </a:rPr>
              <a:t>  + suivi des </a:t>
            </a:r>
            <a:r>
              <a:rPr lang="fr-FR" b="1" dirty="0">
                <a:solidFill>
                  <a:prstClr val="black"/>
                </a:solidFill>
                <a:latin typeface="Calibri" panose="020F0502020204030204"/>
              </a:rPr>
              <a:t>entretiens professionnels </a:t>
            </a:r>
          </a:p>
          <a:p>
            <a:pPr defTabSz="457178">
              <a:defRPr/>
            </a:pPr>
            <a:endParaRPr lang="fr-FR" dirty="0">
              <a:solidFill>
                <a:prstClr val="black"/>
              </a:solidFill>
              <a:latin typeface="Calibri" panose="020F0502020204030204"/>
            </a:endParaRPr>
          </a:p>
        </p:txBody>
      </p:sp>
      <p:sp>
        <p:nvSpPr>
          <p:cNvPr id="12" name="Flèche : droite 11">
            <a:extLst>
              <a:ext uri="{FF2B5EF4-FFF2-40B4-BE49-F238E27FC236}">
                <a16:creationId xmlns:a16="http://schemas.microsoft.com/office/drawing/2014/main" id="{A74B1D2D-6075-496C-8079-70E4B4F6E865}"/>
              </a:ext>
            </a:extLst>
          </p:cNvPr>
          <p:cNvSpPr/>
          <p:nvPr/>
        </p:nvSpPr>
        <p:spPr>
          <a:xfrm rot="5400000">
            <a:off x="8245040" y="3960004"/>
            <a:ext cx="642388" cy="354767"/>
          </a:xfrm>
          <a:prstGeom prst="rightArrow">
            <a:avLst/>
          </a:prstGeom>
          <a:solidFill>
            <a:srgbClr val="00848E"/>
          </a:solidFill>
          <a:ln>
            <a:solidFill>
              <a:srgbClr val="008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14" name="ZoneTexte 13">
            <a:extLst>
              <a:ext uri="{FF2B5EF4-FFF2-40B4-BE49-F238E27FC236}">
                <a16:creationId xmlns:a16="http://schemas.microsoft.com/office/drawing/2014/main" id="{C31EA2A5-F875-4B03-BFEF-75B829A67736}"/>
              </a:ext>
            </a:extLst>
          </p:cNvPr>
          <p:cNvSpPr txBox="1"/>
          <p:nvPr/>
        </p:nvSpPr>
        <p:spPr>
          <a:xfrm>
            <a:off x="7850031" y="3429000"/>
            <a:ext cx="3234772" cy="369332"/>
          </a:xfrm>
          <a:prstGeom prst="rect">
            <a:avLst/>
          </a:prstGeom>
          <a:noFill/>
        </p:spPr>
        <p:txBody>
          <a:bodyPr wrap="square" rtlCol="0">
            <a:spAutoFit/>
          </a:bodyPr>
          <a:lstStyle/>
          <a:p>
            <a:pPr defTabSz="457178">
              <a:defRPr/>
            </a:pPr>
            <a:r>
              <a:rPr lang="fr-FR" dirty="0">
                <a:solidFill>
                  <a:prstClr val="black"/>
                </a:solidFill>
                <a:latin typeface="Calibri" panose="020F0502020204030204"/>
              </a:rPr>
              <a:t>Quelles solutions? Quel projet ? </a:t>
            </a:r>
          </a:p>
        </p:txBody>
      </p:sp>
      <p:sp>
        <p:nvSpPr>
          <p:cNvPr id="15" name="Flèche : droite 14">
            <a:extLst>
              <a:ext uri="{FF2B5EF4-FFF2-40B4-BE49-F238E27FC236}">
                <a16:creationId xmlns:a16="http://schemas.microsoft.com/office/drawing/2014/main" id="{70454C8B-A08B-4F4A-AFA5-98D0570FA777}"/>
              </a:ext>
            </a:extLst>
          </p:cNvPr>
          <p:cNvSpPr/>
          <p:nvPr/>
        </p:nvSpPr>
        <p:spPr>
          <a:xfrm rot="5400000">
            <a:off x="9977996" y="3960003"/>
            <a:ext cx="642389" cy="354767"/>
          </a:xfrm>
          <a:prstGeom prst="rightArrow">
            <a:avLst/>
          </a:prstGeom>
          <a:solidFill>
            <a:srgbClr val="00848E"/>
          </a:solidFill>
          <a:ln>
            <a:solidFill>
              <a:srgbClr val="008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16" name="ZoneTexte 15">
            <a:extLst>
              <a:ext uri="{FF2B5EF4-FFF2-40B4-BE49-F238E27FC236}">
                <a16:creationId xmlns:a16="http://schemas.microsoft.com/office/drawing/2014/main" id="{9B41DA34-C92D-49C9-8648-3D9475D2290F}"/>
              </a:ext>
            </a:extLst>
          </p:cNvPr>
          <p:cNvSpPr txBox="1"/>
          <p:nvPr/>
        </p:nvSpPr>
        <p:spPr>
          <a:xfrm>
            <a:off x="8088877" y="4604915"/>
            <a:ext cx="3234772" cy="369332"/>
          </a:xfrm>
          <a:prstGeom prst="rect">
            <a:avLst/>
          </a:prstGeom>
          <a:noFill/>
        </p:spPr>
        <p:txBody>
          <a:bodyPr wrap="square" rtlCol="0">
            <a:spAutoFit/>
          </a:bodyPr>
          <a:lstStyle/>
          <a:p>
            <a:pPr defTabSz="457178">
              <a:defRPr/>
            </a:pPr>
            <a:r>
              <a:rPr lang="fr-FR" dirty="0">
                <a:solidFill>
                  <a:prstClr val="black"/>
                </a:solidFill>
                <a:latin typeface="Calibri" panose="020F0502020204030204"/>
              </a:rPr>
              <a:t>Formation      VAE</a:t>
            </a:r>
          </a:p>
        </p:txBody>
      </p:sp>
      <p:sp>
        <p:nvSpPr>
          <p:cNvPr id="18" name="ZoneTexte 17">
            <a:extLst>
              <a:ext uri="{FF2B5EF4-FFF2-40B4-BE49-F238E27FC236}">
                <a16:creationId xmlns:a16="http://schemas.microsoft.com/office/drawing/2014/main" id="{0B24AF77-0523-4019-99C6-91808FF8ABC6}"/>
              </a:ext>
            </a:extLst>
          </p:cNvPr>
          <p:cNvSpPr txBox="1"/>
          <p:nvPr/>
        </p:nvSpPr>
        <p:spPr>
          <a:xfrm>
            <a:off x="5899639" y="5422926"/>
            <a:ext cx="4378477" cy="1446935"/>
          </a:xfrm>
          <a:prstGeom prst="rect">
            <a:avLst/>
          </a:prstGeom>
          <a:noFill/>
        </p:spPr>
        <p:txBody>
          <a:bodyPr wrap="square" rtlCol="0">
            <a:spAutoFit/>
          </a:bodyPr>
          <a:lstStyle/>
          <a:p>
            <a:pPr defTabSz="457178">
              <a:defRPr/>
            </a:pPr>
            <a:r>
              <a:rPr lang="fr-FR" sz="1467" dirty="0">
                <a:solidFill>
                  <a:prstClr val="black"/>
                </a:solidFill>
                <a:latin typeface="Calibri" panose="020F0502020204030204"/>
              </a:rPr>
              <a:t>	Méta catalogue (mots clefs , recherche 	sémantique, recherche par « cœur de métier », 	par territoire</a:t>
            </a:r>
          </a:p>
          <a:p>
            <a:pPr defTabSz="457178">
              <a:defRPr/>
            </a:pPr>
            <a:r>
              <a:rPr lang="fr-FR" sz="1467" dirty="0">
                <a:solidFill>
                  <a:prstClr val="black"/>
                </a:solidFill>
                <a:latin typeface="Calibri" panose="020F0502020204030204"/>
              </a:rPr>
              <a:t>	Optimisation du financement détermination du 	reste à charge)</a:t>
            </a:r>
          </a:p>
          <a:p>
            <a:pPr defTabSz="457178">
              <a:defRPr/>
            </a:pPr>
            <a:r>
              <a:rPr lang="fr-FR" sz="1467" dirty="0">
                <a:solidFill>
                  <a:prstClr val="black"/>
                </a:solidFill>
                <a:latin typeface="Calibri" panose="020F0502020204030204"/>
              </a:rPr>
              <a:t>	Contrat de travail si besoins, valorisation 	</a:t>
            </a:r>
          </a:p>
        </p:txBody>
      </p:sp>
      <p:sp>
        <p:nvSpPr>
          <p:cNvPr id="19" name="Flèche : droite 18">
            <a:extLst>
              <a:ext uri="{FF2B5EF4-FFF2-40B4-BE49-F238E27FC236}">
                <a16:creationId xmlns:a16="http://schemas.microsoft.com/office/drawing/2014/main" id="{866E033E-F7E4-4B8B-82D5-77E551D0EB60}"/>
              </a:ext>
            </a:extLst>
          </p:cNvPr>
          <p:cNvSpPr/>
          <p:nvPr/>
        </p:nvSpPr>
        <p:spPr>
          <a:xfrm rot="5400000">
            <a:off x="8491929" y="5166258"/>
            <a:ext cx="209568"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20" name="Flèche : droite 19">
            <a:extLst>
              <a:ext uri="{FF2B5EF4-FFF2-40B4-BE49-F238E27FC236}">
                <a16:creationId xmlns:a16="http://schemas.microsoft.com/office/drawing/2014/main" id="{6D4D3F22-D148-4768-9B44-ED7CF0656322}"/>
              </a:ext>
            </a:extLst>
          </p:cNvPr>
          <p:cNvSpPr/>
          <p:nvPr/>
        </p:nvSpPr>
        <p:spPr>
          <a:xfrm>
            <a:off x="9987829" y="4751315"/>
            <a:ext cx="267955" cy="61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21" name="ZoneTexte 20">
            <a:extLst>
              <a:ext uri="{FF2B5EF4-FFF2-40B4-BE49-F238E27FC236}">
                <a16:creationId xmlns:a16="http://schemas.microsoft.com/office/drawing/2014/main" id="{DE66CF65-9536-4271-9903-2ADCF20E98A5}"/>
              </a:ext>
            </a:extLst>
          </p:cNvPr>
          <p:cNvSpPr txBox="1"/>
          <p:nvPr/>
        </p:nvSpPr>
        <p:spPr>
          <a:xfrm>
            <a:off x="10342787" y="4604914"/>
            <a:ext cx="1961724" cy="353943"/>
          </a:xfrm>
          <a:prstGeom prst="rect">
            <a:avLst/>
          </a:prstGeom>
          <a:noFill/>
        </p:spPr>
        <p:txBody>
          <a:bodyPr wrap="square" rtlCol="0">
            <a:spAutoFit/>
          </a:bodyPr>
          <a:lstStyle/>
          <a:p>
            <a:pPr defTabSz="457178">
              <a:defRPr/>
            </a:pPr>
            <a:r>
              <a:rPr lang="fr-FR" sz="1700" dirty="0">
                <a:solidFill>
                  <a:prstClr val="black"/>
                </a:solidFill>
                <a:latin typeface="Calibri" panose="020F0502020204030204"/>
              </a:rPr>
              <a:t>accompagnement</a:t>
            </a:r>
          </a:p>
        </p:txBody>
      </p:sp>
      <p:sp>
        <p:nvSpPr>
          <p:cNvPr id="22" name="Ellipse 21">
            <a:extLst>
              <a:ext uri="{FF2B5EF4-FFF2-40B4-BE49-F238E27FC236}">
                <a16:creationId xmlns:a16="http://schemas.microsoft.com/office/drawing/2014/main" id="{089039DE-DBD1-4D4B-A027-164FFB24A241}"/>
              </a:ext>
            </a:extLst>
          </p:cNvPr>
          <p:cNvSpPr/>
          <p:nvPr/>
        </p:nvSpPr>
        <p:spPr>
          <a:xfrm>
            <a:off x="74993" y="516989"/>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1</a:t>
            </a:r>
          </a:p>
        </p:txBody>
      </p:sp>
      <p:sp>
        <p:nvSpPr>
          <p:cNvPr id="23" name="Ellipse 22">
            <a:extLst>
              <a:ext uri="{FF2B5EF4-FFF2-40B4-BE49-F238E27FC236}">
                <a16:creationId xmlns:a16="http://schemas.microsoft.com/office/drawing/2014/main" id="{9187A58C-C304-4AF6-82D9-8E215F752A5B}"/>
              </a:ext>
            </a:extLst>
          </p:cNvPr>
          <p:cNvSpPr/>
          <p:nvPr/>
        </p:nvSpPr>
        <p:spPr>
          <a:xfrm>
            <a:off x="6982100" y="692436"/>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2</a:t>
            </a:r>
          </a:p>
        </p:txBody>
      </p:sp>
      <p:sp>
        <p:nvSpPr>
          <p:cNvPr id="24" name="Ellipse 23">
            <a:extLst>
              <a:ext uri="{FF2B5EF4-FFF2-40B4-BE49-F238E27FC236}">
                <a16:creationId xmlns:a16="http://schemas.microsoft.com/office/drawing/2014/main" id="{1B5CD070-A0CB-4813-8CEA-7C95757F1389}"/>
              </a:ext>
            </a:extLst>
          </p:cNvPr>
          <p:cNvSpPr/>
          <p:nvPr/>
        </p:nvSpPr>
        <p:spPr>
          <a:xfrm>
            <a:off x="7037345" y="3430846"/>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3</a:t>
            </a:r>
          </a:p>
        </p:txBody>
      </p:sp>
      <p:sp>
        <p:nvSpPr>
          <p:cNvPr id="25" name="Ellipse 24">
            <a:extLst>
              <a:ext uri="{FF2B5EF4-FFF2-40B4-BE49-F238E27FC236}">
                <a16:creationId xmlns:a16="http://schemas.microsoft.com/office/drawing/2014/main" id="{8618FA59-B5F9-4E20-8B92-9580A66130BA}"/>
              </a:ext>
            </a:extLst>
          </p:cNvPr>
          <p:cNvSpPr/>
          <p:nvPr/>
        </p:nvSpPr>
        <p:spPr>
          <a:xfrm>
            <a:off x="5808771" y="5447179"/>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4</a:t>
            </a:r>
          </a:p>
        </p:txBody>
      </p:sp>
      <p:sp>
        <p:nvSpPr>
          <p:cNvPr id="26" name="Ellipse 25">
            <a:extLst>
              <a:ext uri="{FF2B5EF4-FFF2-40B4-BE49-F238E27FC236}">
                <a16:creationId xmlns:a16="http://schemas.microsoft.com/office/drawing/2014/main" id="{5274A43C-FF34-4BDE-8FF7-9BEBB9899395}"/>
              </a:ext>
            </a:extLst>
          </p:cNvPr>
          <p:cNvSpPr/>
          <p:nvPr/>
        </p:nvSpPr>
        <p:spPr>
          <a:xfrm>
            <a:off x="10184888" y="5799367"/>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5</a:t>
            </a:r>
          </a:p>
        </p:txBody>
      </p:sp>
      <p:sp>
        <p:nvSpPr>
          <p:cNvPr id="27" name="ZoneTexte 26">
            <a:extLst>
              <a:ext uri="{FF2B5EF4-FFF2-40B4-BE49-F238E27FC236}">
                <a16:creationId xmlns:a16="http://schemas.microsoft.com/office/drawing/2014/main" id="{E319D77D-8062-4A5D-9302-DDD246DB505D}"/>
              </a:ext>
            </a:extLst>
          </p:cNvPr>
          <p:cNvSpPr txBox="1"/>
          <p:nvPr/>
        </p:nvSpPr>
        <p:spPr>
          <a:xfrm>
            <a:off x="10212735" y="5865390"/>
            <a:ext cx="2041413" cy="318100"/>
          </a:xfrm>
          <a:prstGeom prst="rect">
            <a:avLst/>
          </a:prstGeom>
          <a:noFill/>
        </p:spPr>
        <p:txBody>
          <a:bodyPr wrap="square" rtlCol="0">
            <a:spAutoFit/>
          </a:bodyPr>
          <a:lstStyle/>
          <a:p>
            <a:pPr defTabSz="457178">
              <a:defRPr/>
            </a:pPr>
            <a:r>
              <a:rPr lang="fr-FR" sz="1467" dirty="0">
                <a:solidFill>
                  <a:prstClr val="black"/>
                </a:solidFill>
                <a:latin typeface="Calibri" panose="020F0502020204030204"/>
              </a:rPr>
              <a:t>	Consultation CSE </a:t>
            </a:r>
          </a:p>
        </p:txBody>
      </p:sp>
    </p:spTree>
    <p:extLst>
      <p:ext uri="{BB962C8B-B14F-4D97-AF65-F5344CB8AC3E}">
        <p14:creationId xmlns:p14="http://schemas.microsoft.com/office/powerpoint/2010/main" val="1493296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98D7129-D1F3-400E-87AC-148FEF8BFCAF}"/>
              </a:ext>
            </a:extLst>
          </p:cNvPr>
          <p:cNvSpPr>
            <a:spLocks noGrp="1"/>
          </p:cNvSpPr>
          <p:nvPr>
            <p:ph type="ctrTitle"/>
          </p:nvPr>
        </p:nvSpPr>
        <p:spPr/>
        <p:txBody>
          <a:bodyPr/>
          <a:lstStyle/>
          <a:p>
            <a:r>
              <a:rPr lang="fr-FR" dirty="0"/>
              <a:t>Le dialogue social comme levier pour le projet</a:t>
            </a:r>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4294967295"/>
          </p:nvPr>
        </p:nvSpPr>
        <p:spPr>
          <a:xfrm>
            <a:off x="3827463" y="1543050"/>
            <a:ext cx="8364537" cy="4627563"/>
          </a:xfrm>
        </p:spPr>
        <p:txBody>
          <a:bodyPr>
            <a:normAutofit fontScale="92500" lnSpcReduction="10000"/>
          </a:bodyPr>
          <a:lstStyle/>
          <a:p>
            <a:pPr marL="0" indent="0">
              <a:buNone/>
            </a:pPr>
            <a:endParaRPr lang="fr-FR" cap="none" dirty="0"/>
          </a:p>
          <a:p>
            <a:pPr marL="0" indent="0">
              <a:buNone/>
            </a:pPr>
            <a:endParaRPr lang="fr-FR" cap="none" dirty="0"/>
          </a:p>
          <a:p>
            <a:pPr marL="0" indent="0">
              <a:buNone/>
            </a:pPr>
            <a:r>
              <a:rPr lang="fr-FR" cap="none" dirty="0"/>
              <a:t>par </a:t>
            </a:r>
          </a:p>
          <a:p>
            <a:pPr marL="0" indent="0">
              <a:buNone/>
            </a:pPr>
            <a:r>
              <a:rPr lang="fr-FR" dirty="0"/>
              <a:t>Marion Milliot et Mathieu </a:t>
            </a:r>
            <a:r>
              <a:rPr lang="fr-FR" cap="none" dirty="0"/>
              <a:t>Pierens, juristes en droit social du SNCEEL</a:t>
            </a:r>
          </a:p>
          <a:p>
            <a:pPr marL="0" indent="0">
              <a:buNone/>
            </a:pPr>
            <a:r>
              <a:rPr lang="fr-FR" cap="none" dirty="0"/>
              <a:t>Laurent Pichot, Chef </a:t>
            </a:r>
            <a:r>
              <a:rPr lang="fr-FR" cap="none"/>
              <a:t>d’établissement coordinateur, </a:t>
            </a:r>
            <a:r>
              <a:rPr lang="fr-FR" cap="none" dirty="0"/>
              <a:t>Saint-Joseph- La Salle  à Dijon </a:t>
            </a:r>
          </a:p>
        </p:txBody>
      </p:sp>
    </p:spTree>
    <p:extLst>
      <p:ext uri="{BB962C8B-B14F-4D97-AF65-F5344CB8AC3E}">
        <p14:creationId xmlns:p14="http://schemas.microsoft.com/office/powerpoint/2010/main" val="2399118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DAAE4-4099-4FD7-9AF0-B170B6C0973A}"/>
              </a:ext>
            </a:extLst>
          </p:cNvPr>
          <p:cNvSpPr>
            <a:spLocks noGrp="1"/>
          </p:cNvSpPr>
          <p:nvPr>
            <p:ph type="title"/>
          </p:nvPr>
        </p:nvSpPr>
        <p:spPr/>
        <p:txBody>
          <a:bodyPr/>
          <a:lstStyle/>
          <a:p>
            <a:r>
              <a:rPr lang="fr-FR" dirty="0"/>
              <a:t>Un dialogue social vivant</a:t>
            </a:r>
          </a:p>
        </p:txBody>
      </p:sp>
      <p:sp>
        <p:nvSpPr>
          <p:cNvPr id="3" name="Flèche : droite 2">
            <a:extLst>
              <a:ext uri="{FF2B5EF4-FFF2-40B4-BE49-F238E27FC236}">
                <a16:creationId xmlns:a16="http://schemas.microsoft.com/office/drawing/2014/main" id="{87EE8BC5-614D-443E-BE64-995DBE683667}"/>
              </a:ext>
            </a:extLst>
          </p:cNvPr>
          <p:cNvSpPr/>
          <p:nvPr/>
        </p:nvSpPr>
        <p:spPr>
          <a:xfrm>
            <a:off x="3625595" y="184287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 droite 3">
            <a:extLst>
              <a:ext uri="{FF2B5EF4-FFF2-40B4-BE49-F238E27FC236}">
                <a16:creationId xmlns:a16="http://schemas.microsoft.com/office/drawing/2014/main" id="{3F163ADB-D09F-46D6-95DD-91CFAB3A30F6}"/>
              </a:ext>
            </a:extLst>
          </p:cNvPr>
          <p:cNvSpPr/>
          <p:nvPr/>
        </p:nvSpPr>
        <p:spPr>
          <a:xfrm>
            <a:off x="6955568" y="184287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FFB4CB0C-CAF7-4233-8287-38E0FDE57A86}"/>
              </a:ext>
            </a:extLst>
          </p:cNvPr>
          <p:cNvSpPr/>
          <p:nvPr/>
        </p:nvSpPr>
        <p:spPr>
          <a:xfrm>
            <a:off x="1450232" y="1293102"/>
            <a:ext cx="2033340"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Loi Rebsamen 2015</a:t>
            </a:r>
          </a:p>
        </p:txBody>
      </p:sp>
      <p:sp>
        <p:nvSpPr>
          <p:cNvPr id="7" name="ZoneTexte 6">
            <a:extLst>
              <a:ext uri="{FF2B5EF4-FFF2-40B4-BE49-F238E27FC236}">
                <a16:creationId xmlns:a16="http://schemas.microsoft.com/office/drawing/2014/main" id="{729C2788-1955-4920-9E1E-65DCE9E38E62}"/>
              </a:ext>
            </a:extLst>
          </p:cNvPr>
          <p:cNvSpPr txBox="1"/>
          <p:nvPr/>
        </p:nvSpPr>
        <p:spPr>
          <a:xfrm>
            <a:off x="819006" y="3256574"/>
            <a:ext cx="3295793" cy="2308324"/>
          </a:xfrm>
          <a:prstGeom prst="rect">
            <a:avLst/>
          </a:prstGeom>
          <a:noFill/>
        </p:spPr>
        <p:txBody>
          <a:bodyPr wrap="square" rtlCol="0">
            <a:spAutoFit/>
          </a:bodyPr>
          <a:lstStyle/>
          <a:p>
            <a:pPr algn="ctr"/>
            <a:r>
              <a:rPr lang="fr-FR" dirty="0"/>
              <a:t>DUP élargie</a:t>
            </a:r>
          </a:p>
          <a:p>
            <a:pPr algn="ctr"/>
            <a:endParaRPr lang="fr-FR" dirty="0"/>
          </a:p>
          <a:p>
            <a:pPr algn="ctr"/>
            <a:r>
              <a:rPr lang="fr-FR" dirty="0"/>
              <a:t>Consultations obligatoires du CE : </a:t>
            </a:r>
          </a:p>
          <a:p>
            <a:pPr algn="ctr"/>
            <a:r>
              <a:rPr lang="fr-FR" dirty="0"/>
              <a:t>17 </a:t>
            </a:r>
            <a:r>
              <a:rPr lang="fr-FR" dirty="0">
                <a:sym typeface="Wingdings" panose="05000000000000000000" pitchFamily="2" charset="2"/>
              </a:rPr>
              <a:t> </a:t>
            </a:r>
            <a:r>
              <a:rPr lang="fr-FR" dirty="0"/>
              <a:t>3</a:t>
            </a:r>
          </a:p>
          <a:p>
            <a:pPr algn="ctr"/>
            <a:endParaRPr lang="fr-FR" dirty="0"/>
          </a:p>
          <a:p>
            <a:pPr algn="ctr"/>
            <a:r>
              <a:rPr lang="fr-FR" dirty="0"/>
              <a:t>Négociations annuelles obligatoires : regroupement en deux blocs</a:t>
            </a:r>
          </a:p>
        </p:txBody>
      </p:sp>
      <p:sp>
        <p:nvSpPr>
          <p:cNvPr id="8" name="ZoneTexte 7">
            <a:extLst>
              <a:ext uri="{FF2B5EF4-FFF2-40B4-BE49-F238E27FC236}">
                <a16:creationId xmlns:a16="http://schemas.microsoft.com/office/drawing/2014/main" id="{67D41163-862E-4DD7-9B32-7A532866518F}"/>
              </a:ext>
            </a:extLst>
          </p:cNvPr>
          <p:cNvSpPr txBox="1"/>
          <p:nvPr/>
        </p:nvSpPr>
        <p:spPr>
          <a:xfrm>
            <a:off x="4673102" y="3256574"/>
            <a:ext cx="2736304" cy="2862322"/>
          </a:xfrm>
          <a:prstGeom prst="rect">
            <a:avLst/>
          </a:prstGeom>
          <a:noFill/>
        </p:spPr>
        <p:txBody>
          <a:bodyPr wrap="square" rtlCol="0">
            <a:spAutoFit/>
          </a:bodyPr>
          <a:lstStyle/>
          <a:p>
            <a:pPr algn="ctr"/>
            <a:r>
              <a:rPr lang="fr-FR" dirty="0"/>
              <a:t>Prééminence de l’accord d’entreprise </a:t>
            </a:r>
          </a:p>
          <a:p>
            <a:pPr algn="ctr"/>
            <a:endParaRPr lang="fr-FR" dirty="0"/>
          </a:p>
          <a:p>
            <a:pPr algn="ctr"/>
            <a:r>
              <a:rPr lang="fr-FR" dirty="0"/>
              <a:t>Abandon du droit d’opposition au profit d’un accord majoritaire progressif</a:t>
            </a:r>
          </a:p>
          <a:p>
            <a:pPr algn="ctr"/>
            <a:endParaRPr lang="fr-FR" dirty="0"/>
          </a:p>
          <a:p>
            <a:pPr algn="ctr"/>
            <a:r>
              <a:rPr lang="fr-FR" dirty="0"/>
              <a:t>Possibilité de validation par référendum </a:t>
            </a:r>
          </a:p>
        </p:txBody>
      </p:sp>
      <p:sp>
        <p:nvSpPr>
          <p:cNvPr id="9" name="Ellipse 8">
            <a:extLst>
              <a:ext uri="{FF2B5EF4-FFF2-40B4-BE49-F238E27FC236}">
                <a16:creationId xmlns:a16="http://schemas.microsoft.com/office/drawing/2014/main" id="{E96AE15F-A9E9-45B8-AFB9-19C362EF1DCE}"/>
              </a:ext>
            </a:extLst>
          </p:cNvPr>
          <p:cNvSpPr/>
          <p:nvPr/>
        </p:nvSpPr>
        <p:spPr>
          <a:xfrm>
            <a:off x="4708971" y="1293102"/>
            <a:ext cx="2033340"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Loi El Khomri 2016</a:t>
            </a:r>
          </a:p>
        </p:txBody>
      </p:sp>
      <p:sp>
        <p:nvSpPr>
          <p:cNvPr id="10" name="Ellipse 9">
            <a:extLst>
              <a:ext uri="{FF2B5EF4-FFF2-40B4-BE49-F238E27FC236}">
                <a16:creationId xmlns:a16="http://schemas.microsoft.com/office/drawing/2014/main" id="{AEB5E5ED-819D-45AE-BE5C-87EAE72F11BD}"/>
              </a:ext>
            </a:extLst>
          </p:cNvPr>
          <p:cNvSpPr/>
          <p:nvPr/>
        </p:nvSpPr>
        <p:spPr>
          <a:xfrm>
            <a:off x="8147233" y="1293102"/>
            <a:ext cx="223274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Ordonnances Macron 2017</a:t>
            </a:r>
          </a:p>
        </p:txBody>
      </p:sp>
      <p:sp>
        <p:nvSpPr>
          <p:cNvPr id="11" name="ZoneTexte 10">
            <a:extLst>
              <a:ext uri="{FF2B5EF4-FFF2-40B4-BE49-F238E27FC236}">
                <a16:creationId xmlns:a16="http://schemas.microsoft.com/office/drawing/2014/main" id="{B012F9BD-D7B8-40A2-A438-17E24D264E2B}"/>
              </a:ext>
            </a:extLst>
          </p:cNvPr>
          <p:cNvSpPr txBox="1"/>
          <p:nvPr/>
        </p:nvSpPr>
        <p:spPr>
          <a:xfrm>
            <a:off x="7967710" y="3256574"/>
            <a:ext cx="2736304" cy="3139321"/>
          </a:xfrm>
          <a:prstGeom prst="rect">
            <a:avLst/>
          </a:prstGeom>
          <a:noFill/>
        </p:spPr>
        <p:txBody>
          <a:bodyPr wrap="square" rtlCol="0">
            <a:spAutoFit/>
          </a:bodyPr>
          <a:lstStyle/>
          <a:p>
            <a:pPr algn="ctr"/>
            <a:r>
              <a:rPr lang="fr-FR" dirty="0"/>
              <a:t>Fusion des instances en un CSE (avec création facultative du conseil d’entreprise)</a:t>
            </a:r>
          </a:p>
          <a:p>
            <a:pPr algn="ctr"/>
            <a:endParaRPr lang="fr-FR" dirty="0"/>
          </a:p>
          <a:p>
            <a:pPr algn="ctr"/>
            <a:r>
              <a:rPr lang="fr-FR" dirty="0"/>
              <a:t>Généralisation de l’accord majoritaire au 1</a:t>
            </a:r>
            <a:r>
              <a:rPr lang="fr-FR" baseline="30000" dirty="0"/>
              <a:t>er</a:t>
            </a:r>
            <a:r>
              <a:rPr lang="fr-FR" dirty="0"/>
              <a:t> mai 2018</a:t>
            </a:r>
          </a:p>
          <a:p>
            <a:pPr algn="ctr"/>
            <a:endParaRPr lang="fr-FR" dirty="0"/>
          </a:p>
          <a:p>
            <a:pPr algn="ctr"/>
            <a:r>
              <a:rPr lang="fr-FR" dirty="0"/>
              <a:t>Elargissement des possibilités de négociation à défaut de DS (TPE-PME)</a:t>
            </a:r>
          </a:p>
        </p:txBody>
      </p:sp>
    </p:spTree>
    <p:extLst>
      <p:ext uri="{BB962C8B-B14F-4D97-AF65-F5344CB8AC3E}">
        <p14:creationId xmlns:p14="http://schemas.microsoft.com/office/powerpoint/2010/main" val="545449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èche : courbe vers le haut 17">
            <a:extLst>
              <a:ext uri="{FF2B5EF4-FFF2-40B4-BE49-F238E27FC236}">
                <a16:creationId xmlns:a16="http://schemas.microsoft.com/office/drawing/2014/main" id="{1A7DB553-BF65-4A46-8C86-1BBE03BE7FAA}"/>
              </a:ext>
            </a:extLst>
          </p:cNvPr>
          <p:cNvSpPr/>
          <p:nvPr/>
        </p:nvSpPr>
        <p:spPr>
          <a:xfrm rot="16559715">
            <a:off x="7009368" y="3450489"/>
            <a:ext cx="3391839" cy="244342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itre 1"/>
          <p:cNvSpPr>
            <a:spLocks noGrp="1"/>
          </p:cNvSpPr>
          <p:nvPr>
            <p:ph type="title"/>
          </p:nvPr>
        </p:nvSpPr>
        <p:spPr/>
        <p:txBody>
          <a:bodyPr vert="horz" lIns="91440" tIns="45720" rIns="91440" bIns="45720" rtlCol="0" anchor="t" anchorCtr="0">
            <a:noAutofit/>
          </a:bodyPr>
          <a:lstStyle/>
          <a:p>
            <a:r>
              <a:rPr lang="fr-FR" dirty="0"/>
              <a:t>Quels acteurs du dialogue social ?</a:t>
            </a:r>
          </a:p>
        </p:txBody>
      </p:sp>
      <p:sp>
        <p:nvSpPr>
          <p:cNvPr id="4" name="ZoneTexte 3"/>
          <p:cNvSpPr txBox="1"/>
          <p:nvPr/>
        </p:nvSpPr>
        <p:spPr>
          <a:xfrm>
            <a:off x="3880694" y="1424464"/>
            <a:ext cx="3769302" cy="461665"/>
          </a:xfrm>
          <a:prstGeom prst="rect">
            <a:avLst/>
          </a:prstGeom>
          <a:noFill/>
        </p:spPr>
        <p:txBody>
          <a:bodyPr wrap="none" rtlCol="0">
            <a:spAutoFit/>
          </a:bodyPr>
          <a:lstStyle/>
          <a:p>
            <a:pPr algn="ctr"/>
            <a:r>
              <a:rPr lang="fr-FR" sz="2400" b="1" dirty="0">
                <a:latin typeface="Calibri" panose="020F0502020204030204" pitchFamily="34" charset="0"/>
                <a:cs typeface="Arabic Typesetting" panose="03020402040406030203" pitchFamily="66" charset="-78"/>
              </a:rPr>
              <a:t>Représentants du personnel</a:t>
            </a:r>
          </a:p>
        </p:txBody>
      </p:sp>
      <p:sp>
        <p:nvSpPr>
          <p:cNvPr id="5" name="ZoneTexte 4"/>
          <p:cNvSpPr txBox="1"/>
          <p:nvPr/>
        </p:nvSpPr>
        <p:spPr>
          <a:xfrm>
            <a:off x="4138147" y="4180887"/>
            <a:ext cx="3418756" cy="461665"/>
          </a:xfrm>
          <a:prstGeom prst="rect">
            <a:avLst/>
          </a:prstGeom>
          <a:noFill/>
        </p:spPr>
        <p:txBody>
          <a:bodyPr wrap="none" rtlCol="0">
            <a:spAutoFit/>
          </a:bodyPr>
          <a:lstStyle/>
          <a:p>
            <a:r>
              <a:rPr lang="fr-FR" sz="2400" b="1" dirty="0">
                <a:latin typeface="Calibri" panose="020F0502020204030204" pitchFamily="34" charset="0"/>
              </a:rPr>
              <a:t>Représentants syndicaux </a:t>
            </a:r>
          </a:p>
        </p:txBody>
      </p:sp>
      <p:grpSp>
        <p:nvGrpSpPr>
          <p:cNvPr id="2" name="Groupe 1">
            <a:extLst>
              <a:ext uri="{FF2B5EF4-FFF2-40B4-BE49-F238E27FC236}">
                <a16:creationId xmlns:a16="http://schemas.microsoft.com/office/drawing/2014/main" id="{9DA807B4-FE76-4951-A939-46E05F967BD6}"/>
              </a:ext>
            </a:extLst>
          </p:cNvPr>
          <p:cNvGrpSpPr/>
          <p:nvPr/>
        </p:nvGrpSpPr>
        <p:grpSpPr>
          <a:xfrm>
            <a:off x="3327245" y="2031951"/>
            <a:ext cx="5244130" cy="541354"/>
            <a:chOff x="1807231" y="2300490"/>
            <a:chExt cx="5244130" cy="541354"/>
          </a:xfrm>
        </p:grpSpPr>
        <p:sp>
          <p:nvSpPr>
            <p:cNvPr id="6" name="Ellipse 5"/>
            <p:cNvSpPr/>
            <p:nvPr/>
          </p:nvSpPr>
          <p:spPr>
            <a:xfrm>
              <a:off x="1807231" y="2311319"/>
              <a:ext cx="1017912" cy="5305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trike="sngStrike" dirty="0">
                  <a:solidFill>
                    <a:schemeClr val="tx1"/>
                  </a:solidFill>
                </a:rPr>
                <a:t>CE</a:t>
              </a:r>
            </a:p>
          </p:txBody>
        </p:sp>
        <p:sp>
          <p:nvSpPr>
            <p:cNvPr id="7" name="Ellipse 6"/>
            <p:cNvSpPr/>
            <p:nvPr/>
          </p:nvSpPr>
          <p:spPr>
            <a:xfrm>
              <a:off x="3045559" y="2311319"/>
              <a:ext cx="1052428" cy="5305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trike="sngStrike" dirty="0">
                  <a:solidFill>
                    <a:schemeClr val="tx1"/>
                  </a:solidFill>
                </a:rPr>
                <a:t>DP</a:t>
              </a:r>
            </a:p>
          </p:txBody>
        </p:sp>
        <p:sp>
          <p:nvSpPr>
            <p:cNvPr id="8" name="Ellipse 7"/>
            <p:cNvSpPr/>
            <p:nvPr/>
          </p:nvSpPr>
          <p:spPr>
            <a:xfrm>
              <a:off x="4251169" y="2300490"/>
              <a:ext cx="1460831" cy="5305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trike="sngStrike" dirty="0">
                  <a:solidFill>
                    <a:schemeClr val="tx1"/>
                  </a:solidFill>
                </a:rPr>
                <a:t>CHSCT</a:t>
              </a:r>
            </a:p>
          </p:txBody>
        </p:sp>
        <p:sp>
          <p:nvSpPr>
            <p:cNvPr id="9" name="Ellipse 8"/>
            <p:cNvSpPr/>
            <p:nvPr/>
          </p:nvSpPr>
          <p:spPr>
            <a:xfrm>
              <a:off x="5920514" y="2311319"/>
              <a:ext cx="1130847" cy="5305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trike="sngStrike" dirty="0">
                  <a:solidFill>
                    <a:schemeClr val="tx1"/>
                  </a:solidFill>
                </a:rPr>
                <a:t>DUP</a:t>
              </a:r>
            </a:p>
          </p:txBody>
        </p:sp>
      </p:grpSp>
      <p:cxnSp>
        <p:nvCxnSpPr>
          <p:cNvPr id="11" name="Connecteur droit avec flèche 10"/>
          <p:cNvCxnSpPr/>
          <p:nvPr/>
        </p:nvCxnSpPr>
        <p:spPr>
          <a:xfrm>
            <a:off x="4062639" y="2683868"/>
            <a:ext cx="526220" cy="3481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200168" y="2678265"/>
            <a:ext cx="109388" cy="2976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257110" y="2669037"/>
            <a:ext cx="0" cy="2976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p:cNvCxnSpPr>
          <p:nvPr/>
        </p:nvCxnSpPr>
        <p:spPr>
          <a:xfrm flipH="1">
            <a:off x="7037036" y="2573305"/>
            <a:ext cx="419055" cy="413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4344485" y="3140817"/>
            <a:ext cx="3240777" cy="685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Comité social et économique (CSE)</a:t>
            </a:r>
          </a:p>
        </p:txBody>
      </p:sp>
      <p:sp>
        <p:nvSpPr>
          <p:cNvPr id="21" name="Ellipse 20"/>
          <p:cNvSpPr/>
          <p:nvPr/>
        </p:nvSpPr>
        <p:spPr>
          <a:xfrm>
            <a:off x="6619346" y="5412489"/>
            <a:ext cx="1254434" cy="842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DS</a:t>
            </a:r>
          </a:p>
        </p:txBody>
      </p:sp>
      <p:sp>
        <p:nvSpPr>
          <p:cNvPr id="23" name="Ellipse 22"/>
          <p:cNvSpPr/>
          <p:nvPr/>
        </p:nvSpPr>
        <p:spPr>
          <a:xfrm>
            <a:off x="5316042" y="4636693"/>
            <a:ext cx="1393903" cy="889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RSCSE </a:t>
            </a:r>
          </a:p>
        </p:txBody>
      </p:sp>
      <p:sp>
        <p:nvSpPr>
          <p:cNvPr id="37" name="Ellipse 36">
            <a:extLst>
              <a:ext uri="{FF2B5EF4-FFF2-40B4-BE49-F238E27FC236}">
                <a16:creationId xmlns:a16="http://schemas.microsoft.com/office/drawing/2014/main" id="{47373CEE-0C14-4ED4-88C3-7E2F44F56EC8}"/>
              </a:ext>
            </a:extLst>
          </p:cNvPr>
          <p:cNvSpPr/>
          <p:nvPr/>
        </p:nvSpPr>
        <p:spPr>
          <a:xfrm>
            <a:off x="4181925" y="5420094"/>
            <a:ext cx="1393903" cy="889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RSS </a:t>
            </a:r>
          </a:p>
        </p:txBody>
      </p:sp>
      <p:sp>
        <p:nvSpPr>
          <p:cNvPr id="19" name="ZoneTexte 18">
            <a:extLst>
              <a:ext uri="{FF2B5EF4-FFF2-40B4-BE49-F238E27FC236}">
                <a16:creationId xmlns:a16="http://schemas.microsoft.com/office/drawing/2014/main" id="{C733E5D4-4CCD-48EA-A108-1F164D1CE987}"/>
              </a:ext>
            </a:extLst>
          </p:cNvPr>
          <p:cNvSpPr txBox="1"/>
          <p:nvPr/>
        </p:nvSpPr>
        <p:spPr>
          <a:xfrm>
            <a:off x="7873780" y="3429000"/>
            <a:ext cx="892533" cy="369332"/>
          </a:xfrm>
          <a:prstGeom prst="rect">
            <a:avLst/>
          </a:prstGeom>
          <a:noFill/>
        </p:spPr>
        <p:txBody>
          <a:bodyPr wrap="square" rtlCol="0">
            <a:spAutoFit/>
          </a:bodyPr>
          <a:lstStyle/>
          <a:p>
            <a:r>
              <a:rPr lang="fr-FR" b="1" dirty="0">
                <a:solidFill>
                  <a:schemeClr val="bg1"/>
                </a:solidFill>
              </a:rPr>
              <a:t>Conseil</a:t>
            </a:r>
          </a:p>
        </p:txBody>
      </p:sp>
      <p:sp>
        <p:nvSpPr>
          <p:cNvPr id="25" name="ZoneTexte 24">
            <a:extLst>
              <a:ext uri="{FF2B5EF4-FFF2-40B4-BE49-F238E27FC236}">
                <a16:creationId xmlns:a16="http://schemas.microsoft.com/office/drawing/2014/main" id="{E28B5B00-D234-4E6E-B66B-532DC321F824}"/>
              </a:ext>
            </a:extLst>
          </p:cNvPr>
          <p:cNvSpPr txBox="1"/>
          <p:nvPr/>
        </p:nvSpPr>
        <p:spPr>
          <a:xfrm>
            <a:off x="7915572" y="5637062"/>
            <a:ext cx="1623294" cy="369332"/>
          </a:xfrm>
          <a:prstGeom prst="rect">
            <a:avLst/>
          </a:prstGeom>
          <a:noFill/>
        </p:spPr>
        <p:txBody>
          <a:bodyPr wrap="square" rtlCol="0">
            <a:spAutoFit/>
          </a:bodyPr>
          <a:lstStyle/>
          <a:p>
            <a:r>
              <a:rPr lang="fr-FR" b="1" dirty="0">
                <a:solidFill>
                  <a:schemeClr val="bg1"/>
                </a:solidFill>
              </a:rPr>
              <a:t>d’entreprise</a:t>
            </a:r>
          </a:p>
        </p:txBody>
      </p:sp>
      <p:sp>
        <p:nvSpPr>
          <p:cNvPr id="26" name="Ellipse 25">
            <a:extLst>
              <a:ext uri="{FF2B5EF4-FFF2-40B4-BE49-F238E27FC236}">
                <a16:creationId xmlns:a16="http://schemas.microsoft.com/office/drawing/2014/main" id="{9C04F062-00B8-4BF9-9DB7-1EC3ECAEEB06}"/>
              </a:ext>
            </a:extLst>
          </p:cNvPr>
          <p:cNvSpPr/>
          <p:nvPr/>
        </p:nvSpPr>
        <p:spPr>
          <a:xfrm>
            <a:off x="8281893" y="4383750"/>
            <a:ext cx="2137633" cy="8051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Calibri" panose="020F0502020204030204" pitchFamily="34" charset="0"/>
              </a:rPr>
              <a:t> </a:t>
            </a:r>
            <a:r>
              <a:rPr lang="fr-FR" b="1" dirty="0">
                <a:solidFill>
                  <a:schemeClr val="tx1"/>
                </a:solidFill>
                <a:latin typeface="Calibri" panose="020F0502020204030204" pitchFamily="34" charset="0"/>
              </a:rPr>
              <a:t>par accord collectif</a:t>
            </a:r>
          </a:p>
        </p:txBody>
      </p:sp>
    </p:spTree>
    <p:extLst>
      <p:ext uri="{BB962C8B-B14F-4D97-AF65-F5344CB8AC3E}">
        <p14:creationId xmlns:p14="http://schemas.microsoft.com/office/powerpoint/2010/main" val="17034162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80">
                                          <p:stCondLst>
                                            <p:cond delay="0"/>
                                          </p:stCondLst>
                                        </p:cTn>
                                        <p:tgtEl>
                                          <p:spTgt spid="26"/>
                                        </p:tgtEl>
                                      </p:cBhvr>
                                    </p:animEffect>
                                    <p:anim calcmode="lin" valueType="num">
                                      <p:cBhvr>
                                        <p:cTn id="5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3" dur="26">
                                          <p:stCondLst>
                                            <p:cond delay="650"/>
                                          </p:stCondLst>
                                        </p:cTn>
                                        <p:tgtEl>
                                          <p:spTgt spid="26"/>
                                        </p:tgtEl>
                                      </p:cBhvr>
                                      <p:to x="100000" y="60000"/>
                                    </p:animScale>
                                    <p:animScale>
                                      <p:cBhvr>
                                        <p:cTn id="64" dur="166" decel="50000">
                                          <p:stCondLst>
                                            <p:cond delay="676"/>
                                          </p:stCondLst>
                                        </p:cTn>
                                        <p:tgtEl>
                                          <p:spTgt spid="26"/>
                                        </p:tgtEl>
                                      </p:cBhvr>
                                      <p:to x="100000" y="100000"/>
                                    </p:animScale>
                                    <p:animScale>
                                      <p:cBhvr>
                                        <p:cTn id="65" dur="26">
                                          <p:stCondLst>
                                            <p:cond delay="1312"/>
                                          </p:stCondLst>
                                        </p:cTn>
                                        <p:tgtEl>
                                          <p:spTgt spid="26"/>
                                        </p:tgtEl>
                                      </p:cBhvr>
                                      <p:to x="100000" y="80000"/>
                                    </p:animScale>
                                    <p:animScale>
                                      <p:cBhvr>
                                        <p:cTn id="66" dur="166" decel="50000">
                                          <p:stCondLst>
                                            <p:cond delay="1338"/>
                                          </p:stCondLst>
                                        </p:cTn>
                                        <p:tgtEl>
                                          <p:spTgt spid="26"/>
                                        </p:tgtEl>
                                      </p:cBhvr>
                                      <p:to x="100000" y="100000"/>
                                    </p:animScale>
                                    <p:animScale>
                                      <p:cBhvr>
                                        <p:cTn id="67" dur="26">
                                          <p:stCondLst>
                                            <p:cond delay="1642"/>
                                          </p:stCondLst>
                                        </p:cTn>
                                        <p:tgtEl>
                                          <p:spTgt spid="26"/>
                                        </p:tgtEl>
                                      </p:cBhvr>
                                      <p:to x="100000" y="90000"/>
                                    </p:animScale>
                                    <p:animScale>
                                      <p:cBhvr>
                                        <p:cTn id="68" dur="166" decel="50000">
                                          <p:stCondLst>
                                            <p:cond delay="1668"/>
                                          </p:stCondLst>
                                        </p:cTn>
                                        <p:tgtEl>
                                          <p:spTgt spid="26"/>
                                        </p:tgtEl>
                                      </p:cBhvr>
                                      <p:to x="100000" y="100000"/>
                                    </p:animScale>
                                    <p:animScale>
                                      <p:cBhvr>
                                        <p:cTn id="69" dur="26">
                                          <p:stCondLst>
                                            <p:cond delay="1808"/>
                                          </p:stCondLst>
                                        </p:cTn>
                                        <p:tgtEl>
                                          <p:spTgt spid="26"/>
                                        </p:tgtEl>
                                      </p:cBhvr>
                                      <p:to x="100000" y="95000"/>
                                    </p:animScale>
                                    <p:animScale>
                                      <p:cBhvr>
                                        <p:cTn id="7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5" grpId="0"/>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E9A3D-A61C-484A-9A41-E9B4C90952BE}"/>
              </a:ext>
            </a:extLst>
          </p:cNvPr>
          <p:cNvSpPr>
            <a:spLocks noGrp="1"/>
          </p:cNvSpPr>
          <p:nvPr>
            <p:ph type="title"/>
          </p:nvPr>
        </p:nvSpPr>
        <p:spPr/>
        <p:txBody>
          <a:bodyPr/>
          <a:lstStyle/>
          <a:p>
            <a:r>
              <a:rPr lang="fr-FR" sz="3200" b="1" dirty="0"/>
              <a:t>Des missions pérennisées</a:t>
            </a:r>
            <a:endParaRPr lang="fr-FR" sz="3200" dirty="0"/>
          </a:p>
        </p:txBody>
      </p:sp>
      <p:sp>
        <p:nvSpPr>
          <p:cNvPr id="4" name="Rectangle : coins arrondis 3">
            <a:extLst>
              <a:ext uri="{FF2B5EF4-FFF2-40B4-BE49-F238E27FC236}">
                <a16:creationId xmlns:a16="http://schemas.microsoft.com/office/drawing/2014/main" id="{D4DCA7F7-3596-4DE1-B94B-C5390B4A2BC7}"/>
              </a:ext>
            </a:extLst>
          </p:cNvPr>
          <p:cNvSpPr/>
          <p:nvPr/>
        </p:nvSpPr>
        <p:spPr>
          <a:xfrm>
            <a:off x="1899040" y="2461538"/>
            <a:ext cx="3290775" cy="2988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fr-FR" dirty="0">
                <a:solidFill>
                  <a:schemeClr val="tx1"/>
                </a:solidFill>
                <a:latin typeface="Calibri" panose="020F0502020204030204" pitchFamily="34" charset="0"/>
              </a:rPr>
              <a:t>Présenter les réclamations individuelles et collectives</a:t>
            </a:r>
          </a:p>
          <a:p>
            <a:pPr marL="285750" indent="-285750" algn="just">
              <a:buFont typeface="Arial" panose="020B0604020202020204" pitchFamily="34" charset="0"/>
              <a:buChar char="•"/>
            </a:pPr>
            <a:endParaRPr lang="fr-FR" dirty="0">
              <a:solidFill>
                <a:schemeClr val="tx1"/>
              </a:solidFill>
              <a:latin typeface="Calibri" panose="020F0502020204030204" pitchFamily="34" charset="0"/>
            </a:endParaRPr>
          </a:p>
          <a:p>
            <a:pPr marL="285750" indent="-285750" algn="just">
              <a:buFont typeface="Arial" panose="020B0604020202020204" pitchFamily="34" charset="0"/>
              <a:buChar char="•"/>
            </a:pPr>
            <a:r>
              <a:rPr lang="fr-FR" dirty="0">
                <a:solidFill>
                  <a:schemeClr val="tx1"/>
                </a:solidFill>
                <a:latin typeface="Calibri" panose="020F0502020204030204" pitchFamily="34" charset="0"/>
              </a:rPr>
              <a:t>Promouvoir la santé, la sécurité et les conditions de travail, enquêtes AT/MP</a:t>
            </a:r>
          </a:p>
          <a:p>
            <a:pPr marL="285750" indent="-285750" algn="just">
              <a:buFont typeface="Arial" panose="020B0604020202020204" pitchFamily="34" charset="0"/>
              <a:buChar char="•"/>
            </a:pPr>
            <a:endParaRPr lang="fr-FR" dirty="0">
              <a:solidFill>
                <a:schemeClr val="tx1"/>
              </a:solidFill>
              <a:latin typeface="Calibri" panose="020F0502020204030204" pitchFamily="34" charset="0"/>
            </a:endParaRPr>
          </a:p>
          <a:p>
            <a:pPr marL="285750" indent="-285750" algn="just">
              <a:buFont typeface="Arial" panose="020B0604020202020204" pitchFamily="34" charset="0"/>
              <a:buChar char="•"/>
            </a:pPr>
            <a:r>
              <a:rPr lang="fr-FR" dirty="0">
                <a:solidFill>
                  <a:schemeClr val="tx1"/>
                </a:solidFill>
                <a:latin typeface="Calibri" panose="020F0502020204030204" pitchFamily="34" charset="0"/>
              </a:rPr>
              <a:t>Saisir l’inspection du travail</a:t>
            </a:r>
            <a:endParaRPr lang="fr-FR" dirty="0">
              <a:solidFill>
                <a:schemeClr val="tx1"/>
              </a:solidFill>
            </a:endParaRPr>
          </a:p>
        </p:txBody>
      </p:sp>
      <p:sp>
        <p:nvSpPr>
          <p:cNvPr id="5" name="Rectangle : coins arrondis 4">
            <a:extLst>
              <a:ext uri="{FF2B5EF4-FFF2-40B4-BE49-F238E27FC236}">
                <a16:creationId xmlns:a16="http://schemas.microsoft.com/office/drawing/2014/main" id="{841F925A-7998-46CC-BBC2-1A6D2571613C}"/>
              </a:ext>
            </a:extLst>
          </p:cNvPr>
          <p:cNvSpPr/>
          <p:nvPr/>
        </p:nvSpPr>
        <p:spPr>
          <a:xfrm>
            <a:off x="6213348" y="1391478"/>
            <a:ext cx="4510974" cy="45578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latin typeface="Calibri" panose="020F0502020204030204" pitchFamily="34" charset="0"/>
              </a:rPr>
              <a:t>Assurer l’expression collective des salariés permettant la prise en compte de leurs intérêts dans les décisions relatives : </a:t>
            </a:r>
          </a:p>
          <a:p>
            <a:pPr marL="342900" indent="-342900" algn="ctr">
              <a:buFont typeface="Arial" panose="020B0604020202020204" pitchFamily="34" charset="0"/>
              <a:buChar char="•"/>
            </a:pPr>
            <a:r>
              <a:rPr lang="fr-FR" dirty="0">
                <a:solidFill>
                  <a:srgbClr val="C00000"/>
                </a:solidFill>
                <a:latin typeface="Calibri" panose="020F0502020204030204" pitchFamily="34" charset="0"/>
              </a:rPr>
              <a:t>à la gestion et à l’évolution économique et financière de l’établissement, </a:t>
            </a:r>
          </a:p>
          <a:p>
            <a:pPr marL="342900" indent="-342900" algn="ctr">
              <a:buFont typeface="Arial" panose="020B0604020202020204" pitchFamily="34" charset="0"/>
              <a:buChar char="•"/>
            </a:pPr>
            <a:r>
              <a:rPr lang="fr-FR" dirty="0">
                <a:solidFill>
                  <a:srgbClr val="C00000"/>
                </a:solidFill>
                <a:latin typeface="Calibri" panose="020F0502020204030204" pitchFamily="34" charset="0"/>
              </a:rPr>
              <a:t>à l’organisation du travail, </a:t>
            </a:r>
          </a:p>
          <a:p>
            <a:pPr marL="342900" indent="-342900" algn="ctr">
              <a:buFont typeface="Arial" panose="020B0604020202020204" pitchFamily="34" charset="0"/>
              <a:buChar char="•"/>
            </a:pPr>
            <a:r>
              <a:rPr lang="fr-FR" dirty="0">
                <a:solidFill>
                  <a:srgbClr val="C00000"/>
                </a:solidFill>
                <a:latin typeface="Calibri" panose="020F0502020204030204" pitchFamily="34" charset="0"/>
              </a:rPr>
              <a:t>et à la formation professionnelle.</a:t>
            </a:r>
          </a:p>
          <a:p>
            <a:pPr algn="ctr">
              <a:defRPr/>
            </a:pPr>
            <a:endParaRPr lang="fr-FR" dirty="0">
              <a:solidFill>
                <a:srgbClr val="C00000"/>
              </a:solidFill>
              <a:latin typeface="Calibri" panose="020F0502020204030204" pitchFamily="34" charset="0"/>
            </a:endParaRPr>
          </a:p>
          <a:p>
            <a:pPr algn="ctr">
              <a:defRPr/>
            </a:pPr>
            <a:r>
              <a:rPr lang="fr-FR" dirty="0">
                <a:solidFill>
                  <a:srgbClr val="C00000"/>
                </a:solidFill>
                <a:latin typeface="Calibri" panose="020F0502020204030204" pitchFamily="34" charset="0"/>
              </a:rPr>
              <a:t>Analyse des risques professionnels et réflexion aux actions de prévention associée</a:t>
            </a:r>
          </a:p>
          <a:p>
            <a:pPr algn="ctr">
              <a:defRPr/>
            </a:pPr>
            <a:endParaRPr lang="fr-FR" dirty="0">
              <a:solidFill>
                <a:srgbClr val="C00000"/>
              </a:solidFill>
              <a:latin typeface="Calibri" panose="020F0502020204030204" pitchFamily="34" charset="0"/>
            </a:endParaRPr>
          </a:p>
          <a:p>
            <a:pPr algn="ctr">
              <a:defRPr/>
            </a:pPr>
            <a:r>
              <a:rPr lang="fr-FR" dirty="0">
                <a:solidFill>
                  <a:srgbClr val="C00000"/>
                </a:solidFill>
                <a:latin typeface="Calibri" panose="020F0502020204030204" pitchFamily="34" charset="0"/>
              </a:rPr>
              <a:t>Gestion des œuvres sociales et culturelles</a:t>
            </a:r>
            <a:endParaRPr lang="fr-FR" dirty="0">
              <a:solidFill>
                <a:srgbClr val="C00000"/>
              </a:solidFill>
            </a:endParaRPr>
          </a:p>
        </p:txBody>
      </p:sp>
      <p:sp>
        <p:nvSpPr>
          <p:cNvPr id="7" name="Ellipse 6">
            <a:extLst>
              <a:ext uri="{FF2B5EF4-FFF2-40B4-BE49-F238E27FC236}">
                <a16:creationId xmlns:a16="http://schemas.microsoft.com/office/drawing/2014/main" id="{619E1E7A-60B4-4478-9670-A2746DDDC12B}"/>
              </a:ext>
            </a:extLst>
          </p:cNvPr>
          <p:cNvSpPr/>
          <p:nvPr/>
        </p:nvSpPr>
        <p:spPr>
          <a:xfrm>
            <a:off x="1467678" y="1816311"/>
            <a:ext cx="914400" cy="914400"/>
          </a:xfrm>
          <a:prstGeom prst="ellipse">
            <a:avLst/>
          </a:prstGeom>
          <a:solidFill>
            <a:schemeClr val="bg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600" b="1" dirty="0">
                <a:solidFill>
                  <a:schemeClr val="tx1"/>
                </a:solidFill>
              </a:rPr>
              <a:t>&lt; 50 ETP</a:t>
            </a:r>
          </a:p>
        </p:txBody>
      </p:sp>
      <p:sp>
        <p:nvSpPr>
          <p:cNvPr id="8" name="Ellipse 7">
            <a:extLst>
              <a:ext uri="{FF2B5EF4-FFF2-40B4-BE49-F238E27FC236}">
                <a16:creationId xmlns:a16="http://schemas.microsoft.com/office/drawing/2014/main" id="{800E4E70-64B4-47BA-A62F-7A42ADC047A2}"/>
              </a:ext>
            </a:extLst>
          </p:cNvPr>
          <p:cNvSpPr/>
          <p:nvPr/>
        </p:nvSpPr>
        <p:spPr>
          <a:xfrm>
            <a:off x="5590329" y="908720"/>
            <a:ext cx="1246038" cy="1135070"/>
          </a:xfrm>
          <a:prstGeom prst="ellipse">
            <a:avLst/>
          </a:prstGeom>
          <a:solidFill>
            <a:schemeClr val="bg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600" b="1" dirty="0">
                <a:solidFill>
                  <a:schemeClr val="tx1"/>
                </a:solidFill>
              </a:rPr>
              <a:t>Si ≥ 50 ETP</a:t>
            </a:r>
          </a:p>
        </p:txBody>
      </p:sp>
      <p:sp>
        <p:nvSpPr>
          <p:cNvPr id="9" name="Signe Plus 8">
            <a:extLst>
              <a:ext uri="{FF2B5EF4-FFF2-40B4-BE49-F238E27FC236}">
                <a16:creationId xmlns:a16="http://schemas.microsoft.com/office/drawing/2014/main" id="{947F7A90-8D97-47DA-968A-ACE9B95C44F3}"/>
              </a:ext>
            </a:extLst>
          </p:cNvPr>
          <p:cNvSpPr/>
          <p:nvPr/>
        </p:nvSpPr>
        <p:spPr>
          <a:xfrm>
            <a:off x="5226291" y="3295836"/>
            <a:ext cx="914400" cy="914400"/>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8567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200C-397B-456F-8635-A048A43DF0FD}"/>
              </a:ext>
            </a:extLst>
          </p:cNvPr>
          <p:cNvSpPr>
            <a:spLocks noGrp="1"/>
          </p:cNvSpPr>
          <p:nvPr>
            <p:ph type="title"/>
          </p:nvPr>
        </p:nvSpPr>
        <p:spPr/>
        <p:txBody>
          <a:bodyPr>
            <a:normAutofit/>
          </a:bodyPr>
          <a:lstStyle/>
          <a:p>
            <a:r>
              <a:rPr lang="fr-FR" sz="3200" b="1" dirty="0"/>
              <a:t>Des consultations annuelles </a:t>
            </a:r>
          </a:p>
        </p:txBody>
      </p:sp>
      <p:graphicFrame>
        <p:nvGraphicFramePr>
          <p:cNvPr id="4" name="Tableau 3">
            <a:extLst>
              <a:ext uri="{FF2B5EF4-FFF2-40B4-BE49-F238E27FC236}">
                <a16:creationId xmlns:a16="http://schemas.microsoft.com/office/drawing/2014/main" id="{01759A78-E60F-4AE3-8B9B-E60052B04B1A}"/>
              </a:ext>
            </a:extLst>
          </p:cNvPr>
          <p:cNvGraphicFramePr>
            <a:graphicFrameLocks noGrp="1"/>
          </p:cNvGraphicFramePr>
          <p:nvPr>
            <p:extLst/>
          </p:nvPr>
        </p:nvGraphicFramePr>
        <p:xfrm>
          <a:off x="319133" y="2158008"/>
          <a:ext cx="5561688" cy="4285001"/>
        </p:xfrm>
        <a:graphic>
          <a:graphicData uri="http://schemas.openxmlformats.org/drawingml/2006/table">
            <a:tbl>
              <a:tblPr firstRow="1" bandRow="1">
                <a:tableStyleId>{5C22544A-7EE6-4342-B048-85BDC9FD1C3A}</a:tableStyleId>
              </a:tblPr>
              <a:tblGrid>
                <a:gridCol w="5561688">
                  <a:extLst>
                    <a:ext uri="{9D8B030D-6E8A-4147-A177-3AD203B41FA5}">
                      <a16:colId xmlns:a16="http://schemas.microsoft.com/office/drawing/2014/main" val="241007064"/>
                    </a:ext>
                  </a:extLst>
                </a:gridCol>
              </a:tblGrid>
              <a:tr h="375941">
                <a:tc>
                  <a:txBody>
                    <a:bodyPr/>
                    <a:lstStyle/>
                    <a:p>
                      <a:pPr algn="ctr"/>
                      <a:r>
                        <a:rPr lang="fr-FR" sz="1800" dirty="0">
                          <a:latin typeface="Calibri" panose="020F0502020204030204" pitchFamily="34" charset="0"/>
                        </a:rPr>
                        <a:t>Orientations stratégiques </a:t>
                      </a:r>
                    </a:p>
                  </a:txBody>
                  <a:tcPr marL="68580" marR="68580" marT="34290" marB="34290">
                    <a:solidFill>
                      <a:schemeClr val="tx2"/>
                    </a:solidFill>
                  </a:tcPr>
                </a:tc>
                <a:extLst>
                  <a:ext uri="{0D108BD9-81ED-4DB2-BD59-A6C34878D82A}">
                    <a16:rowId xmlns:a16="http://schemas.microsoft.com/office/drawing/2014/main" val="2230817912"/>
                  </a:ext>
                </a:extLst>
              </a:tr>
              <a:tr h="2948940">
                <a:tc>
                  <a:txBody>
                    <a:bodyPr/>
                    <a:lstStyle/>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activité et emploi</a:t>
                      </a:r>
                    </a:p>
                    <a:p>
                      <a:pPr marL="0" indent="0" algn="ctr">
                        <a:buFont typeface="Arial" panose="020B0604020202020204" pitchFamily="34" charset="0"/>
                        <a:buNone/>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évolution des métiers et compétences</a:t>
                      </a:r>
                    </a:p>
                    <a:p>
                      <a:pPr marL="0" indent="0" algn="ctr">
                        <a:buFont typeface="Arial" panose="020B0604020202020204" pitchFamily="34" charset="0"/>
                        <a:buNone/>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organisation du travail</a:t>
                      </a:r>
                    </a:p>
                    <a:p>
                      <a:pPr marL="0" indent="0" algn="ctr">
                        <a:buFont typeface="Arial" panose="020B0604020202020204" pitchFamily="34" charset="0"/>
                        <a:buNone/>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recours à la sous-traitance, à l’intérim, à des contrats temporaires et stages</a:t>
                      </a:r>
                    </a:p>
                    <a:p>
                      <a:pPr marL="0" indent="0" algn="ctr">
                        <a:buFont typeface="Arial" panose="020B0604020202020204" pitchFamily="34" charset="0"/>
                        <a:buNone/>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gestion prévisionnelle des emplois et compétences (GPEC)</a:t>
                      </a:r>
                    </a:p>
                    <a:p>
                      <a:pPr marL="0" indent="0" algn="ctr">
                        <a:buFont typeface="Arial" panose="020B0604020202020204" pitchFamily="34" charset="0"/>
                        <a:buNone/>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orientations de la formation professionnelle</a:t>
                      </a:r>
                    </a:p>
                    <a:p>
                      <a:pPr algn="ctr"/>
                      <a:endParaRPr lang="fr-FR" sz="1800" dirty="0">
                        <a:latin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3026340700"/>
                  </a:ext>
                </a:extLst>
              </a:tr>
            </a:tbl>
          </a:graphicData>
        </a:graphic>
      </p:graphicFrame>
      <p:graphicFrame>
        <p:nvGraphicFramePr>
          <p:cNvPr id="7" name="Espace réservé du contenu 4">
            <a:extLst>
              <a:ext uri="{FF2B5EF4-FFF2-40B4-BE49-F238E27FC236}">
                <a16:creationId xmlns:a16="http://schemas.microsoft.com/office/drawing/2014/main" id="{0BB38C53-E4E7-4D1D-887E-4847760C9ACF}"/>
              </a:ext>
            </a:extLst>
          </p:cNvPr>
          <p:cNvGraphicFramePr>
            <a:graphicFrameLocks noGrp="1"/>
          </p:cNvGraphicFramePr>
          <p:nvPr>
            <p:ph sz="half" idx="15"/>
            <p:extLst/>
          </p:nvPr>
        </p:nvGraphicFramePr>
        <p:xfrm>
          <a:off x="6808305" y="995129"/>
          <a:ext cx="4665846" cy="3793466"/>
        </p:xfrm>
        <a:graphic>
          <a:graphicData uri="http://schemas.openxmlformats.org/drawingml/2006/table">
            <a:tbl>
              <a:tblPr firstRow="1" bandRow="1">
                <a:tableStyleId>{5C22544A-7EE6-4342-B048-85BDC9FD1C3A}</a:tableStyleId>
              </a:tblPr>
              <a:tblGrid>
                <a:gridCol w="4665846">
                  <a:extLst>
                    <a:ext uri="{9D8B030D-6E8A-4147-A177-3AD203B41FA5}">
                      <a16:colId xmlns:a16="http://schemas.microsoft.com/office/drawing/2014/main" val="3746583856"/>
                    </a:ext>
                  </a:extLst>
                </a:gridCol>
              </a:tblGrid>
              <a:tr h="370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Calibri" panose="020F0502020204030204" pitchFamily="34" charset="0"/>
                        </a:rPr>
                        <a:t>Situation économique et financière </a:t>
                      </a:r>
                    </a:p>
                  </a:txBody>
                  <a:tcPr marL="125449" marR="125449" marT="34290" marB="34290">
                    <a:solidFill>
                      <a:schemeClr val="tx2"/>
                    </a:solidFill>
                  </a:tcPr>
                </a:tc>
                <a:extLst>
                  <a:ext uri="{0D108BD9-81ED-4DB2-BD59-A6C34878D82A}">
                    <a16:rowId xmlns:a16="http://schemas.microsoft.com/office/drawing/2014/main" val="3026105503"/>
                  </a:ext>
                </a:extLst>
              </a:tr>
              <a:tr h="3423182">
                <a:tc>
                  <a:txBody>
                    <a:bodyPr/>
                    <a:lstStyle/>
                    <a:p>
                      <a:pPr marL="285750" indent="-285750" algn="ctr">
                        <a:buFont typeface="Arial" panose="020B0604020202020204" pitchFamily="34" charset="0"/>
                        <a:buChar char="•"/>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situation économique et financière</a:t>
                      </a:r>
                    </a:p>
                    <a:p>
                      <a:pPr marL="285750" indent="-285750" algn="ctr">
                        <a:buFont typeface="Arial" panose="020B0604020202020204" pitchFamily="34" charset="0"/>
                        <a:buChar char="•"/>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politique de recherche et de développement technologique de l’entreprise</a:t>
                      </a:r>
                    </a:p>
                    <a:p>
                      <a:pPr marL="285750" indent="-285750" algn="ctr">
                        <a:buFont typeface="Arial" panose="020B0604020202020204" pitchFamily="34" charset="0"/>
                        <a:buChar char="•"/>
                      </a:pPr>
                      <a:endParaRPr lang="fr-FR" sz="1800" b="0" i="0" kern="1200" dirty="0">
                        <a:solidFill>
                          <a:schemeClr val="dk1"/>
                        </a:solidFill>
                        <a:effectLst/>
                        <a:latin typeface="Calibri" panose="020F0502020204030204" pitchFamily="34" charset="0"/>
                        <a:ea typeface="+mn-ea"/>
                        <a:cs typeface="+mn-cs"/>
                      </a:endParaRP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utilisation du CICE (non pertinent)</a:t>
                      </a:r>
                    </a:p>
                    <a:p>
                      <a:pPr algn="ctr"/>
                      <a:endParaRPr lang="fr-FR" sz="1800" dirty="0">
                        <a:latin typeface="Calibri" panose="020F0502020204030204" pitchFamily="34" charset="0"/>
                      </a:endParaRPr>
                    </a:p>
                  </a:txBody>
                  <a:tcPr marL="125449" marR="125449" marT="34290" marB="34290">
                    <a:solidFill>
                      <a:schemeClr val="bg1"/>
                    </a:solidFill>
                  </a:tcPr>
                </a:tc>
                <a:extLst>
                  <a:ext uri="{0D108BD9-81ED-4DB2-BD59-A6C34878D82A}">
                    <a16:rowId xmlns:a16="http://schemas.microsoft.com/office/drawing/2014/main" val="3096683302"/>
                  </a:ext>
                </a:extLst>
              </a:tr>
            </a:tbl>
          </a:graphicData>
        </a:graphic>
      </p:graphicFrame>
      <p:sp>
        <p:nvSpPr>
          <p:cNvPr id="8" name="Ellipse 7">
            <a:extLst>
              <a:ext uri="{FF2B5EF4-FFF2-40B4-BE49-F238E27FC236}">
                <a16:creationId xmlns:a16="http://schemas.microsoft.com/office/drawing/2014/main" id="{026A909D-675F-4049-B1A3-81A7DD01E886}"/>
              </a:ext>
            </a:extLst>
          </p:cNvPr>
          <p:cNvSpPr/>
          <p:nvPr/>
        </p:nvSpPr>
        <p:spPr>
          <a:xfrm>
            <a:off x="8138374" y="5106888"/>
            <a:ext cx="1296144" cy="12024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BDES</a:t>
            </a:r>
          </a:p>
        </p:txBody>
      </p:sp>
      <p:cxnSp>
        <p:nvCxnSpPr>
          <p:cNvPr id="10" name="Connecteur droit avec flèche 9">
            <a:extLst>
              <a:ext uri="{FF2B5EF4-FFF2-40B4-BE49-F238E27FC236}">
                <a16:creationId xmlns:a16="http://schemas.microsoft.com/office/drawing/2014/main" id="{C343DD8E-1DA8-4288-8C04-F267F24B6C83}"/>
              </a:ext>
            </a:extLst>
          </p:cNvPr>
          <p:cNvCxnSpPr>
            <a:cxnSpLocks/>
          </p:cNvCxnSpPr>
          <p:nvPr/>
        </p:nvCxnSpPr>
        <p:spPr>
          <a:xfrm>
            <a:off x="6808305" y="4522304"/>
            <a:ext cx="1490868" cy="7127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A3C04E20-7526-4A35-AEE0-8BDF75792483}"/>
              </a:ext>
            </a:extLst>
          </p:cNvPr>
          <p:cNvCxnSpPr>
            <a:cxnSpLocks/>
          </p:cNvCxnSpPr>
          <p:nvPr/>
        </p:nvCxnSpPr>
        <p:spPr>
          <a:xfrm flipH="1">
            <a:off x="8955157" y="4032612"/>
            <a:ext cx="271500" cy="10742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22525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98D7129-D1F3-400E-87AC-148FEF8BFCAF}"/>
              </a:ext>
            </a:extLst>
          </p:cNvPr>
          <p:cNvSpPr>
            <a:spLocks noGrp="1"/>
          </p:cNvSpPr>
          <p:nvPr>
            <p:ph type="ctrTitle"/>
          </p:nvPr>
        </p:nvSpPr>
        <p:spPr/>
        <p:txBody>
          <a:bodyPr/>
          <a:lstStyle/>
          <a:p>
            <a:br>
              <a:rPr lang="fr-FR" sz="4000" b="1" dirty="0"/>
            </a:br>
            <a:r>
              <a:rPr lang="fr-FR" sz="4000" b="1" dirty="0"/>
              <a:t>négociations</a:t>
            </a:r>
            <a:br>
              <a:rPr lang="fr-FR" sz="4000" i="1" dirty="0"/>
            </a:br>
            <a:endParaRPr lang="fr-FR" dirty="0"/>
          </a:p>
        </p:txBody>
      </p:sp>
      <p:sp>
        <p:nvSpPr>
          <p:cNvPr id="6" name="Espace réservé du texte 5">
            <a:extLst>
              <a:ext uri="{FF2B5EF4-FFF2-40B4-BE49-F238E27FC236}">
                <a16:creationId xmlns:a16="http://schemas.microsoft.com/office/drawing/2014/main" id="{62BC0A10-994B-4BB4-9B95-9B0D7425FF5E}"/>
              </a:ext>
            </a:extLst>
          </p:cNvPr>
          <p:cNvSpPr>
            <a:spLocks noGrp="1"/>
          </p:cNvSpPr>
          <p:nvPr>
            <p:ph type="body" idx="4294967295"/>
          </p:nvPr>
        </p:nvSpPr>
        <p:spPr>
          <a:xfrm>
            <a:off x="0" y="1458913"/>
            <a:ext cx="2551113" cy="4897437"/>
          </a:xfrm>
        </p:spPr>
        <p:txBody>
          <a:bodyPr/>
          <a:lstStyle/>
          <a:p>
            <a:pPr marL="0" indent="0" algn="l">
              <a:buNone/>
            </a:pPr>
            <a:r>
              <a:rPr lang="fr-FR" sz="2000" b="1" dirty="0"/>
              <a:t>Présentation de l'accord de méthode</a:t>
            </a:r>
            <a:br>
              <a:rPr lang="fr-FR" sz="2000" b="1" dirty="0"/>
            </a:br>
            <a:endParaRPr lang="fr-FR" sz="2000" b="1" dirty="0"/>
          </a:p>
          <a:p>
            <a:pPr marL="0" indent="0" algn="l">
              <a:buNone/>
            </a:pPr>
            <a:r>
              <a:rPr lang="fr-FR" sz="2000" b="1" dirty="0"/>
              <a:t>&amp; </a:t>
            </a:r>
          </a:p>
          <a:p>
            <a:pPr marL="0" indent="0" algn="l">
              <a:buNone/>
            </a:pPr>
            <a:r>
              <a:rPr lang="fr-FR" sz="2000" b="1" dirty="0"/>
              <a:t>présentation générale de l'actualité de la rentrée</a:t>
            </a:r>
            <a:endParaRPr lang="fr-FR" dirty="0"/>
          </a:p>
        </p:txBody>
      </p:sp>
      <p:sp>
        <p:nvSpPr>
          <p:cNvPr id="7" name="Espace réservé du contenu 6">
            <a:extLst>
              <a:ext uri="{FF2B5EF4-FFF2-40B4-BE49-F238E27FC236}">
                <a16:creationId xmlns:a16="http://schemas.microsoft.com/office/drawing/2014/main" id="{AB6A5248-6AB7-4F03-ABD5-9E3033D924C0}"/>
              </a:ext>
            </a:extLst>
          </p:cNvPr>
          <p:cNvSpPr>
            <a:spLocks noGrp="1"/>
          </p:cNvSpPr>
          <p:nvPr>
            <p:ph sz="half" idx="4294967295"/>
          </p:nvPr>
        </p:nvSpPr>
        <p:spPr>
          <a:xfrm>
            <a:off x="3827463" y="1543050"/>
            <a:ext cx="8364537" cy="4627563"/>
          </a:xfrm>
        </p:spPr>
        <p:txBody>
          <a:bodyPr>
            <a:normAutofit/>
          </a:bodyPr>
          <a:lstStyle/>
          <a:p>
            <a:pPr marL="0" indent="0">
              <a:buNone/>
            </a:pPr>
            <a:r>
              <a:rPr lang="fr-FR" sz="2800" cap="none" dirty="0"/>
              <a:t>Par</a:t>
            </a:r>
          </a:p>
          <a:p>
            <a:pPr marL="0" indent="0">
              <a:buNone/>
            </a:pPr>
            <a:r>
              <a:rPr lang="fr-FR" sz="2800" cap="none" dirty="0"/>
              <a:t>Bertrand Van Nedervelde, président du Synadic membre de la CPPNI</a:t>
            </a:r>
          </a:p>
          <a:p>
            <a:endParaRPr lang="fr-FR" sz="2800" dirty="0"/>
          </a:p>
        </p:txBody>
      </p:sp>
    </p:spTree>
    <p:extLst>
      <p:ext uri="{BB962C8B-B14F-4D97-AF65-F5344CB8AC3E}">
        <p14:creationId xmlns:p14="http://schemas.microsoft.com/office/powerpoint/2010/main" val="3969039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EE000E29-3690-4720-A93E-6B1F20035295}"/>
              </a:ext>
            </a:extLst>
          </p:cNvPr>
          <p:cNvGraphicFramePr>
            <a:graphicFrameLocks noGrp="1"/>
          </p:cNvGraphicFramePr>
          <p:nvPr>
            <p:ph sz="half" idx="15"/>
            <p:extLst/>
          </p:nvPr>
        </p:nvGraphicFramePr>
        <p:xfrm>
          <a:off x="439738" y="1543049"/>
          <a:ext cx="11326210" cy="4917385"/>
        </p:xfrm>
        <a:graphic>
          <a:graphicData uri="http://schemas.openxmlformats.org/drawingml/2006/table">
            <a:tbl>
              <a:tblPr firstRow="1" bandRow="1">
                <a:tableStyleId>{5C22544A-7EE6-4342-B048-85BDC9FD1C3A}</a:tableStyleId>
              </a:tblPr>
              <a:tblGrid>
                <a:gridCol w="11326210">
                  <a:extLst>
                    <a:ext uri="{9D8B030D-6E8A-4147-A177-3AD203B41FA5}">
                      <a16:colId xmlns:a16="http://schemas.microsoft.com/office/drawing/2014/main" val="210058916"/>
                    </a:ext>
                  </a:extLst>
                </a:gridCol>
              </a:tblGrid>
              <a:tr h="396096">
                <a:tc>
                  <a:txBody>
                    <a:bodyPr/>
                    <a:lstStyle/>
                    <a:p>
                      <a:pPr algn="ctr"/>
                      <a:r>
                        <a:rPr lang="fr-FR" sz="1600" dirty="0">
                          <a:latin typeface="Calibri" panose="020F0502020204030204" pitchFamily="34" charset="0"/>
                        </a:rPr>
                        <a:t>Politique sociale, conditions de travail et emploi</a:t>
                      </a:r>
                    </a:p>
                  </a:txBody>
                  <a:tcPr marL="113568" marR="113568" marT="34290" marB="34290">
                    <a:solidFill>
                      <a:schemeClr val="tx2"/>
                    </a:solidFill>
                  </a:tcPr>
                </a:tc>
                <a:extLst>
                  <a:ext uri="{0D108BD9-81ED-4DB2-BD59-A6C34878D82A}">
                    <a16:rowId xmlns:a16="http://schemas.microsoft.com/office/drawing/2014/main" val="3890120459"/>
                  </a:ext>
                </a:extLst>
              </a:tr>
              <a:tr h="4521289">
                <a:tc>
                  <a:txBody>
                    <a:bodyPr/>
                    <a:lstStyle/>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évolution de l’emploi</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qualifications</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programme </a:t>
                      </a:r>
                      <a:r>
                        <a:rPr lang="fr-FR" sz="1800" b="0" i="0" kern="1200" dirty="0" err="1">
                          <a:solidFill>
                            <a:schemeClr val="dk1"/>
                          </a:solidFill>
                          <a:effectLst/>
                          <a:latin typeface="Calibri" panose="020F0502020204030204" pitchFamily="34" charset="0"/>
                          <a:ea typeface="+mn-ea"/>
                          <a:cs typeface="+mn-cs"/>
                        </a:rPr>
                        <a:t>pluri-annuel</a:t>
                      </a:r>
                      <a:r>
                        <a:rPr lang="fr-FR" sz="1800" b="0" i="0" kern="1200" dirty="0">
                          <a:solidFill>
                            <a:schemeClr val="dk1"/>
                          </a:solidFill>
                          <a:effectLst/>
                          <a:latin typeface="Calibri" panose="020F0502020204030204" pitchFamily="34" charset="0"/>
                          <a:ea typeface="+mn-ea"/>
                          <a:cs typeface="+mn-cs"/>
                        </a:rPr>
                        <a:t> de formation</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actions de prévention et de formation</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apprentissage</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conditions d’accueil en stage</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conditions de travail</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congés et aménagements du temps de travail,  durée du travail</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modalités d’utilisation du contingent annuel d’heures supplémentaires et de son éventuel dépassement</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égalité professionnelle entre les femmes et les hommes</a:t>
                      </a:r>
                    </a:p>
                    <a:p>
                      <a:pPr marL="285750" indent="-285750" algn="ctr">
                        <a:buFont typeface="Arial" panose="020B0604020202020204" pitchFamily="34" charset="0"/>
                        <a:buChar char="•"/>
                      </a:pPr>
                      <a:r>
                        <a:rPr lang="fr-FR" sz="1800" b="0" i="0" kern="1200" dirty="0">
                          <a:solidFill>
                            <a:schemeClr val="dk1"/>
                          </a:solidFill>
                          <a:effectLst/>
                          <a:latin typeface="Calibri" panose="020F0502020204030204" pitchFamily="34" charset="0"/>
                          <a:ea typeface="+mn-ea"/>
                          <a:cs typeface="+mn-cs"/>
                        </a:rPr>
                        <a:t>modalités d’exercice du droit d’expression dans les entreprises où aucun délégué syndical n’a été désigné ou dans lesquels un accord sur le droit d’expression n’a pas été conclu</a:t>
                      </a:r>
                    </a:p>
                  </a:txBody>
                  <a:tcPr marL="113568" marR="113568" marT="34290" marB="34290">
                    <a:solidFill>
                      <a:schemeClr val="bg1"/>
                    </a:solidFill>
                  </a:tcPr>
                </a:tc>
                <a:extLst>
                  <a:ext uri="{0D108BD9-81ED-4DB2-BD59-A6C34878D82A}">
                    <a16:rowId xmlns:a16="http://schemas.microsoft.com/office/drawing/2014/main" val="1252524342"/>
                  </a:ext>
                </a:extLst>
              </a:tr>
            </a:tbl>
          </a:graphicData>
        </a:graphic>
      </p:graphicFrame>
      <p:sp>
        <p:nvSpPr>
          <p:cNvPr id="4" name="Title 1">
            <a:extLst>
              <a:ext uri="{FF2B5EF4-FFF2-40B4-BE49-F238E27FC236}">
                <a16:creationId xmlns:a16="http://schemas.microsoft.com/office/drawing/2014/main" id="{53C3BE28-E0C6-4360-99EC-ED076A67727F}"/>
              </a:ext>
            </a:extLst>
          </p:cNvPr>
          <p:cNvSpPr>
            <a:spLocks noGrp="1"/>
          </p:cNvSpPr>
          <p:nvPr>
            <p:ph type="title"/>
          </p:nvPr>
        </p:nvSpPr>
        <p:spPr/>
        <p:txBody>
          <a:bodyPr>
            <a:normAutofit/>
          </a:bodyPr>
          <a:lstStyle/>
          <a:p>
            <a:r>
              <a:rPr lang="fr-FR" sz="3200" b="1" dirty="0"/>
              <a:t>Des consultations annuelles </a:t>
            </a:r>
          </a:p>
        </p:txBody>
      </p:sp>
      <p:sp>
        <p:nvSpPr>
          <p:cNvPr id="8" name="Ellipse 7">
            <a:extLst>
              <a:ext uri="{FF2B5EF4-FFF2-40B4-BE49-F238E27FC236}">
                <a16:creationId xmlns:a16="http://schemas.microsoft.com/office/drawing/2014/main" id="{79EF3AAC-8243-482E-81F4-5DA879CA4407}"/>
              </a:ext>
            </a:extLst>
          </p:cNvPr>
          <p:cNvSpPr/>
          <p:nvPr/>
        </p:nvSpPr>
        <p:spPr>
          <a:xfrm>
            <a:off x="10456118" y="1251187"/>
            <a:ext cx="1296144" cy="12024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BDES</a:t>
            </a:r>
          </a:p>
        </p:txBody>
      </p:sp>
    </p:spTree>
    <p:extLst>
      <p:ext uri="{BB962C8B-B14F-4D97-AF65-F5344CB8AC3E}">
        <p14:creationId xmlns:p14="http://schemas.microsoft.com/office/powerpoint/2010/main" val="12699327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a:t>Engagement des négociations obligatoires</a:t>
            </a:r>
          </a:p>
        </p:txBody>
      </p:sp>
      <p:graphicFrame>
        <p:nvGraphicFramePr>
          <p:cNvPr id="3" name="Tableau 2"/>
          <p:cNvGraphicFramePr>
            <a:graphicFrameLocks noGrp="1"/>
          </p:cNvGraphicFramePr>
          <p:nvPr>
            <p:extLst/>
          </p:nvPr>
        </p:nvGraphicFramePr>
        <p:xfrm>
          <a:off x="439014" y="1377846"/>
          <a:ext cx="7790588" cy="4816081"/>
        </p:xfrm>
        <a:graphic>
          <a:graphicData uri="http://schemas.openxmlformats.org/drawingml/2006/table">
            <a:tbl>
              <a:tblPr firstRow="1">
                <a:tableStyleId>{5C22544A-7EE6-4342-B048-85BDC9FD1C3A}</a:tableStyleId>
              </a:tblPr>
              <a:tblGrid>
                <a:gridCol w="1947647">
                  <a:extLst>
                    <a:ext uri="{9D8B030D-6E8A-4147-A177-3AD203B41FA5}">
                      <a16:colId xmlns:a16="http://schemas.microsoft.com/office/drawing/2014/main" val="20000"/>
                    </a:ext>
                  </a:extLst>
                </a:gridCol>
                <a:gridCol w="1947647">
                  <a:extLst>
                    <a:ext uri="{9D8B030D-6E8A-4147-A177-3AD203B41FA5}">
                      <a16:colId xmlns:a16="http://schemas.microsoft.com/office/drawing/2014/main" val="2211775162"/>
                    </a:ext>
                  </a:extLst>
                </a:gridCol>
                <a:gridCol w="1947647">
                  <a:extLst>
                    <a:ext uri="{9D8B030D-6E8A-4147-A177-3AD203B41FA5}">
                      <a16:colId xmlns:a16="http://schemas.microsoft.com/office/drawing/2014/main" val="2130787623"/>
                    </a:ext>
                  </a:extLst>
                </a:gridCol>
                <a:gridCol w="1947647">
                  <a:extLst>
                    <a:ext uri="{9D8B030D-6E8A-4147-A177-3AD203B41FA5}">
                      <a16:colId xmlns:a16="http://schemas.microsoft.com/office/drawing/2014/main" val="20001"/>
                    </a:ext>
                  </a:extLst>
                </a:gridCol>
              </a:tblGrid>
              <a:tr h="607091">
                <a:tc>
                  <a:txBody>
                    <a:bodyPr/>
                    <a:lstStyle/>
                    <a:p>
                      <a:pPr algn="ctr"/>
                      <a:r>
                        <a:rPr lang="fr-FR" sz="1800" dirty="0"/>
                        <a:t>Thème </a:t>
                      </a:r>
                    </a:p>
                  </a:txBody>
                  <a:tcPr marT="34290" marB="34290"/>
                </a:tc>
                <a:tc>
                  <a:txBody>
                    <a:bodyPr/>
                    <a:lstStyle/>
                    <a:p>
                      <a:pPr algn="ctr"/>
                      <a:r>
                        <a:rPr lang="fr-FR" sz="1800" dirty="0"/>
                        <a:t>Seuil</a:t>
                      </a:r>
                    </a:p>
                  </a:txBody>
                  <a:tcPr marT="34290" marB="34290"/>
                </a:tc>
                <a:tc>
                  <a:txBody>
                    <a:bodyPr/>
                    <a:lstStyle/>
                    <a:p>
                      <a:pPr algn="ctr"/>
                      <a:r>
                        <a:rPr lang="fr-FR" sz="1800" dirty="0"/>
                        <a:t>Condition </a:t>
                      </a:r>
                    </a:p>
                  </a:txBody>
                  <a:tcPr marT="34290" marB="34290"/>
                </a:tc>
                <a:tc>
                  <a:txBody>
                    <a:bodyPr/>
                    <a:lstStyle/>
                    <a:p>
                      <a:pPr algn="ctr"/>
                      <a:r>
                        <a:rPr lang="fr-FR" sz="1800" dirty="0"/>
                        <a:t>Périodicité supplétive </a:t>
                      </a:r>
                    </a:p>
                  </a:txBody>
                  <a:tcPr marT="34290" marB="34290"/>
                </a:tc>
                <a:extLst>
                  <a:ext uri="{0D108BD9-81ED-4DB2-BD59-A6C34878D82A}">
                    <a16:rowId xmlns:a16="http://schemas.microsoft.com/office/drawing/2014/main" val="10000"/>
                  </a:ext>
                </a:extLst>
              </a:tr>
              <a:tr h="1208400">
                <a:tc>
                  <a:txBody>
                    <a:bodyPr/>
                    <a:lstStyle/>
                    <a:p>
                      <a:pPr algn="ctr"/>
                      <a:r>
                        <a:rPr lang="fr-FR" sz="1800" dirty="0"/>
                        <a:t>NAO « Bloc 1 »</a:t>
                      </a:r>
                    </a:p>
                    <a:p>
                      <a:pPr algn="ctr"/>
                      <a:r>
                        <a:rPr lang="fr-FR" sz="1800" dirty="0"/>
                        <a:t>Rémunération, temps de travail et partage de la valeur ajoutée</a:t>
                      </a:r>
                    </a:p>
                    <a:p>
                      <a:pPr algn="ctr"/>
                      <a:endParaRPr lang="fr-FR" sz="1800" b="0" dirty="0"/>
                    </a:p>
                  </a:txBody>
                  <a:tcPr marT="34290" marB="34290"/>
                </a:tc>
                <a:tc rowSpan="2">
                  <a:txBody>
                    <a:bodyPr/>
                    <a:lstStyle/>
                    <a:p>
                      <a:pPr algn="ctr"/>
                      <a:r>
                        <a:rPr lang="fr-FR" sz="1800" dirty="0"/>
                        <a:t>Sans</a:t>
                      </a:r>
                      <a:endParaRPr lang="fr-FR" sz="1800" b="0" dirty="0"/>
                    </a:p>
                  </a:txBody>
                  <a:tcPr marT="34290" marB="34290" anchor="ctr"/>
                </a:tc>
                <a:tc rowSpan="2">
                  <a:txBody>
                    <a:bodyPr/>
                    <a:lstStyle/>
                    <a:p>
                      <a:pPr algn="ctr"/>
                      <a:r>
                        <a:rPr lang="fr-FR" sz="1800" dirty="0"/>
                        <a:t>Un ou plusieurs DS</a:t>
                      </a:r>
                      <a:endParaRPr lang="fr-FR" sz="1800" b="0" dirty="0"/>
                    </a:p>
                  </a:txBody>
                  <a:tcPr marT="34290" marB="34290" anchor="ctr"/>
                </a:tc>
                <a:tc rowSpan="2">
                  <a:txBody>
                    <a:bodyPr/>
                    <a:lstStyle/>
                    <a:p>
                      <a:pPr algn="ctr"/>
                      <a:r>
                        <a:rPr lang="fr-FR" sz="1800" b="1" dirty="0"/>
                        <a:t>Tous les ans</a:t>
                      </a:r>
                    </a:p>
                    <a:p>
                      <a:pPr algn="ctr"/>
                      <a:endParaRPr lang="fr-FR" sz="1800" b="1" dirty="0"/>
                    </a:p>
                  </a:txBody>
                  <a:tcPr marT="34290" marB="34290" anchor="ctr"/>
                </a:tc>
                <a:extLst>
                  <a:ext uri="{0D108BD9-81ED-4DB2-BD59-A6C34878D82A}">
                    <a16:rowId xmlns:a16="http://schemas.microsoft.com/office/drawing/2014/main" val="10001"/>
                  </a:ext>
                </a:extLst>
              </a:tr>
              <a:tr h="1439673">
                <a:tc>
                  <a:txBody>
                    <a:bodyPr/>
                    <a:lstStyle/>
                    <a:p>
                      <a:pPr algn="ctr"/>
                      <a:endParaRPr lang="fr-FR" sz="1800" dirty="0"/>
                    </a:p>
                    <a:p>
                      <a:pPr algn="ctr"/>
                      <a:r>
                        <a:rPr lang="fr-FR" sz="1800" dirty="0"/>
                        <a:t>NAO « Bloc 2 »</a:t>
                      </a:r>
                    </a:p>
                    <a:p>
                      <a:pPr algn="ctr"/>
                      <a:r>
                        <a:rPr lang="fr-FR" sz="1800" dirty="0"/>
                        <a:t>Égalité entre les hommes et les femmes et la qualité de vie</a:t>
                      </a:r>
                    </a:p>
                    <a:p>
                      <a:pPr algn="ctr"/>
                      <a:endParaRPr lang="fr-FR" sz="1800" b="0" dirty="0"/>
                    </a:p>
                  </a:txBody>
                  <a:tcPr marT="34290" marB="34290"/>
                </a:tc>
                <a:tc vMerge="1">
                  <a:txBody>
                    <a:bodyPr/>
                    <a:lstStyle/>
                    <a:p>
                      <a:pPr algn="ctr"/>
                      <a:endParaRPr lang="fr-FR" sz="1400" b="1" dirty="0"/>
                    </a:p>
                  </a:txBody>
                  <a:tcPr marT="34290" marB="34290"/>
                </a:tc>
                <a:tc vMerge="1">
                  <a:txBody>
                    <a:bodyPr/>
                    <a:lstStyle/>
                    <a:p>
                      <a:pPr algn="ctr"/>
                      <a:endParaRPr lang="fr-FR" sz="1400" b="1" dirty="0"/>
                    </a:p>
                  </a:txBody>
                  <a:tcPr marT="34290" marB="34290"/>
                </a:tc>
                <a:tc vMerge="1">
                  <a:txBody>
                    <a:bodyPr/>
                    <a:lstStyle/>
                    <a:p>
                      <a:pPr algn="ctr"/>
                      <a:endParaRPr lang="fr-FR" sz="1400" dirty="0"/>
                    </a:p>
                  </a:txBody>
                  <a:tcPr marT="34290" marB="34290">
                    <a:solidFill>
                      <a:schemeClr val="accent3">
                        <a:lumMod val="20000"/>
                        <a:lumOff val="80000"/>
                      </a:schemeClr>
                    </a:solidFill>
                  </a:tcPr>
                </a:tc>
                <a:extLst>
                  <a:ext uri="{0D108BD9-81ED-4DB2-BD59-A6C34878D82A}">
                    <a16:rowId xmlns:a16="http://schemas.microsoft.com/office/drawing/2014/main" val="3069950679"/>
                  </a:ext>
                </a:extLst>
              </a:tr>
              <a:tr h="495541">
                <a:tc>
                  <a:txBody>
                    <a:bodyPr/>
                    <a:lstStyle/>
                    <a:p>
                      <a:pPr algn="ctr"/>
                      <a:r>
                        <a:rPr lang="fr-FR" sz="1800" dirty="0"/>
                        <a:t>GPEC</a:t>
                      </a:r>
                      <a:endParaRPr lang="fr-FR" sz="1800" b="0" dirty="0"/>
                    </a:p>
                  </a:txBody>
                  <a:tcPr marT="34290" marB="34290"/>
                </a:tc>
                <a:tc>
                  <a:txBody>
                    <a:bodyPr/>
                    <a:lstStyle/>
                    <a:p>
                      <a:pPr algn="ctr"/>
                      <a:r>
                        <a:rPr lang="fr-FR" sz="1800" dirty="0"/>
                        <a:t>300 ETP</a:t>
                      </a:r>
                      <a:endParaRPr lang="fr-FR" sz="1800" b="0" dirty="0"/>
                    </a:p>
                  </a:txBody>
                  <a:tcPr marT="34290" marB="34290"/>
                </a:tc>
                <a:tc>
                  <a:txBody>
                    <a:bodyPr/>
                    <a:lstStyle/>
                    <a:p>
                      <a:pPr algn="ctr"/>
                      <a:r>
                        <a:rPr lang="fr-FR" sz="1800" dirty="0"/>
                        <a:t>Un ou plusieurs DS</a:t>
                      </a:r>
                      <a:endParaRPr lang="fr-FR" sz="1800" b="0" dirty="0"/>
                    </a:p>
                  </a:txBody>
                  <a:tcPr marT="34290" marB="34290"/>
                </a:tc>
                <a:tc>
                  <a:txBody>
                    <a:bodyPr/>
                    <a:lstStyle/>
                    <a:p>
                      <a:pPr algn="ctr"/>
                      <a:r>
                        <a:rPr lang="fr-FR" sz="1800" b="1" dirty="0"/>
                        <a:t>Tous les 3 ans </a:t>
                      </a:r>
                    </a:p>
                  </a:txBody>
                  <a:tcPr marT="34290" marB="34290"/>
                </a:tc>
                <a:extLst>
                  <a:ext uri="{0D108BD9-81ED-4DB2-BD59-A6C34878D82A}">
                    <a16:rowId xmlns:a16="http://schemas.microsoft.com/office/drawing/2014/main" val="1653041351"/>
                  </a:ext>
                </a:extLst>
              </a:tr>
            </a:tbl>
          </a:graphicData>
        </a:graphic>
      </p:graphicFrame>
      <p:sp>
        <p:nvSpPr>
          <p:cNvPr id="7" name="Rectangle 6">
            <a:extLst>
              <a:ext uri="{FF2B5EF4-FFF2-40B4-BE49-F238E27FC236}">
                <a16:creationId xmlns:a16="http://schemas.microsoft.com/office/drawing/2014/main" id="{F0E6D959-6020-4DA7-879B-20089F1B6BCA}"/>
              </a:ext>
            </a:extLst>
          </p:cNvPr>
          <p:cNvSpPr/>
          <p:nvPr/>
        </p:nvSpPr>
        <p:spPr>
          <a:xfrm>
            <a:off x="8666923" y="1642512"/>
            <a:ext cx="2872407" cy="1514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Calibri" panose="020F0502020204030204" pitchFamily="34" charset="0"/>
                <a:cs typeface="Calibri" panose="020F0502020204030204" pitchFamily="34" charset="0"/>
              </a:rPr>
              <a:t>Salaires effectifs : </a:t>
            </a:r>
          </a:p>
          <a:p>
            <a:pPr algn="ctr"/>
            <a:r>
              <a:rPr lang="fr-FR" sz="1600" dirty="0">
                <a:solidFill>
                  <a:schemeClr val="tx1"/>
                </a:solidFill>
                <a:latin typeface="Calibri" panose="020F0502020204030204" pitchFamily="34" charset="0"/>
                <a:cs typeface="Calibri" panose="020F0502020204030204" pitchFamily="34" charset="0"/>
              </a:rPr>
              <a:t>Pénalité possible entre 10% et 100% des exonérations de cotisations sociales.</a:t>
            </a:r>
          </a:p>
        </p:txBody>
      </p:sp>
      <p:sp>
        <p:nvSpPr>
          <p:cNvPr id="8" name="Rectangle 7">
            <a:extLst>
              <a:ext uri="{FF2B5EF4-FFF2-40B4-BE49-F238E27FC236}">
                <a16:creationId xmlns:a16="http://schemas.microsoft.com/office/drawing/2014/main" id="{B4127365-0E3A-4EE3-93AA-49F9AC7D26BF}"/>
              </a:ext>
            </a:extLst>
          </p:cNvPr>
          <p:cNvSpPr/>
          <p:nvPr/>
        </p:nvSpPr>
        <p:spPr>
          <a:xfrm>
            <a:off x="8666922" y="4309000"/>
            <a:ext cx="2872408" cy="20003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Calibri" panose="020F0502020204030204" pitchFamily="34" charset="0"/>
                <a:cs typeface="Calibri" panose="020F0502020204030204" pitchFamily="34" charset="0"/>
              </a:rPr>
              <a:t>Absence de convocation des parties à la négociation périodique : sanction possible d'un emprisonnement d'un an et d'une amende de 3 750 € (L.2243-1 du C.T)</a:t>
            </a:r>
          </a:p>
        </p:txBody>
      </p:sp>
      <p:pic>
        <p:nvPicPr>
          <p:cNvPr id="9" name="Image 8">
            <a:extLst>
              <a:ext uri="{FF2B5EF4-FFF2-40B4-BE49-F238E27FC236}">
                <a16:creationId xmlns:a16="http://schemas.microsoft.com/office/drawing/2014/main" id="{8C473EFF-09CB-46AF-971B-3C001A863020}"/>
              </a:ext>
            </a:extLst>
          </p:cNvPr>
          <p:cNvPicPr>
            <a:picLocks noChangeAspect="1"/>
          </p:cNvPicPr>
          <p:nvPr/>
        </p:nvPicPr>
        <p:blipFill>
          <a:blip r:embed="rId3"/>
          <a:stretch>
            <a:fillRect/>
          </a:stretch>
        </p:blipFill>
        <p:spPr>
          <a:xfrm>
            <a:off x="9138898" y="3070995"/>
            <a:ext cx="2002867" cy="1429781"/>
          </a:xfrm>
          <a:prstGeom prst="rect">
            <a:avLst/>
          </a:prstGeom>
        </p:spPr>
      </p:pic>
    </p:spTree>
    <p:extLst>
      <p:ext uri="{BB962C8B-B14F-4D97-AF65-F5344CB8AC3E}">
        <p14:creationId xmlns:p14="http://schemas.microsoft.com/office/powerpoint/2010/main" val="3405754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91DB1-C7AC-4204-838A-3BF389F676DB}"/>
              </a:ext>
            </a:extLst>
          </p:cNvPr>
          <p:cNvSpPr>
            <a:spLocks noGrp="1"/>
          </p:cNvSpPr>
          <p:nvPr>
            <p:ph sz="half" idx="15"/>
          </p:nvPr>
        </p:nvSpPr>
        <p:spPr/>
        <p:txBody>
          <a:bodyPr/>
          <a:lstStyle/>
          <a:p>
            <a:pPr marL="0" indent="0">
              <a:buNone/>
            </a:pPr>
            <a:endParaRPr lang="fr-FR" dirty="0"/>
          </a:p>
          <a:p>
            <a:pPr marL="0" indent="0">
              <a:buNone/>
            </a:pPr>
            <a:endParaRPr lang="fr-FR" dirty="0"/>
          </a:p>
        </p:txBody>
      </p:sp>
      <p:sp>
        <p:nvSpPr>
          <p:cNvPr id="2" name="Title 1">
            <a:extLst>
              <a:ext uri="{FF2B5EF4-FFF2-40B4-BE49-F238E27FC236}">
                <a16:creationId xmlns:a16="http://schemas.microsoft.com/office/drawing/2014/main" id="{24F916B5-9841-4DE5-8CAB-DD1834644CE9}"/>
              </a:ext>
            </a:extLst>
          </p:cNvPr>
          <p:cNvSpPr>
            <a:spLocks noGrp="1"/>
          </p:cNvSpPr>
          <p:nvPr>
            <p:ph type="title"/>
          </p:nvPr>
        </p:nvSpPr>
        <p:spPr/>
        <p:txBody>
          <a:bodyPr/>
          <a:lstStyle/>
          <a:p>
            <a:r>
              <a:rPr lang="fr-FR" sz="3200" b="1" dirty="0"/>
              <a:t>Bloc 1</a:t>
            </a:r>
          </a:p>
        </p:txBody>
      </p:sp>
      <p:graphicFrame>
        <p:nvGraphicFramePr>
          <p:cNvPr id="5" name="Table 4">
            <a:extLst>
              <a:ext uri="{FF2B5EF4-FFF2-40B4-BE49-F238E27FC236}">
                <a16:creationId xmlns:a16="http://schemas.microsoft.com/office/drawing/2014/main" id="{9157D2FD-B2E4-47D8-A8AA-9DFA74697A70}"/>
              </a:ext>
            </a:extLst>
          </p:cNvPr>
          <p:cNvGraphicFramePr>
            <a:graphicFrameLocks noGrp="1"/>
          </p:cNvGraphicFramePr>
          <p:nvPr>
            <p:extLst/>
          </p:nvPr>
        </p:nvGraphicFramePr>
        <p:xfrm>
          <a:off x="508587" y="1432831"/>
          <a:ext cx="10653055" cy="3737580"/>
        </p:xfrm>
        <a:graphic>
          <a:graphicData uri="http://schemas.openxmlformats.org/drawingml/2006/table">
            <a:tbl>
              <a:tblPr firstRow="1" bandRow="1">
                <a:tableStyleId>{5C22544A-7EE6-4342-B048-85BDC9FD1C3A}</a:tableStyleId>
              </a:tblPr>
              <a:tblGrid>
                <a:gridCol w="2558104">
                  <a:extLst>
                    <a:ext uri="{9D8B030D-6E8A-4147-A177-3AD203B41FA5}">
                      <a16:colId xmlns:a16="http://schemas.microsoft.com/office/drawing/2014/main" val="2174468362"/>
                    </a:ext>
                  </a:extLst>
                </a:gridCol>
                <a:gridCol w="8094951">
                  <a:extLst>
                    <a:ext uri="{9D8B030D-6E8A-4147-A177-3AD203B41FA5}">
                      <a16:colId xmlns:a16="http://schemas.microsoft.com/office/drawing/2014/main" val="3455572890"/>
                    </a:ext>
                  </a:extLst>
                </a:gridCol>
              </a:tblGrid>
              <a:tr h="550735">
                <a:tc>
                  <a:txBody>
                    <a:bodyPr/>
                    <a:lstStyle/>
                    <a:p>
                      <a:pPr algn="ctr"/>
                      <a:r>
                        <a:rPr lang="fr-FR" dirty="0">
                          <a:latin typeface="Calibri" panose="020F0502020204030204" pitchFamily="34" charset="0"/>
                          <a:cs typeface="Calibri" panose="020F0502020204030204" pitchFamily="34" charset="0"/>
                        </a:rPr>
                        <a:t>Thème </a:t>
                      </a:r>
                    </a:p>
                  </a:txBody>
                  <a:tcPr/>
                </a:tc>
                <a:tc>
                  <a:txBody>
                    <a:bodyPr/>
                    <a:lstStyle/>
                    <a:p>
                      <a:pPr algn="ctr"/>
                      <a:r>
                        <a:rPr lang="fr-FR" dirty="0">
                          <a:latin typeface="Calibri" panose="020F0502020204030204" pitchFamily="34" charset="0"/>
                          <a:cs typeface="Calibri" panose="020F0502020204030204" pitchFamily="34" charset="0"/>
                        </a:rPr>
                        <a:t>Contenu </a:t>
                      </a:r>
                    </a:p>
                  </a:txBody>
                  <a:tcPr/>
                </a:tc>
                <a:extLst>
                  <a:ext uri="{0D108BD9-81ED-4DB2-BD59-A6C34878D82A}">
                    <a16:rowId xmlns:a16="http://schemas.microsoft.com/office/drawing/2014/main" val="1602076522"/>
                  </a:ext>
                </a:extLst>
              </a:tr>
              <a:tr h="1784765">
                <a:tc>
                  <a:txBody>
                    <a:bodyPr/>
                    <a:lstStyle/>
                    <a:p>
                      <a:pPr algn="ctr"/>
                      <a:r>
                        <a:rPr lang="fr-FR" sz="2000" dirty="0">
                          <a:latin typeface="Calibri" panose="020F0502020204030204" pitchFamily="34" charset="0"/>
                          <a:cs typeface="Calibri" panose="020F0502020204030204" pitchFamily="34" charset="0"/>
                        </a:rPr>
                        <a:t>Salaires effectifs </a:t>
                      </a:r>
                    </a:p>
                  </a:txBody>
                  <a:tcPr/>
                </a:tc>
                <a:tc>
                  <a:txBody>
                    <a:bodyPr/>
                    <a:lstStyle/>
                    <a:p>
                      <a:pPr algn="ctr"/>
                      <a:r>
                        <a:rPr lang="fr-FR" sz="2000" dirty="0">
                          <a:latin typeface="Calibri" panose="020F0502020204030204" pitchFamily="34" charset="0"/>
                          <a:cs typeface="Calibri" panose="020F0502020204030204" pitchFamily="34" charset="0"/>
                        </a:rPr>
                        <a:t>Salaires effectifs bruts par catégorie professionnelle, y compris primes et avantages en nature le cas échéant, lorsque ces primes et avantages résultent de l’application d’une convention ou d’un accord (écart salaires femmes/hommes notamment)</a:t>
                      </a:r>
                    </a:p>
                  </a:txBody>
                  <a:tcPr/>
                </a:tc>
                <a:extLst>
                  <a:ext uri="{0D108BD9-81ED-4DB2-BD59-A6C34878D82A}">
                    <a16:rowId xmlns:a16="http://schemas.microsoft.com/office/drawing/2014/main" val="2200486526"/>
                  </a:ext>
                </a:extLst>
              </a:tr>
              <a:tr h="550735">
                <a:tc>
                  <a:txBody>
                    <a:bodyPr/>
                    <a:lstStyle/>
                    <a:p>
                      <a:pPr algn="ctr"/>
                      <a:r>
                        <a:rPr lang="fr-FR" sz="2000" dirty="0">
                          <a:latin typeface="Calibri" panose="020F0502020204030204" pitchFamily="34" charset="0"/>
                          <a:cs typeface="Calibri" panose="020F0502020204030204" pitchFamily="34" charset="0"/>
                        </a:rPr>
                        <a:t>Temps de travail</a:t>
                      </a:r>
                    </a:p>
                  </a:txBody>
                  <a:tcPr/>
                </a:tc>
                <a:tc>
                  <a:txBody>
                    <a:bodyPr/>
                    <a:lstStyle/>
                    <a:p>
                      <a:pPr algn="ctr"/>
                      <a:r>
                        <a:rPr lang="fr-FR" sz="2000" dirty="0">
                          <a:latin typeface="Calibri" panose="020F0502020204030204" pitchFamily="34" charset="0"/>
                          <a:cs typeface="Calibri" panose="020F0502020204030204" pitchFamily="34" charset="0"/>
                        </a:rPr>
                        <a:t>Durée effective et organisation du temps de travail (notamment travail de nuit, travail à temps partiel, conciliation vie professionnelle et personnelle)</a:t>
                      </a:r>
                    </a:p>
                  </a:txBody>
                  <a:tcPr/>
                </a:tc>
                <a:extLst>
                  <a:ext uri="{0D108BD9-81ED-4DB2-BD59-A6C34878D82A}">
                    <a16:rowId xmlns:a16="http://schemas.microsoft.com/office/drawing/2014/main" val="1105714209"/>
                  </a:ext>
                </a:extLst>
              </a:tr>
              <a:tr h="550735">
                <a:tc>
                  <a:txBody>
                    <a:bodyPr/>
                    <a:lstStyle/>
                    <a:p>
                      <a:pPr algn="ctr"/>
                      <a:r>
                        <a:rPr lang="fr-FR" sz="2000" dirty="0">
                          <a:latin typeface="Calibri" panose="020F0502020204030204" pitchFamily="34" charset="0"/>
                          <a:cs typeface="Calibri" panose="020F0502020204030204" pitchFamily="34" charset="0"/>
                        </a:rPr>
                        <a:t>Partage de la valeur ajoutée</a:t>
                      </a:r>
                    </a:p>
                  </a:txBody>
                  <a:tcPr/>
                </a:tc>
                <a:tc>
                  <a:txBody>
                    <a:bodyPr/>
                    <a:lstStyle/>
                    <a:p>
                      <a:pPr algn="ctr"/>
                      <a:r>
                        <a:rPr lang="fr-FR" sz="2000" dirty="0">
                          <a:latin typeface="Calibri" panose="020F0502020204030204" pitchFamily="34" charset="0"/>
                          <a:cs typeface="Calibri" panose="020F0502020204030204" pitchFamily="34" charset="0"/>
                        </a:rPr>
                        <a:t>Intéressement, participation et épargne salariale </a:t>
                      </a:r>
                    </a:p>
                    <a:p>
                      <a:pPr algn="ctr"/>
                      <a:r>
                        <a:rPr lang="fr-FR" sz="2000" dirty="0">
                          <a:latin typeface="Calibri" panose="020F0502020204030204" pitchFamily="34" charset="0"/>
                          <a:cs typeface="Calibri" panose="020F0502020204030204" pitchFamily="34" charset="0"/>
                        </a:rPr>
                        <a:t>(quand l’entreprise n’est pas déjà couverte)</a:t>
                      </a:r>
                    </a:p>
                  </a:txBody>
                  <a:tcPr/>
                </a:tc>
                <a:extLst>
                  <a:ext uri="{0D108BD9-81ED-4DB2-BD59-A6C34878D82A}">
                    <a16:rowId xmlns:a16="http://schemas.microsoft.com/office/drawing/2014/main" val="3516877214"/>
                  </a:ext>
                </a:extLst>
              </a:tr>
            </a:tbl>
          </a:graphicData>
        </a:graphic>
      </p:graphicFrame>
    </p:spTree>
    <p:extLst>
      <p:ext uri="{BB962C8B-B14F-4D97-AF65-F5344CB8AC3E}">
        <p14:creationId xmlns:p14="http://schemas.microsoft.com/office/powerpoint/2010/main" val="3727508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91DB1-C7AC-4204-838A-3BF389F676DB}"/>
              </a:ext>
            </a:extLst>
          </p:cNvPr>
          <p:cNvSpPr>
            <a:spLocks noGrp="1"/>
          </p:cNvSpPr>
          <p:nvPr>
            <p:ph sz="half" idx="15"/>
          </p:nvPr>
        </p:nvSpPr>
        <p:spPr/>
        <p:txBody>
          <a:bodyPr/>
          <a:lstStyle/>
          <a:p>
            <a:pPr marL="0" indent="0">
              <a:buNone/>
            </a:pPr>
            <a:endParaRPr lang="fr-FR" dirty="0"/>
          </a:p>
          <a:p>
            <a:pPr marL="0" indent="0">
              <a:buNone/>
            </a:pPr>
            <a:endParaRPr lang="fr-FR" dirty="0"/>
          </a:p>
        </p:txBody>
      </p:sp>
      <p:sp>
        <p:nvSpPr>
          <p:cNvPr id="2" name="Title 1">
            <a:extLst>
              <a:ext uri="{FF2B5EF4-FFF2-40B4-BE49-F238E27FC236}">
                <a16:creationId xmlns:a16="http://schemas.microsoft.com/office/drawing/2014/main" id="{24F916B5-9841-4DE5-8CAB-DD1834644CE9}"/>
              </a:ext>
            </a:extLst>
          </p:cNvPr>
          <p:cNvSpPr>
            <a:spLocks noGrp="1"/>
          </p:cNvSpPr>
          <p:nvPr>
            <p:ph type="title"/>
          </p:nvPr>
        </p:nvSpPr>
        <p:spPr/>
        <p:txBody>
          <a:bodyPr/>
          <a:lstStyle/>
          <a:p>
            <a:r>
              <a:rPr lang="fr-FR" sz="3200" b="1" dirty="0"/>
              <a:t>Bloc 2</a:t>
            </a:r>
          </a:p>
        </p:txBody>
      </p:sp>
      <p:graphicFrame>
        <p:nvGraphicFramePr>
          <p:cNvPr id="5" name="Table 4">
            <a:extLst>
              <a:ext uri="{FF2B5EF4-FFF2-40B4-BE49-F238E27FC236}">
                <a16:creationId xmlns:a16="http://schemas.microsoft.com/office/drawing/2014/main" id="{9157D2FD-B2E4-47D8-A8AA-9DFA74697A70}"/>
              </a:ext>
            </a:extLst>
          </p:cNvPr>
          <p:cNvGraphicFramePr>
            <a:graphicFrameLocks noGrp="1"/>
          </p:cNvGraphicFramePr>
          <p:nvPr>
            <p:extLst/>
          </p:nvPr>
        </p:nvGraphicFramePr>
        <p:xfrm>
          <a:off x="526773" y="1251187"/>
          <a:ext cx="10843591" cy="5245293"/>
        </p:xfrm>
        <a:graphic>
          <a:graphicData uri="http://schemas.openxmlformats.org/drawingml/2006/table">
            <a:tbl>
              <a:tblPr firstRow="1" bandRow="1">
                <a:tableStyleId>{5C22544A-7EE6-4342-B048-85BDC9FD1C3A}</a:tableStyleId>
              </a:tblPr>
              <a:tblGrid>
                <a:gridCol w="3030817">
                  <a:extLst>
                    <a:ext uri="{9D8B030D-6E8A-4147-A177-3AD203B41FA5}">
                      <a16:colId xmlns:a16="http://schemas.microsoft.com/office/drawing/2014/main" val="2174468362"/>
                    </a:ext>
                  </a:extLst>
                </a:gridCol>
                <a:gridCol w="7812774">
                  <a:extLst>
                    <a:ext uri="{9D8B030D-6E8A-4147-A177-3AD203B41FA5}">
                      <a16:colId xmlns:a16="http://schemas.microsoft.com/office/drawing/2014/main" val="3455572890"/>
                    </a:ext>
                  </a:extLst>
                </a:gridCol>
              </a:tblGrid>
              <a:tr h="376190">
                <a:tc>
                  <a:txBody>
                    <a:bodyPr/>
                    <a:lstStyle/>
                    <a:p>
                      <a:pPr algn="ctr"/>
                      <a:r>
                        <a:rPr lang="fr-FR" dirty="0">
                          <a:latin typeface="Calibri" panose="020F0502020204030204" pitchFamily="34" charset="0"/>
                          <a:cs typeface="Calibri" panose="020F0502020204030204" pitchFamily="34" charset="0"/>
                        </a:rPr>
                        <a:t>Thème </a:t>
                      </a:r>
                    </a:p>
                  </a:txBody>
                  <a:tcPr/>
                </a:tc>
                <a:tc>
                  <a:txBody>
                    <a:bodyPr/>
                    <a:lstStyle/>
                    <a:p>
                      <a:pPr algn="ctr"/>
                      <a:r>
                        <a:rPr lang="fr-FR" dirty="0">
                          <a:latin typeface="Calibri" panose="020F0502020204030204" pitchFamily="34" charset="0"/>
                          <a:cs typeface="Calibri" panose="020F0502020204030204" pitchFamily="34" charset="0"/>
                        </a:rPr>
                        <a:t>Contenu </a:t>
                      </a:r>
                    </a:p>
                  </a:txBody>
                  <a:tcPr/>
                </a:tc>
                <a:extLst>
                  <a:ext uri="{0D108BD9-81ED-4DB2-BD59-A6C34878D82A}">
                    <a16:rowId xmlns:a16="http://schemas.microsoft.com/office/drawing/2014/main" val="1602076522"/>
                  </a:ext>
                </a:extLst>
              </a:tr>
              <a:tr h="978093">
                <a:tc>
                  <a:txBody>
                    <a:bodyPr/>
                    <a:lstStyle/>
                    <a:p>
                      <a:pPr algn="ctr"/>
                      <a:r>
                        <a:rPr lang="fr-FR" sz="2000" dirty="0">
                          <a:latin typeface="Calibri" panose="020F0502020204030204" pitchFamily="34" charset="0"/>
                          <a:cs typeface="Calibri" panose="020F0502020204030204" pitchFamily="34" charset="0"/>
                        </a:rPr>
                        <a:t>Articulation vie personnelle et vie professionnelle </a:t>
                      </a:r>
                    </a:p>
                  </a:txBody>
                  <a:tcPr/>
                </a:tc>
                <a:tc>
                  <a:txBody>
                    <a:bodyPr/>
                    <a:lstStyle/>
                    <a:p>
                      <a:pPr algn="ctr"/>
                      <a:r>
                        <a:rPr lang="fr-FR" sz="2000" dirty="0">
                          <a:latin typeface="Calibri" panose="020F0502020204030204" pitchFamily="34" charset="0"/>
                          <a:cs typeface="Calibri" panose="020F0502020204030204" pitchFamily="34" charset="0"/>
                        </a:rPr>
                        <a:t>Télétravail, aide à la garde d’enfant, conciergerie, horaires de réunion, tolérance d’utilisation des outils à des fins personnelles</a:t>
                      </a:r>
                    </a:p>
                  </a:txBody>
                  <a:tcPr/>
                </a:tc>
                <a:extLst>
                  <a:ext uri="{0D108BD9-81ED-4DB2-BD59-A6C34878D82A}">
                    <a16:rowId xmlns:a16="http://schemas.microsoft.com/office/drawing/2014/main" val="2200486526"/>
                  </a:ext>
                </a:extLst>
              </a:tr>
              <a:tr h="677141">
                <a:tc>
                  <a:txBody>
                    <a:bodyPr/>
                    <a:lstStyle/>
                    <a:p>
                      <a:pPr algn="ctr"/>
                      <a:r>
                        <a:rPr lang="fr-FR" sz="2000" dirty="0">
                          <a:latin typeface="Calibri" panose="020F0502020204030204" pitchFamily="34" charset="0"/>
                          <a:cs typeface="Calibri" panose="020F0502020204030204" pitchFamily="34" charset="0"/>
                        </a:rPr>
                        <a:t>Égalité professionnelle femmes/hommes</a:t>
                      </a:r>
                    </a:p>
                  </a:txBody>
                  <a:tcPr/>
                </a:tc>
                <a:tc>
                  <a:txBody>
                    <a:bodyPr/>
                    <a:lstStyle/>
                    <a:p>
                      <a:pPr algn="ctr"/>
                      <a:r>
                        <a:rPr lang="fr-FR" sz="2000" dirty="0">
                          <a:latin typeface="Calibri" panose="020F0502020204030204" pitchFamily="34" charset="0"/>
                          <a:cs typeface="Calibri" panose="020F0502020204030204" pitchFamily="34" charset="0"/>
                        </a:rPr>
                        <a:t>Écart de rémunération, accès à l’emploi et à la formation professionnelle, déroulement de carrière, temps de travail</a:t>
                      </a:r>
                    </a:p>
                  </a:txBody>
                  <a:tcPr/>
                </a:tc>
                <a:extLst>
                  <a:ext uri="{0D108BD9-81ED-4DB2-BD59-A6C34878D82A}">
                    <a16:rowId xmlns:a16="http://schemas.microsoft.com/office/drawing/2014/main" val="1105714209"/>
                  </a:ext>
                </a:extLst>
              </a:tr>
              <a:tr h="677141">
                <a:tc>
                  <a:txBody>
                    <a:bodyPr/>
                    <a:lstStyle/>
                    <a:p>
                      <a:pPr algn="ctr"/>
                      <a:r>
                        <a:rPr lang="fr-FR" sz="2000" dirty="0">
                          <a:latin typeface="Calibri" panose="020F0502020204030204" pitchFamily="34" charset="0"/>
                          <a:cs typeface="Calibri" panose="020F0502020204030204" pitchFamily="34" charset="0"/>
                        </a:rPr>
                        <a:t>Discrimination</a:t>
                      </a:r>
                    </a:p>
                  </a:txBody>
                  <a:tcPr/>
                </a:tc>
                <a:tc>
                  <a:txBody>
                    <a:bodyPr/>
                    <a:lstStyle/>
                    <a:p>
                      <a:pPr algn="ctr"/>
                      <a:r>
                        <a:rPr lang="fr-FR" sz="2000" dirty="0">
                          <a:latin typeface="Calibri" panose="020F0502020204030204" pitchFamily="34" charset="0"/>
                          <a:cs typeface="Calibri" panose="020F0502020204030204" pitchFamily="34" charset="0"/>
                        </a:rPr>
                        <a:t>Mesures permettant de lutter contre la discrimination dans les recrutements, les emplois, l’accès à la formation</a:t>
                      </a:r>
                    </a:p>
                  </a:txBody>
                  <a:tcPr/>
                </a:tc>
                <a:extLst>
                  <a:ext uri="{0D108BD9-81ED-4DB2-BD59-A6C34878D82A}">
                    <a16:rowId xmlns:a16="http://schemas.microsoft.com/office/drawing/2014/main" val="3516877214"/>
                  </a:ext>
                </a:extLst>
              </a:tr>
              <a:tr h="978093">
                <a:tc>
                  <a:txBody>
                    <a:bodyPr/>
                    <a:lstStyle/>
                    <a:p>
                      <a:pPr algn="ctr"/>
                      <a:r>
                        <a:rPr lang="fr-FR" sz="2000" dirty="0">
                          <a:latin typeface="Calibri" panose="020F0502020204030204" pitchFamily="34" charset="0"/>
                          <a:cs typeface="Calibri" panose="020F0502020204030204" pitchFamily="34" charset="0"/>
                        </a:rPr>
                        <a:t>Insertion professionnelle des travailleurs handicapés</a:t>
                      </a:r>
                    </a:p>
                  </a:txBody>
                  <a:tcPr/>
                </a:tc>
                <a:tc>
                  <a:txBody>
                    <a:bodyPr/>
                    <a:lstStyle/>
                    <a:p>
                      <a:pPr algn="ctr"/>
                      <a:r>
                        <a:rPr lang="fr-FR" sz="2000" dirty="0">
                          <a:latin typeface="Calibri" panose="020F0502020204030204" pitchFamily="34" charset="0"/>
                          <a:cs typeface="Calibri" panose="020F0502020204030204" pitchFamily="34" charset="0"/>
                        </a:rPr>
                        <a:t>Conditions d’accès à l’emploi et à la formation professionnelle, déroulement de carrière </a:t>
                      </a:r>
                    </a:p>
                    <a:p>
                      <a:pPr algn="ctr"/>
                      <a:r>
                        <a:rPr lang="fr-FR" sz="2000" dirty="0">
                          <a:latin typeface="Calibri" panose="020F0502020204030204" pitchFamily="34" charset="0"/>
                          <a:cs typeface="Calibri" panose="020F0502020204030204" pitchFamily="34" charset="0"/>
                        </a:rPr>
                        <a:t>+ actions de sensibilisation auprès du personnel</a:t>
                      </a:r>
                    </a:p>
                  </a:txBody>
                  <a:tcPr/>
                </a:tc>
                <a:extLst>
                  <a:ext uri="{0D108BD9-81ED-4DB2-BD59-A6C34878D82A}">
                    <a16:rowId xmlns:a16="http://schemas.microsoft.com/office/drawing/2014/main" val="691450042"/>
                  </a:ext>
                </a:extLst>
              </a:tr>
              <a:tr h="978093">
                <a:tc>
                  <a:txBody>
                    <a:bodyPr/>
                    <a:lstStyle/>
                    <a:p>
                      <a:pPr algn="ctr"/>
                      <a:r>
                        <a:rPr lang="fr-FR" sz="2000" dirty="0">
                          <a:latin typeface="Calibri" panose="020F0502020204030204" pitchFamily="34" charset="0"/>
                          <a:cs typeface="Calibri" panose="020F0502020204030204" pitchFamily="34" charset="0"/>
                        </a:rPr>
                        <a:t>Droit d’expression</a:t>
                      </a:r>
                    </a:p>
                  </a:txBody>
                  <a:tcPr/>
                </a:tc>
                <a:tc>
                  <a:txBody>
                    <a:bodyPr/>
                    <a:lstStyle/>
                    <a:p>
                      <a:pPr algn="ctr"/>
                      <a:r>
                        <a:rPr lang="fr-FR" sz="2000" dirty="0">
                          <a:latin typeface="Calibri" panose="020F0502020204030204" pitchFamily="34" charset="0"/>
                          <a:cs typeface="Calibri" panose="020F0502020204030204" pitchFamily="34" charset="0"/>
                        </a:rPr>
                        <a:t>Mode d’organisation, fréquence et durée des réunions permettant l’expression des salariés, transmissions des demandes et propositions des salariés à l’employeur</a:t>
                      </a:r>
                    </a:p>
                  </a:txBody>
                  <a:tcPr/>
                </a:tc>
                <a:extLst>
                  <a:ext uri="{0D108BD9-81ED-4DB2-BD59-A6C34878D82A}">
                    <a16:rowId xmlns:a16="http://schemas.microsoft.com/office/drawing/2014/main" val="3839633800"/>
                  </a:ext>
                </a:extLst>
              </a:tr>
              <a:tr h="376190">
                <a:tc>
                  <a:txBody>
                    <a:bodyPr/>
                    <a:lstStyle/>
                    <a:p>
                      <a:pPr algn="ctr"/>
                      <a:r>
                        <a:rPr lang="fr-FR" sz="2000" dirty="0">
                          <a:latin typeface="Calibri" panose="020F0502020204030204" pitchFamily="34" charset="0"/>
                          <a:cs typeface="Calibri" panose="020F0502020204030204" pitchFamily="34" charset="0"/>
                        </a:rPr>
                        <a:t>Droit à la déconnexion </a:t>
                      </a:r>
                    </a:p>
                  </a:txBody>
                  <a:tcPr/>
                </a:tc>
                <a:tc>
                  <a:txBody>
                    <a:bodyPr/>
                    <a:lstStyle/>
                    <a:p>
                      <a:pPr algn="ctr"/>
                      <a:r>
                        <a:rPr lang="fr-FR" sz="2000" dirty="0">
                          <a:latin typeface="Calibri" panose="020F0502020204030204" pitchFamily="34" charset="0"/>
                          <a:cs typeface="Calibri" panose="020F0502020204030204" pitchFamily="34" charset="0"/>
                        </a:rPr>
                        <a:t>Usage raisonnable des outils, temps de repos et de congés </a:t>
                      </a:r>
                    </a:p>
                  </a:txBody>
                  <a:tcPr/>
                </a:tc>
                <a:extLst>
                  <a:ext uri="{0D108BD9-81ED-4DB2-BD59-A6C34878D82A}">
                    <a16:rowId xmlns:a16="http://schemas.microsoft.com/office/drawing/2014/main" val="1634946263"/>
                  </a:ext>
                </a:extLst>
              </a:tr>
            </a:tbl>
          </a:graphicData>
        </a:graphic>
      </p:graphicFrame>
    </p:spTree>
    <p:extLst>
      <p:ext uri="{BB962C8B-B14F-4D97-AF65-F5344CB8AC3E}">
        <p14:creationId xmlns:p14="http://schemas.microsoft.com/office/powerpoint/2010/main" val="2449549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829B9FD-FC67-43CD-AF2E-EE9C5F13736A}"/>
              </a:ext>
            </a:extLst>
          </p:cNvPr>
          <p:cNvPicPr>
            <a:picLocks noChangeAspect="1"/>
          </p:cNvPicPr>
          <p:nvPr/>
        </p:nvPicPr>
        <p:blipFill>
          <a:blip r:embed="rId2"/>
          <a:stretch>
            <a:fillRect/>
          </a:stretch>
        </p:blipFill>
        <p:spPr>
          <a:xfrm>
            <a:off x="-3086022" y="-540279"/>
            <a:ext cx="17147872" cy="8573936"/>
          </a:xfrm>
          <a:prstGeom prst="rect">
            <a:avLst/>
          </a:prstGeom>
        </p:spPr>
      </p:pic>
      <p:sp>
        <p:nvSpPr>
          <p:cNvPr id="2" name="Titre 1">
            <a:extLst>
              <a:ext uri="{FF2B5EF4-FFF2-40B4-BE49-F238E27FC236}">
                <a16:creationId xmlns:a16="http://schemas.microsoft.com/office/drawing/2014/main" id="{E57C9253-D8B7-4603-A1BB-F1C1F7A60AE6}"/>
              </a:ext>
            </a:extLst>
          </p:cNvPr>
          <p:cNvSpPr>
            <a:spLocks noGrp="1"/>
          </p:cNvSpPr>
          <p:nvPr>
            <p:ph type="title"/>
          </p:nvPr>
        </p:nvSpPr>
        <p:spPr/>
        <p:txBody>
          <a:bodyPr/>
          <a:lstStyle/>
          <a:p>
            <a:r>
              <a:rPr lang="fr-FR" dirty="0"/>
              <a:t>dialogue social au service du projet</a:t>
            </a:r>
          </a:p>
        </p:txBody>
      </p:sp>
    </p:spTree>
    <p:extLst>
      <p:ext uri="{BB962C8B-B14F-4D97-AF65-F5344CB8AC3E}">
        <p14:creationId xmlns:p14="http://schemas.microsoft.com/office/powerpoint/2010/main" val="22509930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C9253-D8B7-4603-A1BB-F1C1F7A60AE6}"/>
              </a:ext>
            </a:extLst>
          </p:cNvPr>
          <p:cNvSpPr>
            <a:spLocks noGrp="1"/>
          </p:cNvSpPr>
          <p:nvPr>
            <p:ph type="title"/>
          </p:nvPr>
        </p:nvSpPr>
        <p:spPr/>
        <p:txBody>
          <a:bodyPr/>
          <a:lstStyle/>
          <a:p>
            <a:r>
              <a:rPr lang="fr-FR" dirty="0"/>
              <a:t>CSE : un agenda social sur mesure</a:t>
            </a:r>
          </a:p>
        </p:txBody>
      </p:sp>
      <p:graphicFrame>
        <p:nvGraphicFramePr>
          <p:cNvPr id="5" name="Diagramme 4">
            <a:extLst>
              <a:ext uri="{FF2B5EF4-FFF2-40B4-BE49-F238E27FC236}">
                <a16:creationId xmlns:a16="http://schemas.microsoft.com/office/drawing/2014/main" id="{38527696-65CE-426B-BD0F-710D9041C553}"/>
              </a:ext>
            </a:extLst>
          </p:cNvPr>
          <p:cNvGraphicFramePr/>
          <p:nvPr>
            <p:extLst/>
          </p:nvPr>
        </p:nvGraphicFramePr>
        <p:xfrm>
          <a:off x="0" y="1251187"/>
          <a:ext cx="6357088" cy="5235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me 8">
            <a:extLst>
              <a:ext uri="{FF2B5EF4-FFF2-40B4-BE49-F238E27FC236}">
                <a16:creationId xmlns:a16="http://schemas.microsoft.com/office/drawing/2014/main" id="{7A56B843-5091-4C49-9991-6C96A7E1EA51}"/>
              </a:ext>
            </a:extLst>
          </p:cNvPr>
          <p:cNvGraphicFramePr/>
          <p:nvPr>
            <p:extLst/>
          </p:nvPr>
        </p:nvGraphicFramePr>
        <p:xfrm>
          <a:off x="5834912" y="1285840"/>
          <a:ext cx="6357088" cy="52356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329779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a:t>Négociations obligatoires : Repenser la méthode ? </a:t>
            </a:r>
          </a:p>
        </p:txBody>
      </p:sp>
      <p:graphicFrame>
        <p:nvGraphicFramePr>
          <p:cNvPr id="3" name="Tableau 2"/>
          <p:cNvGraphicFramePr>
            <a:graphicFrameLocks noGrp="1"/>
          </p:cNvGraphicFramePr>
          <p:nvPr>
            <p:extLst/>
          </p:nvPr>
        </p:nvGraphicFramePr>
        <p:xfrm>
          <a:off x="426470" y="1123814"/>
          <a:ext cx="8098929" cy="4413368"/>
        </p:xfrm>
        <a:graphic>
          <a:graphicData uri="http://schemas.openxmlformats.org/drawingml/2006/table">
            <a:tbl>
              <a:tblPr firstRow="1">
                <a:tableStyleId>{5C22544A-7EE6-4342-B048-85BDC9FD1C3A}</a:tableStyleId>
              </a:tblPr>
              <a:tblGrid>
                <a:gridCol w="1657254">
                  <a:extLst>
                    <a:ext uri="{9D8B030D-6E8A-4147-A177-3AD203B41FA5}">
                      <a16:colId xmlns:a16="http://schemas.microsoft.com/office/drawing/2014/main" val="20000"/>
                    </a:ext>
                  </a:extLst>
                </a:gridCol>
                <a:gridCol w="1657254">
                  <a:extLst>
                    <a:ext uri="{9D8B030D-6E8A-4147-A177-3AD203B41FA5}">
                      <a16:colId xmlns:a16="http://schemas.microsoft.com/office/drawing/2014/main" val="2211775162"/>
                    </a:ext>
                  </a:extLst>
                </a:gridCol>
                <a:gridCol w="1657254">
                  <a:extLst>
                    <a:ext uri="{9D8B030D-6E8A-4147-A177-3AD203B41FA5}">
                      <a16:colId xmlns:a16="http://schemas.microsoft.com/office/drawing/2014/main" val="2130787623"/>
                    </a:ext>
                  </a:extLst>
                </a:gridCol>
                <a:gridCol w="1657254">
                  <a:extLst>
                    <a:ext uri="{9D8B030D-6E8A-4147-A177-3AD203B41FA5}">
                      <a16:colId xmlns:a16="http://schemas.microsoft.com/office/drawing/2014/main" val="20001"/>
                    </a:ext>
                  </a:extLst>
                </a:gridCol>
                <a:gridCol w="1469913">
                  <a:extLst>
                    <a:ext uri="{9D8B030D-6E8A-4147-A177-3AD203B41FA5}">
                      <a16:colId xmlns:a16="http://schemas.microsoft.com/office/drawing/2014/main" val="20002"/>
                    </a:ext>
                  </a:extLst>
                </a:gridCol>
              </a:tblGrid>
              <a:tr h="523523">
                <a:tc>
                  <a:txBody>
                    <a:bodyPr/>
                    <a:lstStyle/>
                    <a:p>
                      <a:pPr algn="ctr"/>
                      <a:r>
                        <a:rPr lang="fr-FR" sz="1800" dirty="0"/>
                        <a:t>Thème </a:t>
                      </a:r>
                    </a:p>
                  </a:txBody>
                  <a:tcPr marT="34290" marB="34290"/>
                </a:tc>
                <a:tc>
                  <a:txBody>
                    <a:bodyPr/>
                    <a:lstStyle/>
                    <a:p>
                      <a:pPr algn="ctr"/>
                      <a:r>
                        <a:rPr lang="fr-FR" sz="1800" dirty="0"/>
                        <a:t>Seuil</a:t>
                      </a:r>
                    </a:p>
                  </a:txBody>
                  <a:tcPr marT="34290" marB="34290"/>
                </a:tc>
                <a:tc>
                  <a:txBody>
                    <a:bodyPr/>
                    <a:lstStyle/>
                    <a:p>
                      <a:pPr algn="ctr"/>
                      <a:r>
                        <a:rPr lang="fr-FR" sz="1800" dirty="0"/>
                        <a:t>Condition </a:t>
                      </a:r>
                    </a:p>
                  </a:txBody>
                  <a:tcPr marT="34290" marB="34290"/>
                </a:tc>
                <a:tc>
                  <a:txBody>
                    <a:bodyPr/>
                    <a:lstStyle/>
                    <a:p>
                      <a:pPr algn="ctr"/>
                      <a:r>
                        <a:rPr lang="fr-FR" sz="1800" dirty="0"/>
                        <a:t>Périodicité supplétive </a:t>
                      </a:r>
                    </a:p>
                  </a:txBody>
                  <a:tcPr marT="34290" marB="34290"/>
                </a:tc>
                <a:tc>
                  <a:txBody>
                    <a:bodyPr/>
                    <a:lstStyle/>
                    <a:p>
                      <a:pPr algn="ctr"/>
                      <a:r>
                        <a:rPr lang="fr-FR" sz="1800" b="1" dirty="0"/>
                        <a:t>Si conclusion d’un accord </a:t>
                      </a:r>
                    </a:p>
                  </a:txBody>
                  <a:tcPr marT="34290" marB="34290"/>
                </a:tc>
                <a:extLst>
                  <a:ext uri="{0D108BD9-81ED-4DB2-BD59-A6C34878D82A}">
                    <a16:rowId xmlns:a16="http://schemas.microsoft.com/office/drawing/2014/main" val="10000"/>
                  </a:ext>
                </a:extLst>
              </a:tr>
              <a:tr h="1200076">
                <a:tc>
                  <a:txBody>
                    <a:bodyPr/>
                    <a:lstStyle/>
                    <a:p>
                      <a:pPr algn="ctr"/>
                      <a:r>
                        <a:rPr lang="fr-FR" sz="1800" dirty="0"/>
                        <a:t>NAO </a:t>
                      </a:r>
                    </a:p>
                    <a:p>
                      <a:pPr algn="ctr"/>
                      <a:r>
                        <a:rPr lang="fr-FR" sz="1800" dirty="0"/>
                        <a:t>Rémunération, temps de travail et partage de la valeur ajoutée</a:t>
                      </a:r>
                      <a:endParaRPr lang="fr-FR" sz="1800" b="1" dirty="0"/>
                    </a:p>
                  </a:txBody>
                  <a:tcPr marT="34290" marB="34290"/>
                </a:tc>
                <a:tc rowSpan="2">
                  <a:txBody>
                    <a:bodyPr/>
                    <a:lstStyle/>
                    <a:p>
                      <a:pPr algn="ctr"/>
                      <a:r>
                        <a:rPr lang="fr-FR" sz="1800" dirty="0"/>
                        <a:t>Sans</a:t>
                      </a:r>
                      <a:endParaRPr lang="fr-FR" sz="1800" b="1" dirty="0"/>
                    </a:p>
                  </a:txBody>
                  <a:tcPr marT="34290" marB="34290" anchor="ctr"/>
                </a:tc>
                <a:tc rowSpan="2">
                  <a:txBody>
                    <a:bodyPr/>
                    <a:lstStyle/>
                    <a:p>
                      <a:pPr algn="ctr"/>
                      <a:r>
                        <a:rPr lang="fr-FR" sz="1800" dirty="0"/>
                        <a:t>Un ou plusieurs DS</a:t>
                      </a:r>
                      <a:endParaRPr lang="fr-FR" sz="1800" b="1" dirty="0"/>
                    </a:p>
                  </a:txBody>
                  <a:tcPr marT="34290" marB="34290" anchor="ctr"/>
                </a:tc>
                <a:tc rowSpan="2">
                  <a:txBody>
                    <a:bodyPr/>
                    <a:lstStyle/>
                    <a:p>
                      <a:pPr algn="ctr"/>
                      <a:r>
                        <a:rPr lang="fr-FR" sz="1800" dirty="0"/>
                        <a:t>Tous les ans</a:t>
                      </a:r>
                    </a:p>
                    <a:p>
                      <a:pPr algn="ctr"/>
                      <a:endParaRPr lang="fr-FR" sz="1800" dirty="0"/>
                    </a:p>
                  </a:txBody>
                  <a:tcPr marT="34290" marB="34290" anchor="ctr"/>
                </a:tc>
                <a:tc rowSpan="2">
                  <a:txBody>
                    <a:bodyPr/>
                    <a:lstStyle/>
                    <a:p>
                      <a:pPr algn="ctr"/>
                      <a:r>
                        <a:rPr lang="fr-FR" sz="1800" b="1" dirty="0"/>
                        <a:t>Tous les 4 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effectLst/>
                          <a:uLnTx/>
                          <a:uFillTx/>
                        </a:rPr>
                        <a:t> </a:t>
                      </a:r>
                      <a:endParaRPr kumimoji="0" lang="fr-FR" sz="1800" b="1" i="0" u="none" strike="noStrike" kern="1200" cap="none" spc="0" normalizeH="0" baseline="0" noProof="0" dirty="0">
                        <a:ln>
                          <a:noFill/>
                        </a:ln>
                        <a:solidFill>
                          <a:prstClr val="black"/>
                        </a:solidFill>
                        <a:effectLst/>
                        <a:uLnTx/>
                        <a:uFillTx/>
                        <a:latin typeface="Arial"/>
                        <a:ea typeface="+mn-ea"/>
                        <a:cs typeface="+mn-cs"/>
                      </a:endParaRPr>
                    </a:p>
                  </a:txBody>
                  <a:tcPr marT="34290" marB="34290" anchor="ctr"/>
                </a:tc>
                <a:extLst>
                  <a:ext uri="{0D108BD9-81ED-4DB2-BD59-A6C34878D82A}">
                    <a16:rowId xmlns:a16="http://schemas.microsoft.com/office/drawing/2014/main" val="10001"/>
                  </a:ext>
                </a:extLst>
              </a:tr>
              <a:tr h="1200076">
                <a:tc>
                  <a:txBody>
                    <a:bodyPr/>
                    <a:lstStyle/>
                    <a:p>
                      <a:pPr algn="ctr"/>
                      <a:r>
                        <a:rPr lang="fr-FR" sz="1800" dirty="0"/>
                        <a:t>NAO </a:t>
                      </a:r>
                    </a:p>
                    <a:p>
                      <a:pPr algn="ctr"/>
                      <a:r>
                        <a:rPr lang="fr-FR" sz="1800" dirty="0"/>
                        <a:t>Égalité entre les hommes et les femmes et la qualité de vie</a:t>
                      </a:r>
                      <a:endParaRPr lang="fr-FR" sz="1800" b="1" dirty="0"/>
                    </a:p>
                  </a:txBody>
                  <a:tcPr marT="34290" marB="34290"/>
                </a:tc>
                <a:tc vMerge="1">
                  <a:txBody>
                    <a:bodyPr/>
                    <a:lstStyle/>
                    <a:p>
                      <a:pPr algn="ctr"/>
                      <a:endParaRPr lang="fr-FR" sz="1400" b="1" dirty="0"/>
                    </a:p>
                  </a:txBody>
                  <a:tcPr marT="34290" marB="34290"/>
                </a:tc>
                <a:tc vMerge="1">
                  <a:txBody>
                    <a:bodyPr/>
                    <a:lstStyle/>
                    <a:p>
                      <a:pPr algn="ctr"/>
                      <a:endParaRPr lang="fr-FR" sz="1400" b="1" dirty="0"/>
                    </a:p>
                  </a:txBody>
                  <a:tcPr marT="34290" marB="34290"/>
                </a:tc>
                <a:tc vMerge="1">
                  <a:txBody>
                    <a:bodyPr/>
                    <a:lstStyle/>
                    <a:p>
                      <a:pPr algn="ctr"/>
                      <a:endParaRPr lang="fr-FR" sz="1400" dirty="0"/>
                    </a:p>
                  </a:txBody>
                  <a:tcPr marT="34290" marB="34290">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a:txBody>
                  <a:tcPr marT="34290" marB="34290">
                    <a:solidFill>
                      <a:schemeClr val="accent3">
                        <a:lumMod val="20000"/>
                        <a:lumOff val="80000"/>
                      </a:schemeClr>
                    </a:solidFill>
                  </a:tcPr>
                </a:tc>
                <a:extLst>
                  <a:ext uri="{0D108BD9-81ED-4DB2-BD59-A6C34878D82A}">
                    <a16:rowId xmlns:a16="http://schemas.microsoft.com/office/drawing/2014/main" val="3069950679"/>
                  </a:ext>
                </a:extLst>
              </a:tr>
              <a:tr h="641468">
                <a:tc>
                  <a:txBody>
                    <a:bodyPr/>
                    <a:lstStyle/>
                    <a:p>
                      <a:pPr algn="ctr"/>
                      <a:r>
                        <a:rPr lang="fr-FR" sz="1800" dirty="0"/>
                        <a:t>GPEC</a:t>
                      </a:r>
                      <a:endParaRPr lang="fr-FR" sz="1800" b="1" dirty="0"/>
                    </a:p>
                  </a:txBody>
                  <a:tcPr marT="34290" marB="34290"/>
                </a:tc>
                <a:tc>
                  <a:txBody>
                    <a:bodyPr/>
                    <a:lstStyle/>
                    <a:p>
                      <a:pPr algn="ctr"/>
                      <a:r>
                        <a:rPr lang="fr-FR" sz="1800" dirty="0"/>
                        <a:t>300 ETP</a:t>
                      </a:r>
                      <a:endParaRPr lang="fr-FR" sz="1800" b="1" dirty="0"/>
                    </a:p>
                  </a:txBody>
                  <a:tcPr marT="34290" marB="34290"/>
                </a:tc>
                <a:tc>
                  <a:txBody>
                    <a:bodyPr/>
                    <a:lstStyle/>
                    <a:p>
                      <a:pPr algn="ctr"/>
                      <a:r>
                        <a:rPr lang="fr-FR" sz="1800" dirty="0"/>
                        <a:t>Un </a:t>
                      </a:r>
                      <a:r>
                        <a:rPr lang="fr-FR" sz="1800"/>
                        <a:t>ou plusieurs DS</a:t>
                      </a:r>
                      <a:endParaRPr lang="fr-FR" sz="1800" b="1" dirty="0"/>
                    </a:p>
                  </a:txBody>
                  <a:tcPr marT="34290" marB="34290"/>
                </a:tc>
                <a:tc>
                  <a:txBody>
                    <a:bodyPr/>
                    <a:lstStyle/>
                    <a:p>
                      <a:pPr algn="ctr"/>
                      <a:r>
                        <a:rPr lang="fr-FR" sz="1800" dirty="0"/>
                        <a:t>Tous les 3 ans </a:t>
                      </a:r>
                    </a:p>
                  </a:txBody>
                  <a:tcPr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effectLst/>
                          <a:uLnTx/>
                          <a:uFillTx/>
                        </a:rPr>
                        <a:t>Tous les 4 ans </a:t>
                      </a:r>
                      <a:endParaRPr kumimoji="0" lang="fr-FR" sz="1800" b="1" i="0" u="none" strike="noStrike" kern="1200" cap="none" spc="0" normalizeH="0" baseline="0" noProof="0" dirty="0">
                        <a:ln>
                          <a:noFill/>
                        </a:ln>
                        <a:solidFill>
                          <a:prstClr val="black"/>
                        </a:solidFill>
                        <a:effectLst/>
                        <a:uLnTx/>
                        <a:uFillTx/>
                        <a:latin typeface="Arial"/>
                        <a:ea typeface="+mn-ea"/>
                        <a:cs typeface="+mn-cs"/>
                      </a:endParaRPr>
                    </a:p>
                  </a:txBody>
                  <a:tcPr marT="34290" marB="34290"/>
                </a:tc>
                <a:extLst>
                  <a:ext uri="{0D108BD9-81ED-4DB2-BD59-A6C34878D82A}">
                    <a16:rowId xmlns:a16="http://schemas.microsoft.com/office/drawing/2014/main" val="1653041351"/>
                  </a:ext>
                </a:extLst>
              </a:tr>
            </a:tbl>
          </a:graphicData>
        </a:graphic>
      </p:graphicFrame>
      <p:sp>
        <p:nvSpPr>
          <p:cNvPr id="6" name="Rectangle 5">
            <a:extLst>
              <a:ext uri="{FF2B5EF4-FFF2-40B4-BE49-F238E27FC236}">
                <a16:creationId xmlns:a16="http://schemas.microsoft.com/office/drawing/2014/main" id="{BCDD4618-E08A-4C7A-934E-98CBE07502BB}"/>
              </a:ext>
            </a:extLst>
          </p:cNvPr>
          <p:cNvSpPr/>
          <p:nvPr/>
        </p:nvSpPr>
        <p:spPr>
          <a:xfrm>
            <a:off x="9061064" y="3453558"/>
            <a:ext cx="2598141" cy="3252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alibri" panose="020F0502020204030204" pitchFamily="34" charset="0"/>
                <a:cs typeface="Calibri" panose="020F0502020204030204" pitchFamily="34" charset="0"/>
              </a:rPr>
              <a:t>Possibilité de négocier l’agenda social :  </a:t>
            </a:r>
          </a:p>
          <a:p>
            <a:pPr marL="285750" indent="-285750" algn="ctr">
              <a:buFontTx/>
              <a:buChar char="-"/>
            </a:pPr>
            <a:r>
              <a:rPr lang="fr-FR" dirty="0">
                <a:solidFill>
                  <a:schemeClr val="tx1"/>
                </a:solidFill>
                <a:latin typeface="Calibri" panose="020F0502020204030204" pitchFamily="34" charset="0"/>
                <a:cs typeface="Calibri" panose="020F0502020204030204" pitchFamily="34" charset="0"/>
              </a:rPr>
              <a:t>Thèmes, </a:t>
            </a:r>
          </a:p>
          <a:p>
            <a:pPr marL="285750" indent="-285750" algn="ctr">
              <a:buFontTx/>
              <a:buChar char="-"/>
            </a:pPr>
            <a:r>
              <a:rPr lang="fr-FR" dirty="0">
                <a:solidFill>
                  <a:schemeClr val="tx1"/>
                </a:solidFill>
                <a:latin typeface="Calibri" panose="020F0502020204030204" pitchFamily="34" charset="0"/>
                <a:cs typeface="Calibri" panose="020F0502020204030204" pitchFamily="34" charset="0"/>
              </a:rPr>
              <a:t>contenus, </a:t>
            </a:r>
          </a:p>
          <a:p>
            <a:pPr marL="285750" indent="-285750" algn="ctr">
              <a:buFontTx/>
              <a:buChar char="-"/>
            </a:pPr>
            <a:r>
              <a:rPr lang="fr-FR" dirty="0">
                <a:solidFill>
                  <a:schemeClr val="tx1"/>
                </a:solidFill>
                <a:latin typeface="Calibri" panose="020F0502020204030204" pitchFamily="34" charset="0"/>
                <a:cs typeface="Calibri" panose="020F0502020204030204" pitchFamily="34" charset="0"/>
              </a:rPr>
              <a:t>périodicités, </a:t>
            </a:r>
          </a:p>
          <a:p>
            <a:pPr marL="285750" indent="-285750" algn="ctr">
              <a:buFontTx/>
              <a:buChar char="-"/>
            </a:pPr>
            <a:r>
              <a:rPr lang="fr-FR" dirty="0">
                <a:solidFill>
                  <a:schemeClr val="tx1"/>
                </a:solidFill>
                <a:latin typeface="Calibri" panose="020F0502020204030204" pitchFamily="34" charset="0"/>
                <a:cs typeface="Calibri" panose="020F0502020204030204" pitchFamily="34" charset="0"/>
              </a:rPr>
              <a:t>informations liées …</a:t>
            </a:r>
          </a:p>
          <a:p>
            <a:pPr algn="ctr"/>
            <a:endParaRPr lang="fr-FR" dirty="0">
              <a:solidFill>
                <a:schemeClr val="tx1"/>
              </a:solidFill>
              <a:latin typeface="Calibri" panose="020F0502020204030204" pitchFamily="34" charset="0"/>
              <a:cs typeface="Calibri" panose="020F0502020204030204" pitchFamily="34" charset="0"/>
            </a:endParaRPr>
          </a:p>
          <a:p>
            <a:pPr algn="ctr"/>
            <a:r>
              <a:rPr lang="fr-FR" dirty="0">
                <a:solidFill>
                  <a:schemeClr val="tx1"/>
                </a:solidFill>
                <a:latin typeface="Calibri" panose="020F0502020204030204" pitchFamily="34" charset="0"/>
                <a:cs typeface="Calibri" panose="020F0502020204030204" pitchFamily="34" charset="0"/>
              </a:rPr>
              <a:t>À renégocier tous les 4 ans </a:t>
            </a:r>
          </a:p>
        </p:txBody>
      </p:sp>
      <p:sp>
        <p:nvSpPr>
          <p:cNvPr id="4" name="Flèche : droite 3">
            <a:extLst>
              <a:ext uri="{FF2B5EF4-FFF2-40B4-BE49-F238E27FC236}">
                <a16:creationId xmlns:a16="http://schemas.microsoft.com/office/drawing/2014/main" id="{AED6538A-9680-43EA-ADB1-F95F0AB760F9}"/>
              </a:ext>
            </a:extLst>
          </p:cNvPr>
          <p:cNvSpPr/>
          <p:nvPr/>
        </p:nvSpPr>
        <p:spPr>
          <a:xfrm>
            <a:off x="7382496" y="5600114"/>
            <a:ext cx="1553463" cy="829340"/>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pic>
        <p:nvPicPr>
          <p:cNvPr id="8" name="Image 7">
            <a:extLst>
              <a:ext uri="{FF2B5EF4-FFF2-40B4-BE49-F238E27FC236}">
                <a16:creationId xmlns:a16="http://schemas.microsoft.com/office/drawing/2014/main" id="{1EB2A061-B524-4EFB-BEF7-947CFDD8C480}"/>
              </a:ext>
            </a:extLst>
          </p:cNvPr>
          <p:cNvPicPr>
            <a:picLocks noChangeAspect="1"/>
          </p:cNvPicPr>
          <p:nvPr/>
        </p:nvPicPr>
        <p:blipFill>
          <a:blip r:embed="rId3"/>
          <a:stretch>
            <a:fillRect/>
          </a:stretch>
        </p:blipFill>
        <p:spPr>
          <a:xfrm>
            <a:off x="8591536" y="1406005"/>
            <a:ext cx="3600463" cy="1571111"/>
          </a:xfrm>
          <a:prstGeom prst="rect">
            <a:avLst/>
          </a:prstGeom>
        </p:spPr>
      </p:pic>
    </p:spTree>
    <p:extLst>
      <p:ext uri="{BB962C8B-B14F-4D97-AF65-F5344CB8AC3E}">
        <p14:creationId xmlns:p14="http://schemas.microsoft.com/office/powerpoint/2010/main" val="186205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alogue">
            <a:hlinkClick r:id="" action="ppaction://media"/>
            <a:extLst>
              <a:ext uri="{FF2B5EF4-FFF2-40B4-BE49-F238E27FC236}">
                <a16:creationId xmlns:a16="http://schemas.microsoft.com/office/drawing/2014/main" id="{E802270A-6565-4DEF-892F-EB6829C77EFA}"/>
              </a:ext>
            </a:extLst>
          </p:cNvPr>
          <p:cNvPicPr>
            <a:picLocks noGrp="1" noChangeAspect="1"/>
          </p:cNvPicPr>
          <p:nvPr>
            <p:ph sz="half" idx="15"/>
            <a:videoFile r:link="rId2"/>
            <p:extLst>
              <p:ext uri="{DAA4B4D4-6D71-4841-9C94-3DE7FCFB9230}">
                <p14:media xmlns:p14="http://schemas.microsoft.com/office/powerpoint/2010/main" r:embed="rId1"/>
              </p:ext>
            </p:extLst>
          </p:nvPr>
        </p:nvPicPr>
        <p:blipFill>
          <a:blip r:embed="rId4"/>
          <a:stretch>
            <a:fillRect/>
          </a:stretch>
        </p:blipFill>
        <p:spPr>
          <a:xfrm>
            <a:off x="1484254" y="1251187"/>
            <a:ext cx="8176277" cy="5450229"/>
          </a:xfrm>
        </p:spPr>
      </p:pic>
      <p:sp>
        <p:nvSpPr>
          <p:cNvPr id="3" name="Titre 2">
            <a:extLst>
              <a:ext uri="{FF2B5EF4-FFF2-40B4-BE49-F238E27FC236}">
                <a16:creationId xmlns:a16="http://schemas.microsoft.com/office/drawing/2014/main" id="{A1E7EEBF-316F-4F5A-AB4B-DA5B72822847}"/>
              </a:ext>
            </a:extLst>
          </p:cNvPr>
          <p:cNvSpPr>
            <a:spLocks noGrp="1"/>
          </p:cNvSpPr>
          <p:nvPr>
            <p:ph type="title"/>
          </p:nvPr>
        </p:nvSpPr>
        <p:spPr/>
        <p:txBody>
          <a:bodyPr/>
          <a:lstStyle/>
          <a:p>
            <a:r>
              <a:rPr lang="fr-FR" dirty="0"/>
              <a:t>Le dialogue social simplifié par l’outil</a:t>
            </a:r>
          </a:p>
        </p:txBody>
      </p:sp>
    </p:spTree>
    <p:extLst>
      <p:ext uri="{BB962C8B-B14F-4D97-AF65-F5344CB8AC3E}">
        <p14:creationId xmlns:p14="http://schemas.microsoft.com/office/powerpoint/2010/main" val="28418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pPr algn="l"/>
            <a:r>
              <a:rPr lang="fr-FR" sz="2000" b="1" dirty="0"/>
              <a:t>Pause déjeuner </a:t>
            </a:r>
          </a:p>
          <a:p>
            <a:pPr algn="l"/>
            <a:r>
              <a:rPr lang="fr-FR" sz="2000" b="1" dirty="0"/>
              <a:t>13h15-14h45</a:t>
            </a:r>
            <a:endParaRPr lang="fr-FR" b="1" dirty="0"/>
          </a:p>
        </p:txBody>
      </p:sp>
      <p:sp>
        <p:nvSpPr>
          <p:cNvPr id="4" name="Titre 3"/>
          <p:cNvSpPr>
            <a:spLocks noGrp="1"/>
          </p:cNvSpPr>
          <p:nvPr>
            <p:ph type="title"/>
          </p:nvPr>
        </p:nvSpPr>
        <p:spPr>
          <a:xfrm>
            <a:off x="3364089" y="197426"/>
            <a:ext cx="8363812" cy="702507"/>
          </a:xfrm>
        </p:spPr>
        <p:txBody>
          <a:bodyPr/>
          <a:lstStyle/>
          <a:p>
            <a:r>
              <a:rPr lang="fr-FR" dirty="0"/>
              <a:t>PROGRAMME</a:t>
            </a:r>
          </a:p>
        </p:txBody>
      </p:sp>
      <p:sp>
        <p:nvSpPr>
          <p:cNvPr id="7" name="ZoneTexte 6"/>
          <p:cNvSpPr txBox="1"/>
          <p:nvPr/>
        </p:nvSpPr>
        <p:spPr>
          <a:xfrm>
            <a:off x="3364089" y="1950958"/>
            <a:ext cx="7335444" cy="4616648"/>
          </a:xfrm>
          <a:prstGeom prst="rect">
            <a:avLst/>
          </a:prstGeom>
          <a:noFill/>
        </p:spPr>
        <p:txBody>
          <a:bodyPr wrap="square" rtlCol="0">
            <a:spAutoFit/>
          </a:bodyPr>
          <a:lstStyle/>
          <a:p>
            <a:pPr algn="ctr"/>
            <a:br>
              <a:rPr lang="fr-FR" dirty="0"/>
            </a:br>
            <a:r>
              <a:rPr lang="fr-FR" sz="3200" b="1" dirty="0"/>
              <a:t>DÉJEUNER AU RESTAURANT D'ENTREPRISE</a:t>
            </a:r>
          </a:p>
          <a:p>
            <a:endParaRPr lang="fr-FR" b="1" dirty="0"/>
          </a:p>
          <a:p>
            <a:pPr algn="ctr"/>
            <a:r>
              <a:rPr lang="fr-FR" sz="3200" b="1" dirty="0"/>
              <a:t>Leslie vous distribue les tickets déjeuners à l’entrée du restaurant</a:t>
            </a:r>
          </a:p>
          <a:p>
            <a:pPr algn="ctr"/>
            <a:endParaRPr lang="fr-FR" sz="3200" b="1" dirty="0"/>
          </a:p>
          <a:p>
            <a:pPr algn="ctr"/>
            <a:r>
              <a:rPr lang="fr-FR" sz="6600" b="1" dirty="0"/>
              <a:t>Bon Appétit ! </a:t>
            </a:r>
          </a:p>
          <a:p>
            <a:endParaRPr lang="fr-FR" sz="3200" b="1" dirty="0"/>
          </a:p>
          <a:p>
            <a:pPr algn="ctr"/>
            <a:r>
              <a:rPr lang="fr-FR" sz="3200" b="1" dirty="0"/>
              <a:t>Reprise à 14 h 40 </a:t>
            </a:r>
            <a:endParaRPr lang="fr-FR" sz="3200" dirty="0"/>
          </a:p>
        </p:txBody>
      </p:sp>
      <p:pic>
        <p:nvPicPr>
          <p:cNvPr id="14" name="Graphique 13" descr="Fourchette et couteau">
            <a:extLst>
              <a:ext uri="{FF2B5EF4-FFF2-40B4-BE49-F238E27FC236}">
                <a16:creationId xmlns:a16="http://schemas.microsoft.com/office/drawing/2014/main" id="{B35D5608-3A84-46BD-B5EB-487A8E5E9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4924" y="647908"/>
            <a:ext cx="1613337" cy="1613337"/>
          </a:xfrm>
          <a:prstGeom prst="rect">
            <a:avLst/>
          </a:prstGeom>
        </p:spPr>
      </p:pic>
      <p:pic>
        <p:nvPicPr>
          <p:cNvPr id="5" name="Graphique 4" descr="Chronomètre">
            <a:extLst>
              <a:ext uri="{FF2B5EF4-FFF2-40B4-BE49-F238E27FC236}">
                <a16:creationId xmlns:a16="http://schemas.microsoft.com/office/drawing/2014/main" id="{CBB2E165-9BF6-473A-B8F5-9633E04DF6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5213" y="5653206"/>
            <a:ext cx="914400" cy="914400"/>
          </a:xfrm>
          <a:prstGeom prst="rect">
            <a:avLst/>
          </a:prstGeom>
        </p:spPr>
      </p:pic>
    </p:spTree>
    <p:extLst>
      <p:ext uri="{BB962C8B-B14F-4D97-AF65-F5344CB8AC3E}">
        <p14:creationId xmlns:p14="http://schemas.microsoft.com/office/powerpoint/2010/main" val="3219498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pPr algn="l"/>
            <a:r>
              <a:rPr lang="fr-FR" b="1" dirty="0"/>
              <a:t>Après-midi </a:t>
            </a:r>
          </a:p>
          <a:p>
            <a:pPr algn="l"/>
            <a:endParaRPr lang="fr-FR" b="1" dirty="0"/>
          </a:p>
        </p:txBody>
      </p:sp>
      <p:sp>
        <p:nvSpPr>
          <p:cNvPr id="4" name="Titre 3"/>
          <p:cNvSpPr>
            <a:spLocks noGrp="1"/>
          </p:cNvSpPr>
          <p:nvPr>
            <p:ph type="title"/>
          </p:nvPr>
        </p:nvSpPr>
        <p:spPr/>
        <p:txBody>
          <a:bodyPr/>
          <a:lstStyle/>
          <a:p>
            <a:r>
              <a:rPr lang="fr-FR" dirty="0"/>
              <a:t>PROGRAMME</a:t>
            </a:r>
          </a:p>
        </p:txBody>
      </p:sp>
      <p:sp>
        <p:nvSpPr>
          <p:cNvPr id="7" name="ZoneTexte 6"/>
          <p:cNvSpPr txBox="1"/>
          <p:nvPr/>
        </p:nvSpPr>
        <p:spPr>
          <a:xfrm>
            <a:off x="3364089" y="1225689"/>
            <a:ext cx="7335444" cy="4801314"/>
          </a:xfrm>
          <a:prstGeom prst="rect">
            <a:avLst/>
          </a:prstGeom>
          <a:noFill/>
        </p:spPr>
        <p:txBody>
          <a:bodyPr wrap="square" rtlCol="0">
            <a:spAutoFit/>
          </a:bodyPr>
          <a:lstStyle/>
          <a:p>
            <a:endParaRPr lang="fr-FR" b="1" dirty="0"/>
          </a:p>
          <a:p>
            <a:endParaRPr lang="fr-FR" b="1" dirty="0"/>
          </a:p>
          <a:p>
            <a:r>
              <a:rPr lang="fr-FR" b="1" dirty="0"/>
              <a:t>Obligation légale, nécessité sociale : la formation professionnelle au service du projet de l'établissement </a:t>
            </a:r>
          </a:p>
          <a:p>
            <a:r>
              <a:rPr lang="fr-FR" i="1" dirty="0"/>
              <a:t>Tuan N’Guyen, juriste chez Opcalia </a:t>
            </a:r>
          </a:p>
          <a:p>
            <a:r>
              <a:rPr lang="fr-FR" i="1" dirty="0"/>
              <a:t>Laurent Zlotkowski, directeur du département dédié à l'enseignement privé chez Opcalia </a:t>
            </a:r>
          </a:p>
          <a:p>
            <a:r>
              <a:rPr lang="fr-FR" i="1" dirty="0"/>
              <a:t>Michèle Coirier, chef d'établissement à Cesson-Sévigné &amp; présidente de la CPN "Formation" au nom de la CEPNL pour le SNCEEL</a:t>
            </a:r>
            <a:br>
              <a:rPr lang="fr-FR" dirty="0"/>
            </a:br>
            <a:r>
              <a:rPr lang="fr-FR" i="1" dirty="0"/>
              <a:t>et Aurélie Delgove, coordinatrice formation et compétences pour le Collège employeur</a:t>
            </a:r>
          </a:p>
          <a:p>
            <a:br>
              <a:rPr lang="fr-FR" dirty="0"/>
            </a:br>
            <a:br>
              <a:rPr lang="fr-FR" dirty="0"/>
            </a:br>
            <a:br>
              <a:rPr lang="fr-FR" dirty="0"/>
            </a:br>
            <a:r>
              <a:rPr lang="fr-FR" b="1" dirty="0"/>
              <a:t>Fusion Agirc-Arrco et les grands enjeux</a:t>
            </a:r>
          </a:p>
          <a:p>
            <a:r>
              <a:rPr lang="fr-FR" i="1" dirty="0"/>
              <a:t>par Isabelle </a:t>
            </a:r>
            <a:r>
              <a:rPr lang="fr-FR" i="1" dirty="0" err="1"/>
              <a:t>Vidalies</a:t>
            </a:r>
            <a:r>
              <a:rPr lang="fr-FR" i="1" dirty="0"/>
              <a:t> et Jean-Pierre Mailles, direction retraite Humanis</a:t>
            </a:r>
            <a:endParaRPr lang="fr-FR" b="1" dirty="0"/>
          </a:p>
          <a:p>
            <a:endParaRPr lang="fr-FR" dirty="0"/>
          </a:p>
        </p:txBody>
      </p:sp>
    </p:spTree>
    <p:extLst>
      <p:ext uri="{BB962C8B-B14F-4D97-AF65-F5344CB8AC3E}">
        <p14:creationId xmlns:p14="http://schemas.microsoft.com/office/powerpoint/2010/main" val="3444555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2E3F6A-D807-430E-BC71-D31C118234AB}"/>
              </a:ext>
            </a:extLst>
          </p:cNvPr>
          <p:cNvSpPr>
            <a:spLocks noGrp="1"/>
          </p:cNvSpPr>
          <p:nvPr>
            <p:ph type="ctrTitle"/>
          </p:nvPr>
        </p:nvSpPr>
        <p:spPr>
          <a:xfrm>
            <a:off x="-3" y="538182"/>
            <a:ext cx="12192001" cy="872177"/>
          </a:xfrm>
        </p:spPr>
        <p:txBody>
          <a:bodyPr/>
          <a:lstStyle/>
          <a:p>
            <a:r>
              <a:rPr lang="fr-FR" dirty="0"/>
              <a:t>La Branche en quelques chiffres</a:t>
            </a:r>
          </a:p>
        </p:txBody>
      </p:sp>
      <p:sp>
        <p:nvSpPr>
          <p:cNvPr id="3" name="Rectangle 2">
            <a:extLst>
              <a:ext uri="{FF2B5EF4-FFF2-40B4-BE49-F238E27FC236}">
                <a16:creationId xmlns:a16="http://schemas.microsoft.com/office/drawing/2014/main" id="{09ACBE02-C84D-4258-A9B1-05F3690B4CF8}"/>
              </a:ext>
            </a:extLst>
          </p:cNvPr>
          <p:cNvSpPr/>
          <p:nvPr/>
        </p:nvSpPr>
        <p:spPr>
          <a:xfrm>
            <a:off x="1134291" y="1519986"/>
            <a:ext cx="9988731" cy="5293757"/>
          </a:xfrm>
          <a:prstGeom prst="rect">
            <a:avLst/>
          </a:prstGeom>
        </p:spPr>
        <p:txBody>
          <a:bodyPr wrap="square">
            <a:spAutoFit/>
          </a:bodyPr>
          <a:lstStyle/>
          <a:p>
            <a:pPr marL="285750" indent="-285750" algn="just">
              <a:buClr>
                <a:schemeClr val="accent3">
                  <a:lumMod val="75000"/>
                </a:schemeClr>
              </a:buClr>
              <a:buFont typeface="Arial" panose="020B0604020202020204" pitchFamily="34" charset="0"/>
              <a:buChar char="•"/>
            </a:pPr>
            <a:r>
              <a:rPr lang="fr-FR" sz="2200" b="1" dirty="0">
                <a:solidFill>
                  <a:schemeClr val="accent3"/>
                </a:solidFill>
                <a:cs typeface="Times New Roman" panose="02020603050405020304" pitchFamily="18" charset="0"/>
              </a:rPr>
              <a:t>7500 établissements</a:t>
            </a:r>
            <a:r>
              <a:rPr lang="fr-FR" sz="2200" dirty="0">
                <a:solidFill>
                  <a:schemeClr val="accent3"/>
                </a:solidFill>
                <a:cs typeface="Times New Roman" panose="02020603050405020304" pitchFamily="18" charset="0"/>
              </a:rPr>
              <a:t> </a:t>
            </a:r>
          </a:p>
          <a:p>
            <a:pPr marL="271463" algn="just">
              <a:buClr>
                <a:schemeClr val="accent3">
                  <a:lumMod val="75000"/>
                </a:schemeClr>
              </a:buClr>
            </a:pPr>
            <a:r>
              <a:rPr lang="fr-FR" sz="2000" dirty="0">
                <a:cs typeface="Times New Roman" panose="02020603050405020304" pitchFamily="18" charset="0"/>
              </a:rPr>
              <a:t>(5100 OGEC, 26 grandes écoles et 5 universités et instituts catholiques)</a:t>
            </a:r>
          </a:p>
          <a:p>
            <a:pPr marL="285750" indent="-285750" algn="just">
              <a:spcBef>
                <a:spcPts val="600"/>
              </a:spcBef>
              <a:buClr>
                <a:schemeClr val="accent3">
                  <a:lumMod val="75000"/>
                </a:schemeClr>
              </a:buClr>
              <a:buFont typeface="Arial" panose="020B0604020202020204" pitchFamily="34" charset="0"/>
              <a:buChar char="•"/>
            </a:pPr>
            <a:r>
              <a:rPr lang="fr-FR" sz="2200" b="1" dirty="0">
                <a:solidFill>
                  <a:schemeClr val="accent3"/>
                </a:solidFill>
                <a:cs typeface="Times New Roman" panose="02020603050405020304" pitchFamily="18" charset="0"/>
              </a:rPr>
              <a:t>2,170 millions </a:t>
            </a:r>
            <a:r>
              <a:rPr lang="fr-FR" sz="2000" dirty="0">
                <a:cs typeface="Times New Roman" panose="02020603050405020304" pitchFamily="18" charset="0"/>
              </a:rPr>
              <a:t>d’élèves et étudiants</a:t>
            </a:r>
          </a:p>
          <a:p>
            <a:pPr marL="285750" indent="-285750" algn="just">
              <a:spcBef>
                <a:spcPts val="600"/>
              </a:spcBef>
              <a:buClr>
                <a:schemeClr val="accent3">
                  <a:lumMod val="75000"/>
                </a:schemeClr>
              </a:buClr>
              <a:buFont typeface="Arial" panose="020B0604020202020204" pitchFamily="34" charset="0"/>
              <a:buChar char="•"/>
            </a:pPr>
            <a:r>
              <a:rPr lang="fr-FR" sz="2200" b="1" dirty="0">
                <a:solidFill>
                  <a:schemeClr val="accent3"/>
                </a:solidFill>
                <a:cs typeface="Times New Roman" panose="02020603050405020304" pitchFamily="18" charset="0"/>
              </a:rPr>
              <a:t>Env. 230 000 personnes y travaillent </a:t>
            </a:r>
            <a:r>
              <a:rPr lang="fr-FR" sz="2000" dirty="0">
                <a:cs typeface="Times New Roman" panose="02020603050405020304" pitchFamily="18" charset="0"/>
              </a:rPr>
              <a:t>(env. 100 000 salariés + 131 000 enseignants agents publics)</a:t>
            </a:r>
          </a:p>
          <a:p>
            <a:pPr marL="285750" indent="-285750" algn="just">
              <a:spcBef>
                <a:spcPts val="600"/>
              </a:spcBef>
              <a:buClr>
                <a:schemeClr val="accent3">
                  <a:lumMod val="75000"/>
                </a:schemeClr>
              </a:buClr>
              <a:buFont typeface="Arial" panose="020B0604020202020204" pitchFamily="34" charset="0"/>
              <a:buChar char="•"/>
            </a:pPr>
            <a:r>
              <a:rPr lang="fr-FR" sz="2200" b="1" dirty="0">
                <a:solidFill>
                  <a:schemeClr val="accent3"/>
                </a:solidFill>
                <a:cs typeface="Times New Roman" panose="02020603050405020304" pitchFamily="18" charset="0"/>
              </a:rPr>
              <a:t>6,5 milliards € de masse salariale </a:t>
            </a:r>
            <a:r>
              <a:rPr lang="fr-FR" sz="2000" dirty="0">
                <a:cs typeface="Times New Roman" panose="02020603050405020304" pitchFamily="18" charset="0"/>
              </a:rPr>
              <a:t>globale </a:t>
            </a:r>
          </a:p>
          <a:p>
            <a:pPr marL="265113" algn="just">
              <a:buClr>
                <a:schemeClr val="accent3">
                  <a:lumMod val="75000"/>
                </a:schemeClr>
              </a:buClr>
            </a:pPr>
            <a:r>
              <a:rPr lang="fr-FR" sz="2000" dirty="0">
                <a:cs typeface="Times New Roman" panose="02020603050405020304" pitchFamily="18" charset="0"/>
              </a:rPr>
              <a:t>(1,8Mds€ salariés chiffres de la collecte OPCALIA (dont enseignants FESIC et AEUIC) / 4,7 Mds€ pour les enseignants agents contractuels de l’Etat - PLF 139)</a:t>
            </a:r>
          </a:p>
          <a:p>
            <a:pPr marL="285750" indent="-285750" algn="just">
              <a:spcBef>
                <a:spcPts val="600"/>
              </a:spcBef>
              <a:buClr>
                <a:schemeClr val="accent3">
                  <a:lumMod val="75000"/>
                </a:schemeClr>
              </a:buClr>
              <a:buFont typeface="Arial" panose="020B0604020202020204" pitchFamily="34" charset="0"/>
              <a:buChar char="•"/>
            </a:pPr>
            <a:r>
              <a:rPr lang="fr-FR" sz="2000" b="1" dirty="0">
                <a:solidFill>
                  <a:schemeClr val="accent3"/>
                </a:solidFill>
                <a:cs typeface="Times New Roman" panose="02020603050405020304" pitchFamily="18" charset="0"/>
              </a:rPr>
              <a:t>des régimes mutualisés de protection sociale </a:t>
            </a:r>
            <a:r>
              <a:rPr lang="fr-FR" sz="2000" dirty="0">
                <a:cs typeface="Times New Roman" panose="02020603050405020304" pitchFamily="18" charset="0"/>
              </a:rPr>
              <a:t>au niveau de la Branche (TPE – PME): </a:t>
            </a:r>
          </a:p>
          <a:p>
            <a:pPr marL="742950" lvl="1" indent="-285750">
              <a:buClr>
                <a:schemeClr val="accent3">
                  <a:lumMod val="75000"/>
                </a:schemeClr>
              </a:buClr>
              <a:buFont typeface="Arial" panose="020B0604020202020204" pitchFamily="34" charset="0"/>
              <a:buChar char="•"/>
            </a:pPr>
            <a:r>
              <a:rPr lang="fr-FR" sz="2000" dirty="0">
                <a:cs typeface="Times New Roman" panose="02020603050405020304" pitchFamily="18" charset="0"/>
              </a:rPr>
              <a:t>3 régimes de prévoyance mutualisés par typologie de personnel </a:t>
            </a:r>
            <a:br>
              <a:rPr lang="fr-FR" sz="2000" dirty="0">
                <a:cs typeface="Times New Roman" panose="02020603050405020304" pitchFamily="18" charset="0"/>
              </a:rPr>
            </a:br>
            <a:r>
              <a:rPr lang="fr-FR" sz="2000" dirty="0">
                <a:cs typeface="Times New Roman" panose="02020603050405020304" pitchFamily="18" charset="0"/>
              </a:rPr>
              <a:t>(enseignants / cadres et non cadres),</a:t>
            </a:r>
          </a:p>
          <a:p>
            <a:pPr marL="742950" lvl="1" indent="-285750" algn="just">
              <a:buClr>
                <a:schemeClr val="accent3">
                  <a:lumMod val="75000"/>
                </a:schemeClr>
              </a:buClr>
              <a:buFont typeface="Arial" panose="020B0604020202020204" pitchFamily="34" charset="0"/>
              <a:buChar char="•"/>
            </a:pPr>
            <a:r>
              <a:rPr lang="fr-FR" sz="2000" dirty="0">
                <a:cs typeface="Times New Roman" panose="02020603050405020304" pitchFamily="18" charset="0"/>
              </a:rPr>
              <a:t>un régime de frais de santé mutualisé pour les salariés,</a:t>
            </a:r>
          </a:p>
          <a:p>
            <a:pPr marL="742950" lvl="1" indent="-285750" algn="just">
              <a:buClr>
                <a:schemeClr val="accent3">
                  <a:lumMod val="75000"/>
                </a:schemeClr>
              </a:buClr>
              <a:buFont typeface="Arial" panose="020B0604020202020204" pitchFamily="34" charset="0"/>
              <a:buChar char="•"/>
            </a:pPr>
            <a:r>
              <a:rPr lang="fr-FR" sz="2000" dirty="0">
                <a:cs typeface="Times New Roman" panose="02020603050405020304" pitchFamily="18" charset="0"/>
              </a:rPr>
              <a:t>un fonds social pour les adhérents des régimes mutualisés.</a:t>
            </a:r>
          </a:p>
          <a:p>
            <a:pPr marL="285750" indent="-285750" algn="just">
              <a:spcBef>
                <a:spcPts val="600"/>
              </a:spcBef>
              <a:buClr>
                <a:schemeClr val="accent3">
                  <a:lumMod val="75000"/>
                </a:schemeClr>
              </a:buClr>
              <a:buFont typeface="Arial" panose="020B0604020202020204" pitchFamily="34" charset="0"/>
              <a:buChar char="•"/>
            </a:pPr>
            <a:r>
              <a:rPr lang="fr-FR" sz="2000" dirty="0">
                <a:cs typeface="Times New Roman" panose="02020603050405020304" pitchFamily="18" charset="0"/>
              </a:rPr>
              <a:t>une « enveloppe » de </a:t>
            </a:r>
            <a:r>
              <a:rPr lang="fr-FR" sz="2000" b="1" dirty="0">
                <a:solidFill>
                  <a:schemeClr val="accent3"/>
                </a:solidFill>
                <a:cs typeface="Times New Roman" panose="02020603050405020304" pitchFamily="18" charset="0"/>
              </a:rPr>
              <a:t>fonds mutualisés de formation professionnelle </a:t>
            </a:r>
            <a:r>
              <a:rPr lang="fr-FR" sz="2000" dirty="0">
                <a:cs typeface="Times New Roman" panose="02020603050405020304" pitchFamily="18" charset="0"/>
              </a:rPr>
              <a:t>(OPCALIA)</a:t>
            </a:r>
          </a:p>
          <a:p>
            <a:pPr marL="285750" indent="-285750" algn="just">
              <a:spcBef>
                <a:spcPts val="600"/>
              </a:spcBef>
              <a:buClr>
                <a:schemeClr val="accent3">
                  <a:lumMod val="75000"/>
                </a:schemeClr>
              </a:buClr>
              <a:buFont typeface="Arial" panose="020B0604020202020204" pitchFamily="34" charset="0"/>
              <a:buChar char="•"/>
            </a:pPr>
            <a:r>
              <a:rPr lang="fr-FR" sz="2000" dirty="0">
                <a:cs typeface="Times New Roman" panose="02020603050405020304" pitchFamily="18" charset="0"/>
              </a:rPr>
              <a:t>une </a:t>
            </a:r>
            <a:r>
              <a:rPr lang="fr-FR" sz="2000" b="1" dirty="0">
                <a:solidFill>
                  <a:schemeClr val="accent3"/>
                </a:solidFill>
                <a:cs typeface="Times New Roman" panose="02020603050405020304" pitchFamily="18" charset="0"/>
              </a:rPr>
              <a:t>convention collective </a:t>
            </a:r>
            <a:r>
              <a:rPr lang="fr-FR" sz="2000" dirty="0">
                <a:cs typeface="Times New Roman" panose="02020603050405020304" pitchFamily="18" charset="0"/>
              </a:rPr>
              <a:t>(9 conventions collectives regroupées en sections)</a:t>
            </a:r>
          </a:p>
        </p:txBody>
      </p:sp>
    </p:spTree>
    <p:extLst>
      <p:ext uri="{BB962C8B-B14F-4D97-AF65-F5344CB8AC3E}">
        <p14:creationId xmlns:p14="http://schemas.microsoft.com/office/powerpoint/2010/main" val="12807786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C5859-B4EF-41CE-842F-A6256A21D438}"/>
              </a:ext>
            </a:extLst>
          </p:cNvPr>
          <p:cNvSpPr>
            <a:spLocks noGrp="1"/>
          </p:cNvSpPr>
          <p:nvPr>
            <p:ph type="ctrTitle"/>
          </p:nvPr>
        </p:nvSpPr>
        <p:spPr/>
        <p:txBody>
          <a:bodyPr/>
          <a:lstStyle/>
          <a:p>
            <a:r>
              <a:rPr lang="fr-FR" sz="2800" b="1" dirty="0"/>
              <a:t>la formation professionnelle au service du projet de l'établissement</a:t>
            </a:r>
            <a:endParaRPr lang="fr-FR" sz="2800" dirty="0"/>
          </a:p>
        </p:txBody>
      </p:sp>
      <p:sp>
        <p:nvSpPr>
          <p:cNvPr id="3" name="Rectangle 2">
            <a:extLst>
              <a:ext uri="{FF2B5EF4-FFF2-40B4-BE49-F238E27FC236}">
                <a16:creationId xmlns:a16="http://schemas.microsoft.com/office/drawing/2014/main" id="{F3B746B9-3B4F-43D0-B00F-1EDD8305763A}"/>
              </a:ext>
            </a:extLst>
          </p:cNvPr>
          <p:cNvSpPr/>
          <p:nvPr/>
        </p:nvSpPr>
        <p:spPr>
          <a:xfrm>
            <a:off x="1864460" y="2251390"/>
            <a:ext cx="9511862" cy="4031873"/>
          </a:xfrm>
          <a:prstGeom prst="rect">
            <a:avLst/>
          </a:prstGeom>
        </p:spPr>
        <p:txBody>
          <a:bodyPr wrap="square">
            <a:spAutoFit/>
          </a:bodyPr>
          <a:lstStyle/>
          <a:p>
            <a:r>
              <a:rPr lang="fr-FR" sz="3200" dirty="0"/>
              <a:t>Tuan N’Guyen, juriste chez Opcalia</a:t>
            </a:r>
          </a:p>
          <a:p>
            <a:r>
              <a:rPr lang="fr-FR" sz="3200" dirty="0"/>
              <a:t>Laurent Zlotkowski, directeur du département dédié à l'enseignement privé chez Opcalia </a:t>
            </a:r>
          </a:p>
          <a:p>
            <a:r>
              <a:rPr lang="fr-FR" sz="3200" dirty="0"/>
              <a:t>Michèle Coirier, chef d'établissement à Cesson-Sévigné &amp; présidente de la CPN "Formation" au nom de la CEPNL pour le SNCEEL</a:t>
            </a:r>
            <a:br>
              <a:rPr lang="fr-FR" sz="3200" dirty="0"/>
            </a:br>
            <a:r>
              <a:rPr lang="fr-FR" sz="3200" dirty="0"/>
              <a:t>et Aurélie Delgove, coordinatrice formation et compétences pour le Collège employeur</a:t>
            </a:r>
          </a:p>
        </p:txBody>
      </p:sp>
    </p:spTree>
    <p:extLst>
      <p:ext uri="{BB962C8B-B14F-4D97-AF65-F5344CB8AC3E}">
        <p14:creationId xmlns:p14="http://schemas.microsoft.com/office/powerpoint/2010/main" val="14350916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BAC26E5-302E-4EAB-8E17-F9388986667D}"/>
              </a:ext>
            </a:extLst>
          </p:cNvPr>
          <p:cNvPicPr>
            <a:picLocks noChangeAspect="1"/>
          </p:cNvPicPr>
          <p:nvPr/>
        </p:nvPicPr>
        <p:blipFill rotWithShape="1">
          <a:blip r:embed="rId2"/>
          <a:srcRect t="17416" b="6570"/>
          <a:stretch/>
        </p:blipFill>
        <p:spPr>
          <a:xfrm>
            <a:off x="27" y="13"/>
            <a:ext cx="12191973" cy="6857987"/>
          </a:xfrm>
          <a:prstGeom prst="rect">
            <a:avLst/>
          </a:prstGeom>
        </p:spPr>
      </p:pic>
      <p:sp>
        <p:nvSpPr>
          <p:cNvPr id="3" name="ZoneTexte 2">
            <a:extLst>
              <a:ext uri="{FF2B5EF4-FFF2-40B4-BE49-F238E27FC236}">
                <a16:creationId xmlns:a16="http://schemas.microsoft.com/office/drawing/2014/main" id="{BD1D6AF2-A02C-4B26-BB2B-7E0C9E204557}"/>
              </a:ext>
            </a:extLst>
          </p:cNvPr>
          <p:cNvSpPr txBox="1"/>
          <p:nvPr/>
        </p:nvSpPr>
        <p:spPr>
          <a:xfrm>
            <a:off x="11267091" y="6493160"/>
            <a:ext cx="777765" cy="276999"/>
          </a:xfrm>
          <a:prstGeom prst="rect">
            <a:avLst/>
          </a:prstGeom>
          <a:noFill/>
        </p:spPr>
        <p:txBody>
          <a:bodyPr wrap="square" rtlCol="0">
            <a:spAutoFit/>
          </a:bodyPr>
          <a:lstStyle/>
          <a:p>
            <a:r>
              <a:rPr lang="fr-FR" sz="1200" dirty="0"/>
              <a:t>©Opcalia</a:t>
            </a:r>
          </a:p>
        </p:txBody>
      </p:sp>
      <p:sp>
        <p:nvSpPr>
          <p:cNvPr id="4" name="Espace réservé du numéro de diapositive 3">
            <a:extLst>
              <a:ext uri="{FF2B5EF4-FFF2-40B4-BE49-F238E27FC236}">
                <a16:creationId xmlns:a16="http://schemas.microsoft.com/office/drawing/2014/main" id="{23AEA811-7FE3-4AB7-A094-07C19D5C371C}"/>
              </a:ext>
            </a:extLst>
          </p:cNvPr>
          <p:cNvSpPr>
            <a:spLocks noGrp="1"/>
          </p:cNvSpPr>
          <p:nvPr>
            <p:ph type="sldNum" sz="quarter" idx="12"/>
          </p:nvPr>
        </p:nvSpPr>
        <p:spPr/>
        <p:txBody>
          <a:bodyPr/>
          <a:lstStyle/>
          <a:p>
            <a:fld id="{5DE4869A-86B0-7C46-919B-BA90002E6EA4}" type="slidenum">
              <a:rPr lang="fr-FR" smtClean="0">
                <a:solidFill>
                  <a:prstClr val="black">
                    <a:tint val="75000"/>
                  </a:prstClr>
                </a:solidFill>
              </a:rPr>
              <a:pPr/>
              <a:t>81</a:t>
            </a:fld>
            <a:endParaRPr lang="fr-FR">
              <a:solidFill>
                <a:prstClr val="black">
                  <a:tint val="75000"/>
                </a:prstClr>
              </a:solidFill>
            </a:endParaRPr>
          </a:p>
        </p:txBody>
      </p:sp>
    </p:spTree>
    <p:extLst>
      <p:ext uri="{BB962C8B-B14F-4D97-AF65-F5344CB8AC3E}">
        <p14:creationId xmlns:p14="http://schemas.microsoft.com/office/powerpoint/2010/main" val="25771898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729143-C93D-49E3-A4BA-709D50B79DB9}"/>
              </a:ext>
            </a:extLst>
          </p:cNvPr>
          <p:cNvSpPr>
            <a:spLocks noGrp="1"/>
          </p:cNvSpPr>
          <p:nvPr>
            <p:ph type="body" idx="1"/>
          </p:nvPr>
        </p:nvSpPr>
        <p:spPr/>
        <p:txBody>
          <a:bodyPr/>
          <a:lstStyle/>
          <a:p>
            <a:r>
              <a:rPr lang="fr-FR" dirty="0"/>
              <a:t>Loi n° 2018-771 du 5 sept. 2018 </a:t>
            </a:r>
          </a:p>
          <a:p>
            <a:endParaRPr lang="fr-FR" dirty="0"/>
          </a:p>
        </p:txBody>
      </p:sp>
      <p:sp>
        <p:nvSpPr>
          <p:cNvPr id="3" name="Espace réservé du contenu 2">
            <a:extLst>
              <a:ext uri="{FF2B5EF4-FFF2-40B4-BE49-F238E27FC236}">
                <a16:creationId xmlns:a16="http://schemas.microsoft.com/office/drawing/2014/main" id="{DDC52DB7-0C54-4A2B-8221-80234D8826F4}"/>
              </a:ext>
            </a:extLst>
          </p:cNvPr>
          <p:cNvSpPr>
            <a:spLocks noGrp="1"/>
          </p:cNvSpPr>
          <p:nvPr>
            <p:ph sz="half" idx="15"/>
          </p:nvPr>
        </p:nvSpPr>
        <p:spPr/>
        <p:txBody>
          <a:bodyPr>
            <a:normAutofit fontScale="47500" lnSpcReduction="20000"/>
          </a:bodyPr>
          <a:lstStyle/>
          <a:p>
            <a:pPr marL="457200" indent="-457200">
              <a:lnSpc>
                <a:spcPct val="120000"/>
              </a:lnSpc>
              <a:spcBef>
                <a:spcPts val="0"/>
              </a:spcBef>
              <a:spcAft>
                <a:spcPts val="600"/>
              </a:spcAft>
              <a:buFont typeface="+mj-lt"/>
              <a:buAutoNum type="arabicPeriod"/>
            </a:pPr>
            <a:r>
              <a:rPr lang="fr-FR" cap="none" dirty="0"/>
              <a:t>Création de France compétences (établissement public qui fusionne </a:t>
            </a:r>
            <a:r>
              <a:rPr lang="fr-FR" cap="none" dirty="0" err="1"/>
              <a:t>Cnefop</a:t>
            </a:r>
            <a:r>
              <a:rPr lang="fr-FR" cap="none" dirty="0"/>
              <a:t>, </a:t>
            </a:r>
            <a:r>
              <a:rPr lang="fr-FR" cap="none" dirty="0" err="1"/>
              <a:t>Copanef</a:t>
            </a:r>
            <a:r>
              <a:rPr lang="fr-FR" cap="none" dirty="0"/>
              <a:t>, </a:t>
            </a:r>
            <a:r>
              <a:rPr lang="fr-FR" cap="none" dirty="0" err="1"/>
              <a:t>Coparef</a:t>
            </a:r>
            <a:r>
              <a:rPr lang="fr-FR" cap="none" dirty="0"/>
              <a:t>, FPSPP et CNCP)</a:t>
            </a:r>
          </a:p>
          <a:p>
            <a:pPr marL="457200" indent="-457200">
              <a:lnSpc>
                <a:spcPct val="120000"/>
              </a:lnSpc>
              <a:spcBef>
                <a:spcPts val="0"/>
              </a:spcBef>
              <a:spcAft>
                <a:spcPts val="600"/>
              </a:spcAft>
              <a:buFont typeface="+mj-lt"/>
              <a:buAutoNum type="arabicPeriod"/>
            </a:pPr>
            <a:r>
              <a:rPr lang="fr-FR" b="1" cap="none" dirty="0"/>
              <a:t>La création d’une </a:t>
            </a:r>
            <a:r>
              <a:rPr lang="fr-FR" b="1" u="sng" cap="none" dirty="0"/>
              <a:t>contribution unique </a:t>
            </a:r>
            <a:r>
              <a:rPr lang="fr-FR" b="1" cap="none" dirty="0"/>
              <a:t>pour la formation professionnelle et l’apprentissage </a:t>
            </a:r>
            <a:r>
              <a:rPr lang="fr-FR" b="1" u="sng" cap="none" dirty="0"/>
              <a:t>recouvrée par les Urssaf</a:t>
            </a:r>
          </a:p>
          <a:p>
            <a:pPr marL="457200" indent="-457200">
              <a:lnSpc>
                <a:spcPct val="120000"/>
              </a:lnSpc>
              <a:spcBef>
                <a:spcPts val="0"/>
              </a:spcBef>
              <a:spcAft>
                <a:spcPts val="600"/>
              </a:spcAft>
              <a:buFont typeface="+mj-lt"/>
              <a:buAutoNum type="arabicPeriod"/>
            </a:pPr>
            <a:r>
              <a:rPr lang="fr-FR" cap="none" dirty="0"/>
              <a:t>Nouvelle </a:t>
            </a:r>
            <a:r>
              <a:rPr lang="fr-FR" b="1" cap="none" dirty="0"/>
              <a:t>définition de l’action de formation, </a:t>
            </a:r>
            <a:r>
              <a:rPr lang="fr-FR" cap="none" dirty="0"/>
              <a:t>intégrant notamment la reconnaissance de la formation en situation de travail (</a:t>
            </a:r>
            <a:r>
              <a:rPr lang="fr-FR" cap="none" dirty="0" err="1"/>
              <a:t>Fest</a:t>
            </a:r>
            <a:r>
              <a:rPr lang="fr-FR" cap="none" dirty="0"/>
              <a:t>)</a:t>
            </a:r>
          </a:p>
          <a:p>
            <a:pPr marL="457200" indent="-457200">
              <a:lnSpc>
                <a:spcPct val="120000"/>
              </a:lnSpc>
              <a:spcBef>
                <a:spcPts val="0"/>
              </a:spcBef>
              <a:spcAft>
                <a:spcPts val="600"/>
              </a:spcAft>
              <a:buFont typeface="+mj-lt"/>
              <a:buAutoNum type="arabicPeriod"/>
            </a:pPr>
            <a:r>
              <a:rPr lang="fr-FR" b="1" cap="none" dirty="0"/>
              <a:t>Monétisation des heures de CPF et de DIF acquises au 31/12/2018 </a:t>
            </a:r>
            <a:r>
              <a:rPr lang="fr-FR" cap="none" dirty="0"/>
              <a:t>(gestion par les opérateurs de compétences en 2019)</a:t>
            </a:r>
          </a:p>
          <a:p>
            <a:pPr marL="457200" indent="-457200">
              <a:lnSpc>
                <a:spcPct val="120000"/>
              </a:lnSpc>
              <a:spcBef>
                <a:spcPts val="0"/>
              </a:spcBef>
              <a:spcAft>
                <a:spcPts val="600"/>
              </a:spcAft>
              <a:buFont typeface="+mj-lt"/>
              <a:buAutoNum type="arabicPeriod"/>
            </a:pPr>
            <a:r>
              <a:rPr lang="fr-FR" b="1" cap="none" dirty="0"/>
              <a:t>Mise en place du CPF de transition </a:t>
            </a:r>
            <a:r>
              <a:rPr lang="fr-FR" cap="none" dirty="0"/>
              <a:t>(gestion par les anciens FONGECIF puis par les commissions paritaires interprofessionnelles régionales CPIR))</a:t>
            </a:r>
          </a:p>
          <a:p>
            <a:pPr marL="457200" indent="-457200">
              <a:lnSpc>
                <a:spcPct val="120000"/>
              </a:lnSpc>
              <a:spcBef>
                <a:spcPts val="0"/>
              </a:spcBef>
              <a:spcAft>
                <a:spcPts val="600"/>
              </a:spcAft>
              <a:buFont typeface="+mj-lt"/>
              <a:buAutoNum type="arabicPeriod"/>
            </a:pPr>
            <a:r>
              <a:rPr lang="fr-FR" cap="none" dirty="0"/>
              <a:t>Modification des obligations des entreprises dans la gestion des parcours des salariés sur six ans</a:t>
            </a:r>
            <a:endParaRPr lang="fr-FR" dirty="0"/>
          </a:p>
          <a:p>
            <a:pPr marL="457200" indent="-457200">
              <a:lnSpc>
                <a:spcPct val="120000"/>
              </a:lnSpc>
              <a:spcBef>
                <a:spcPts val="0"/>
              </a:spcBef>
              <a:spcAft>
                <a:spcPts val="600"/>
              </a:spcAft>
              <a:buFont typeface="+mj-lt"/>
              <a:buAutoNum type="arabicPeriod"/>
            </a:pPr>
            <a:r>
              <a:rPr lang="fr-FR" cap="none" dirty="0"/>
              <a:t>Transformation du plan de formation en « </a:t>
            </a:r>
            <a:r>
              <a:rPr lang="fr-FR" b="1" cap="none" dirty="0"/>
              <a:t>plan de développement des compétences</a:t>
            </a:r>
            <a:r>
              <a:rPr lang="fr-FR" cap="none" dirty="0"/>
              <a:t> »</a:t>
            </a:r>
          </a:p>
          <a:p>
            <a:pPr marL="457200" indent="-457200">
              <a:lnSpc>
                <a:spcPct val="120000"/>
              </a:lnSpc>
              <a:spcBef>
                <a:spcPts val="0"/>
              </a:spcBef>
              <a:spcAft>
                <a:spcPts val="600"/>
              </a:spcAft>
              <a:buFont typeface="+mj-lt"/>
              <a:buAutoNum type="arabicPeriod"/>
            </a:pPr>
            <a:r>
              <a:rPr lang="fr-FR" cap="none" dirty="0"/>
              <a:t>Mise en place de </a:t>
            </a:r>
            <a:r>
              <a:rPr lang="fr-FR" b="1" cap="none" dirty="0"/>
              <a:t>la PRO-A </a:t>
            </a:r>
            <a:r>
              <a:rPr lang="fr-FR" cap="none" dirty="0"/>
              <a:t>(professionnalisation en alternance pour les salariés en CDI)</a:t>
            </a:r>
          </a:p>
          <a:p>
            <a:pPr marL="457200" indent="-457200">
              <a:lnSpc>
                <a:spcPct val="120000"/>
              </a:lnSpc>
              <a:spcBef>
                <a:spcPts val="0"/>
              </a:spcBef>
              <a:spcAft>
                <a:spcPts val="600"/>
              </a:spcAft>
              <a:buFont typeface="+mj-lt"/>
              <a:buAutoNum type="arabicPeriod"/>
            </a:pPr>
            <a:r>
              <a:rPr lang="fr-FR" cap="none" dirty="0"/>
              <a:t>Nouvelles dispositions du contrat d’apprentissage (conclusion jusqu'à 30 ans, modalités de rupture, travail des apprentis mineur, etc.)</a:t>
            </a:r>
          </a:p>
          <a:p>
            <a:pPr marL="457200" indent="-457200">
              <a:lnSpc>
                <a:spcPct val="120000"/>
              </a:lnSpc>
              <a:spcBef>
                <a:spcPts val="0"/>
              </a:spcBef>
              <a:spcAft>
                <a:spcPts val="600"/>
              </a:spcAft>
              <a:buFont typeface="+mj-lt"/>
              <a:buAutoNum type="arabicPeriod"/>
            </a:pPr>
            <a:r>
              <a:rPr lang="fr-FR" cap="none" dirty="0"/>
              <a:t>Possibilité pour les CFA d’ouvrir de nouvelles sections sans accord de la région</a:t>
            </a:r>
          </a:p>
          <a:p>
            <a:pPr marL="457200" indent="-457200">
              <a:lnSpc>
                <a:spcPct val="120000"/>
              </a:lnSpc>
              <a:spcBef>
                <a:spcPts val="0"/>
              </a:spcBef>
              <a:spcAft>
                <a:spcPts val="600"/>
              </a:spcAft>
              <a:buFont typeface="+mj-lt"/>
              <a:buAutoNum type="arabicPeriod"/>
            </a:pPr>
            <a:r>
              <a:rPr lang="fr-FR" b="1" cap="none" dirty="0"/>
              <a:t>Obligation de donner un niveau aux CQP </a:t>
            </a:r>
            <a:r>
              <a:rPr lang="fr-FR" cap="none" dirty="0"/>
              <a:t>pour les faire enregistrer au RNCP</a:t>
            </a:r>
          </a:p>
        </p:txBody>
      </p:sp>
      <p:sp>
        <p:nvSpPr>
          <p:cNvPr id="4" name="Titre 3">
            <a:extLst>
              <a:ext uri="{FF2B5EF4-FFF2-40B4-BE49-F238E27FC236}">
                <a16:creationId xmlns:a16="http://schemas.microsoft.com/office/drawing/2014/main" id="{560F6402-018F-41E3-A3F9-BE12D4BBEA88}"/>
              </a:ext>
            </a:extLst>
          </p:cNvPr>
          <p:cNvSpPr>
            <a:spLocks noGrp="1"/>
          </p:cNvSpPr>
          <p:nvPr>
            <p:ph type="title"/>
          </p:nvPr>
        </p:nvSpPr>
        <p:spPr/>
        <p:txBody>
          <a:bodyPr/>
          <a:lstStyle/>
          <a:p>
            <a:r>
              <a:rPr lang="fr-FR" dirty="0"/>
              <a:t>Réforme 2018 : points clés</a:t>
            </a:r>
          </a:p>
        </p:txBody>
      </p:sp>
    </p:spTree>
    <p:extLst>
      <p:ext uri="{BB962C8B-B14F-4D97-AF65-F5344CB8AC3E}">
        <p14:creationId xmlns:p14="http://schemas.microsoft.com/office/powerpoint/2010/main" val="2636052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F8EB5D59-601A-4FF1-8A1B-F5C97C95AF90}"/>
              </a:ext>
            </a:extLst>
          </p:cNvPr>
          <p:cNvGraphicFramePr/>
          <p:nvPr>
            <p:extLst>
              <p:ext uri="{D42A27DB-BD31-4B8C-83A1-F6EECF244321}">
                <p14:modId xmlns:p14="http://schemas.microsoft.com/office/powerpoint/2010/main" val="184272857"/>
              </p:ext>
            </p:extLst>
          </p:nvPr>
        </p:nvGraphicFramePr>
        <p:xfrm>
          <a:off x="3476117" y="896948"/>
          <a:ext cx="7772786" cy="5213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que 5" descr="Pièces">
            <a:extLst>
              <a:ext uri="{FF2B5EF4-FFF2-40B4-BE49-F238E27FC236}">
                <a16:creationId xmlns:a16="http://schemas.microsoft.com/office/drawing/2014/main" id="{51049CD3-A40C-4F50-B762-D7551BB8F3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84841" y="1163170"/>
            <a:ext cx="617741" cy="617741"/>
          </a:xfrm>
          <a:prstGeom prst="rect">
            <a:avLst/>
          </a:prstGeom>
        </p:spPr>
      </p:pic>
      <p:sp>
        <p:nvSpPr>
          <p:cNvPr id="8" name="ZoneTexte 7">
            <a:extLst>
              <a:ext uri="{FF2B5EF4-FFF2-40B4-BE49-F238E27FC236}">
                <a16:creationId xmlns:a16="http://schemas.microsoft.com/office/drawing/2014/main" id="{209424FD-530F-41A0-925D-B572086D4414}"/>
              </a:ext>
            </a:extLst>
          </p:cNvPr>
          <p:cNvSpPr txBox="1"/>
          <p:nvPr/>
        </p:nvSpPr>
        <p:spPr>
          <a:xfrm>
            <a:off x="578482" y="1587983"/>
            <a:ext cx="28269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établissements versent la contribution unique à Urssaf</a:t>
            </a:r>
          </a:p>
        </p:txBody>
      </p:sp>
      <p:pic>
        <p:nvPicPr>
          <p:cNvPr id="10" name="Graphique 9" descr="École">
            <a:extLst>
              <a:ext uri="{FF2B5EF4-FFF2-40B4-BE49-F238E27FC236}">
                <a16:creationId xmlns:a16="http://schemas.microsoft.com/office/drawing/2014/main" id="{475548F1-61FB-4897-BE56-68FEEB4347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1665" y="896948"/>
            <a:ext cx="914400" cy="914400"/>
          </a:xfrm>
          <a:prstGeom prst="rect">
            <a:avLst/>
          </a:prstGeom>
        </p:spPr>
      </p:pic>
      <p:cxnSp>
        <p:nvCxnSpPr>
          <p:cNvPr id="12" name="Connecteur droit avec flèche 11">
            <a:extLst>
              <a:ext uri="{FF2B5EF4-FFF2-40B4-BE49-F238E27FC236}">
                <a16:creationId xmlns:a16="http://schemas.microsoft.com/office/drawing/2014/main" id="{ED0DC685-16B0-4372-8E07-0675250E56CF}"/>
              </a:ext>
            </a:extLst>
          </p:cNvPr>
          <p:cNvCxnSpPr>
            <a:cxnSpLocks/>
          </p:cNvCxnSpPr>
          <p:nvPr/>
        </p:nvCxnSpPr>
        <p:spPr>
          <a:xfrm>
            <a:off x="1319247" y="1587983"/>
            <a:ext cx="2156869" cy="12531"/>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13" name="Flèche : droite 12">
            <a:extLst>
              <a:ext uri="{FF2B5EF4-FFF2-40B4-BE49-F238E27FC236}">
                <a16:creationId xmlns:a16="http://schemas.microsoft.com/office/drawing/2014/main" id="{C378C024-6C36-432E-8D1F-BDD5C995F121}"/>
              </a:ext>
            </a:extLst>
          </p:cNvPr>
          <p:cNvSpPr/>
          <p:nvPr/>
        </p:nvSpPr>
        <p:spPr>
          <a:xfrm rot="5400000">
            <a:off x="6956886" y="2362782"/>
            <a:ext cx="572372" cy="593313"/>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e 22">
            <a:extLst>
              <a:ext uri="{FF2B5EF4-FFF2-40B4-BE49-F238E27FC236}">
                <a16:creationId xmlns:a16="http://schemas.microsoft.com/office/drawing/2014/main" id="{83A027EF-3BAC-4881-9231-1564AB3628E1}"/>
              </a:ext>
            </a:extLst>
          </p:cNvPr>
          <p:cNvGrpSpPr/>
          <p:nvPr/>
        </p:nvGrpSpPr>
        <p:grpSpPr>
          <a:xfrm>
            <a:off x="4108150" y="4191584"/>
            <a:ext cx="6410326" cy="460690"/>
            <a:chOff x="4746504" y="4198562"/>
            <a:chExt cx="5878452" cy="460690"/>
          </a:xfrm>
        </p:grpSpPr>
        <p:cxnSp>
          <p:nvCxnSpPr>
            <p:cNvPr id="15" name="Connecteur droit avec flèche 14">
              <a:extLst>
                <a:ext uri="{FF2B5EF4-FFF2-40B4-BE49-F238E27FC236}">
                  <a16:creationId xmlns:a16="http://schemas.microsoft.com/office/drawing/2014/main" id="{A256C495-7083-41B9-B975-8FC80CDFED83}"/>
                </a:ext>
              </a:extLst>
            </p:cNvPr>
            <p:cNvCxnSpPr>
              <a:cxnSpLocks/>
            </p:cNvCxnSpPr>
            <p:nvPr/>
          </p:nvCxnSpPr>
          <p:spPr>
            <a:xfrm>
              <a:off x="4746504" y="4198562"/>
              <a:ext cx="0" cy="46069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18" name="Connecteur droit avec flèche 17">
              <a:extLst>
                <a:ext uri="{FF2B5EF4-FFF2-40B4-BE49-F238E27FC236}">
                  <a16:creationId xmlns:a16="http://schemas.microsoft.com/office/drawing/2014/main" id="{571BDF06-70EF-4C73-86FC-3958A68A9FD9}"/>
                </a:ext>
              </a:extLst>
            </p:cNvPr>
            <p:cNvCxnSpPr>
              <a:cxnSpLocks/>
            </p:cNvCxnSpPr>
            <p:nvPr/>
          </p:nvCxnSpPr>
          <p:spPr>
            <a:xfrm>
              <a:off x="5890087" y="4198562"/>
              <a:ext cx="0" cy="46069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Connecteur droit avec flèche 18">
              <a:extLst>
                <a:ext uri="{FF2B5EF4-FFF2-40B4-BE49-F238E27FC236}">
                  <a16:creationId xmlns:a16="http://schemas.microsoft.com/office/drawing/2014/main" id="{BFABD34F-33EC-4D74-A325-99FCFAFF3B2C}"/>
                </a:ext>
              </a:extLst>
            </p:cNvPr>
            <p:cNvCxnSpPr>
              <a:cxnSpLocks/>
            </p:cNvCxnSpPr>
            <p:nvPr/>
          </p:nvCxnSpPr>
          <p:spPr>
            <a:xfrm>
              <a:off x="7068569" y="4198562"/>
              <a:ext cx="0" cy="46069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Connecteur droit avec flèche 19">
              <a:extLst>
                <a:ext uri="{FF2B5EF4-FFF2-40B4-BE49-F238E27FC236}">
                  <a16:creationId xmlns:a16="http://schemas.microsoft.com/office/drawing/2014/main" id="{5F4E4035-DD4C-45F5-BB2F-A21C93766435}"/>
                </a:ext>
              </a:extLst>
            </p:cNvPr>
            <p:cNvCxnSpPr>
              <a:cxnSpLocks/>
            </p:cNvCxnSpPr>
            <p:nvPr/>
          </p:nvCxnSpPr>
          <p:spPr>
            <a:xfrm>
              <a:off x="8267991" y="4198562"/>
              <a:ext cx="0" cy="46069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Connecteur droit avec flèche 20">
              <a:extLst>
                <a:ext uri="{FF2B5EF4-FFF2-40B4-BE49-F238E27FC236}">
                  <a16:creationId xmlns:a16="http://schemas.microsoft.com/office/drawing/2014/main" id="{D6853F6F-24EC-4EB7-8387-1845E831BA16}"/>
                </a:ext>
              </a:extLst>
            </p:cNvPr>
            <p:cNvCxnSpPr>
              <a:cxnSpLocks/>
            </p:cNvCxnSpPr>
            <p:nvPr/>
          </p:nvCxnSpPr>
          <p:spPr>
            <a:xfrm>
              <a:off x="9453454" y="4198562"/>
              <a:ext cx="0" cy="46069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Connecteur droit avec flèche 21">
              <a:extLst>
                <a:ext uri="{FF2B5EF4-FFF2-40B4-BE49-F238E27FC236}">
                  <a16:creationId xmlns:a16="http://schemas.microsoft.com/office/drawing/2014/main" id="{41F90FEB-B55E-4942-9F95-8213C824FA65}"/>
                </a:ext>
              </a:extLst>
            </p:cNvPr>
            <p:cNvCxnSpPr>
              <a:cxnSpLocks/>
            </p:cNvCxnSpPr>
            <p:nvPr/>
          </p:nvCxnSpPr>
          <p:spPr>
            <a:xfrm>
              <a:off x="10624956" y="4198562"/>
              <a:ext cx="0" cy="46069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grpSp>
      <p:sp>
        <p:nvSpPr>
          <p:cNvPr id="27" name="ZoneTexte 26">
            <a:extLst>
              <a:ext uri="{FF2B5EF4-FFF2-40B4-BE49-F238E27FC236}">
                <a16:creationId xmlns:a16="http://schemas.microsoft.com/office/drawing/2014/main" id="{447DB4EF-8FE0-4836-A0E5-DBF18844D92E}"/>
              </a:ext>
            </a:extLst>
          </p:cNvPr>
          <p:cNvSpPr txBox="1"/>
          <p:nvPr/>
        </p:nvSpPr>
        <p:spPr>
          <a:xfrm>
            <a:off x="4668852" y="39701"/>
            <a:ext cx="397257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black"/>
                </a:solidFill>
                <a:effectLst/>
                <a:uLnTx/>
                <a:uFillTx/>
                <a:latin typeface="Calibri" panose="020F0502020204030204"/>
                <a:ea typeface="+mn-ea"/>
                <a:cs typeface="+mn-cs"/>
              </a:rPr>
              <a:t>Les acteurs</a:t>
            </a:r>
          </a:p>
        </p:txBody>
      </p:sp>
      <p:sp>
        <p:nvSpPr>
          <p:cNvPr id="2" name="Espace réservé du numéro de diapositive 1">
            <a:extLst>
              <a:ext uri="{FF2B5EF4-FFF2-40B4-BE49-F238E27FC236}">
                <a16:creationId xmlns:a16="http://schemas.microsoft.com/office/drawing/2014/main" id="{8D7256AA-BFDA-4CDA-8AF0-70CE9BDFEC17}"/>
              </a:ext>
            </a:extLst>
          </p:cNvPr>
          <p:cNvSpPr>
            <a:spLocks noGrp="1"/>
          </p:cNvSpPr>
          <p:nvPr>
            <p:ph type="sldNum" sz="quarter" idx="12"/>
          </p:nvPr>
        </p:nvSpPr>
        <p:spPr/>
        <p:txBody>
          <a:bodyPr/>
          <a:lstStyle/>
          <a:p>
            <a:fld id="{A117EBA0-F2A4-40FF-8E4D-17DF13D1CFE0}" type="slidenum">
              <a:rPr lang="fr-FR" smtClean="0"/>
              <a:t>83</a:t>
            </a:fld>
            <a:endParaRPr lang="fr-FR"/>
          </a:p>
        </p:txBody>
      </p:sp>
    </p:spTree>
    <p:extLst>
      <p:ext uri="{BB962C8B-B14F-4D97-AF65-F5344CB8AC3E}">
        <p14:creationId xmlns:p14="http://schemas.microsoft.com/office/powerpoint/2010/main" val="37634296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Collecte du 1% sur la masse salariale 2019 par les Opco</a:t>
            </a:r>
          </a:p>
        </p:txBody>
      </p:sp>
      <p:graphicFrame>
        <p:nvGraphicFramePr>
          <p:cNvPr id="11" name="Tableau 10"/>
          <p:cNvGraphicFramePr>
            <a:graphicFrameLocks noGrp="1"/>
          </p:cNvGraphicFramePr>
          <p:nvPr>
            <p:extLst/>
          </p:nvPr>
        </p:nvGraphicFramePr>
        <p:xfrm>
          <a:off x="922744" y="1115779"/>
          <a:ext cx="10346511" cy="4422566"/>
        </p:xfrm>
        <a:graphic>
          <a:graphicData uri="http://schemas.openxmlformats.org/drawingml/2006/table">
            <a:tbl>
              <a:tblPr firstRow="1" bandRow="1">
                <a:tableStyleId>{7DF18680-E054-41AD-8BC1-D1AEF772440D}</a:tableStyleId>
              </a:tblPr>
              <a:tblGrid>
                <a:gridCol w="1470991">
                  <a:extLst>
                    <a:ext uri="{9D8B030D-6E8A-4147-A177-3AD203B41FA5}">
                      <a16:colId xmlns:a16="http://schemas.microsoft.com/office/drawing/2014/main" val="20000"/>
                    </a:ext>
                  </a:extLst>
                </a:gridCol>
                <a:gridCol w="5275147">
                  <a:extLst>
                    <a:ext uri="{9D8B030D-6E8A-4147-A177-3AD203B41FA5}">
                      <a16:colId xmlns:a16="http://schemas.microsoft.com/office/drawing/2014/main" val="20001"/>
                    </a:ext>
                  </a:extLst>
                </a:gridCol>
                <a:gridCol w="3600373">
                  <a:extLst>
                    <a:ext uri="{9D8B030D-6E8A-4147-A177-3AD203B41FA5}">
                      <a16:colId xmlns:a16="http://schemas.microsoft.com/office/drawing/2014/main" val="20002"/>
                    </a:ext>
                  </a:extLst>
                </a:gridCol>
              </a:tblGrid>
              <a:tr h="580243">
                <a:tc>
                  <a:txBody>
                    <a:bodyPr/>
                    <a:lstStyle/>
                    <a:p>
                      <a:endParaRPr lang="fr-FR" sz="1800" dirty="0"/>
                    </a:p>
                  </a:txBody>
                  <a:tcPr anchor="ctr">
                    <a:noFill/>
                  </a:tcPr>
                </a:tc>
                <a:tc>
                  <a:txBody>
                    <a:bodyPr/>
                    <a:lstStyle/>
                    <a:p>
                      <a:pPr algn="ctr"/>
                      <a:r>
                        <a:rPr lang="fr-FR" sz="1800" dirty="0"/>
                        <a:t>Contribution à la formation professionnelle</a:t>
                      </a:r>
                    </a:p>
                  </a:txBody>
                  <a:tcPr anchor="ctr"/>
                </a:tc>
                <a:tc>
                  <a:txBody>
                    <a:bodyPr/>
                    <a:lstStyle/>
                    <a:p>
                      <a:pPr algn="ctr"/>
                      <a:r>
                        <a:rPr lang="fr-FR" sz="1800" dirty="0"/>
                        <a:t>Taxe apprentissage</a:t>
                      </a:r>
                    </a:p>
                    <a:p>
                      <a:pPr algn="ctr"/>
                      <a:r>
                        <a:rPr lang="fr-FR" sz="1800" b="0" dirty="0"/>
                        <a:t>(exonération sur la masse salariale 2019)</a:t>
                      </a:r>
                    </a:p>
                  </a:txBody>
                  <a:tcPr anchor="ctr"/>
                </a:tc>
                <a:extLst>
                  <a:ext uri="{0D108BD9-81ED-4DB2-BD59-A6C34878D82A}">
                    <a16:rowId xmlns:a16="http://schemas.microsoft.com/office/drawing/2014/main" val="10000"/>
                  </a:ext>
                </a:extLst>
              </a:tr>
              <a:tr h="390137">
                <a:tc>
                  <a:txBody>
                    <a:bodyPr/>
                    <a:lstStyle/>
                    <a:p>
                      <a:pPr algn="ctr"/>
                      <a:r>
                        <a:rPr lang="fr-FR" sz="1800" dirty="0">
                          <a:solidFill>
                            <a:srgbClr val="002060"/>
                          </a:solidFill>
                        </a:rPr>
                        <a:t>Effectif M11</a:t>
                      </a:r>
                      <a:endParaRPr lang="fr-FR" sz="1800" b="1" dirty="0">
                        <a:solidFill>
                          <a:srgbClr val="002060"/>
                        </a:solidFill>
                      </a:endParaRPr>
                    </a:p>
                  </a:txBody>
                  <a:tcPr anchor="ctr"/>
                </a:tc>
                <a:tc>
                  <a:txBody>
                    <a:bodyPr/>
                    <a:lstStyle/>
                    <a:p>
                      <a:pPr algn="ctr"/>
                      <a:r>
                        <a:rPr lang="fr-FR" sz="1800" dirty="0">
                          <a:solidFill>
                            <a:srgbClr val="002060"/>
                          </a:solidFill>
                        </a:rPr>
                        <a:t>0,55%</a:t>
                      </a:r>
                      <a:endParaRPr lang="fr-FR" sz="1800" b="1" dirty="0">
                        <a:solidFill>
                          <a:srgbClr val="002060"/>
                        </a:solidFill>
                      </a:endParaRPr>
                    </a:p>
                  </a:txBody>
                  <a:tcPr anchor="ctr"/>
                </a:tc>
                <a:tc>
                  <a:txBody>
                    <a:bodyPr/>
                    <a:lstStyle/>
                    <a:p>
                      <a:pPr algn="ctr"/>
                      <a:r>
                        <a:rPr lang="fr-FR" sz="1800" dirty="0">
                          <a:solidFill>
                            <a:srgbClr val="002060"/>
                          </a:solidFill>
                        </a:rPr>
                        <a:t>0,68% (sauf</a:t>
                      </a:r>
                      <a:r>
                        <a:rPr lang="fr-FR" sz="1800" baseline="0" dirty="0">
                          <a:solidFill>
                            <a:srgbClr val="002060"/>
                          </a:solidFill>
                        </a:rPr>
                        <a:t> exonérations)</a:t>
                      </a:r>
                      <a:endParaRPr lang="fr-FR" sz="1800" i="1" dirty="0">
                        <a:solidFill>
                          <a:srgbClr val="002060"/>
                        </a:solidFill>
                      </a:endParaRPr>
                    </a:p>
                  </a:txBody>
                  <a:tcPr anchor="ctr"/>
                </a:tc>
                <a:extLst>
                  <a:ext uri="{0D108BD9-81ED-4DB2-BD59-A6C34878D82A}">
                    <a16:rowId xmlns:a16="http://schemas.microsoft.com/office/drawing/2014/main" val="10001"/>
                  </a:ext>
                </a:extLst>
              </a:tr>
              <a:tr h="390137">
                <a:tc>
                  <a:txBody>
                    <a:bodyPr/>
                    <a:lstStyle/>
                    <a:p>
                      <a:pPr algn="ctr"/>
                      <a:r>
                        <a:rPr lang="fr-FR" sz="1800" dirty="0">
                          <a:solidFill>
                            <a:srgbClr val="002060"/>
                          </a:solidFill>
                        </a:rPr>
                        <a:t>Effectif 11+</a:t>
                      </a:r>
                      <a:endParaRPr lang="fr-FR" sz="1800" b="1" dirty="0">
                        <a:solidFill>
                          <a:srgbClr val="00206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dirty="0">
                          <a:solidFill>
                            <a:srgbClr val="002060"/>
                          </a:solidFill>
                        </a:rPr>
                        <a:t>1%</a:t>
                      </a:r>
                      <a:endParaRPr lang="fr-FR" sz="1800" b="1" dirty="0">
                        <a:solidFill>
                          <a:srgbClr val="00206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dirty="0">
                          <a:solidFill>
                            <a:srgbClr val="002060"/>
                          </a:solidFill>
                        </a:rPr>
                        <a:t>0,68% (sauf</a:t>
                      </a:r>
                      <a:r>
                        <a:rPr lang="fr-FR" sz="1800" baseline="0" dirty="0">
                          <a:solidFill>
                            <a:srgbClr val="002060"/>
                          </a:solidFill>
                        </a:rPr>
                        <a:t> exonérations)</a:t>
                      </a:r>
                      <a:endParaRPr lang="fr-FR" sz="1800" dirty="0">
                        <a:solidFill>
                          <a:srgbClr val="002060"/>
                        </a:solidFill>
                      </a:endParaRPr>
                    </a:p>
                  </a:txBody>
                  <a:tcPr anchor="ctr"/>
                </a:tc>
                <a:extLst>
                  <a:ext uri="{0D108BD9-81ED-4DB2-BD59-A6C34878D82A}">
                    <a16:rowId xmlns:a16="http://schemas.microsoft.com/office/drawing/2014/main" val="10002"/>
                  </a:ext>
                </a:extLst>
              </a:tr>
              <a:tr h="1539172">
                <a:tc>
                  <a:txBody>
                    <a:bodyPr/>
                    <a:lstStyle/>
                    <a:p>
                      <a:pPr algn="ctr"/>
                      <a:r>
                        <a:rPr lang="fr-FR" sz="1800" dirty="0">
                          <a:solidFill>
                            <a:srgbClr val="002060"/>
                          </a:solidFill>
                        </a:rPr>
                        <a:t>Dédiée au financement</a:t>
                      </a:r>
                    </a:p>
                    <a:p>
                      <a:pPr algn="ctr"/>
                      <a:r>
                        <a:rPr lang="fr-FR" sz="1800" dirty="0">
                          <a:solidFill>
                            <a:srgbClr val="002060"/>
                          </a:solidFill>
                        </a:rPr>
                        <a:t>(</a:t>
                      </a:r>
                      <a:r>
                        <a:rPr lang="fr-FR" sz="1800" i="1" dirty="0">
                          <a:solidFill>
                            <a:srgbClr val="002060"/>
                          </a:solidFill>
                        </a:rPr>
                        <a:t>décret</a:t>
                      </a:r>
                      <a:r>
                        <a:rPr lang="fr-FR" sz="1800" dirty="0">
                          <a:solidFill>
                            <a:srgbClr val="002060"/>
                          </a:solidFill>
                        </a:rPr>
                        <a:t>) </a:t>
                      </a:r>
                      <a:endParaRPr lang="fr-FR" sz="1800" b="1" i="1" dirty="0">
                        <a:solidFill>
                          <a:srgbClr val="002060"/>
                        </a:solidFill>
                      </a:endParaRPr>
                    </a:p>
                  </a:txBody>
                  <a:tcPr anchor="ctr"/>
                </a:tc>
                <a:tc>
                  <a:txBody>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800" kern="1200" dirty="0">
                          <a:solidFill>
                            <a:srgbClr val="002060"/>
                          </a:solidFill>
                        </a:rPr>
                        <a:t>Alternance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800" kern="1200" dirty="0">
                          <a:solidFill>
                            <a:srgbClr val="002060"/>
                          </a:solidFill>
                        </a:rPr>
                        <a:t>CPF</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800" kern="1200" dirty="0">
                          <a:solidFill>
                            <a:srgbClr val="002060"/>
                          </a:solidFill>
                        </a:rPr>
                        <a:t>CEP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800" dirty="0" err="1">
                          <a:solidFill>
                            <a:srgbClr val="002060"/>
                          </a:solidFill>
                        </a:rPr>
                        <a:t>Dév</a:t>
                      </a:r>
                      <a:r>
                        <a:rPr lang="fr-FR" sz="1800" dirty="0">
                          <a:solidFill>
                            <a:srgbClr val="002060"/>
                          </a:solidFill>
                        </a:rPr>
                        <a:t>. des compétences (pour les entreprises M50)*</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800" dirty="0">
                          <a:solidFill>
                            <a:srgbClr val="002060"/>
                          </a:solidFill>
                        </a:rPr>
                        <a:t>Formation des demandeurs</a:t>
                      </a:r>
                      <a:r>
                        <a:rPr lang="fr-FR" sz="1800" baseline="0" dirty="0">
                          <a:solidFill>
                            <a:srgbClr val="002060"/>
                          </a:solidFill>
                        </a:rPr>
                        <a:t> d’emploi</a:t>
                      </a:r>
                      <a:endParaRPr lang="fr-FR" sz="1800" dirty="0">
                        <a:solidFill>
                          <a:srgbClr val="002060"/>
                        </a:solidFill>
                      </a:endParaRPr>
                    </a:p>
                  </a:txBody>
                  <a:tcPr anchor="ctr"/>
                </a:tc>
                <a:tc>
                  <a:txBody>
                    <a:bodyPr/>
                    <a:lstStyle/>
                    <a:p>
                      <a:pPr marL="0" indent="0" algn="ctr">
                        <a:buFontTx/>
                        <a:buNone/>
                      </a:pPr>
                      <a:r>
                        <a:rPr lang="fr-FR" sz="1800" dirty="0">
                          <a:solidFill>
                            <a:srgbClr val="002060"/>
                          </a:solidFill>
                        </a:rPr>
                        <a:t>87 % pour l’’alternance</a:t>
                      </a:r>
                    </a:p>
                    <a:p>
                      <a:pPr marL="0" indent="0" algn="ctr">
                        <a:buFontTx/>
                        <a:buNone/>
                      </a:pPr>
                      <a:r>
                        <a:rPr lang="fr-FR" sz="1800" dirty="0">
                          <a:solidFill>
                            <a:srgbClr val="002060"/>
                          </a:solidFill>
                        </a:rPr>
                        <a:t>13 % dépenses libératoires</a:t>
                      </a:r>
                    </a:p>
                  </a:txBody>
                  <a:tcPr anchor="ctr"/>
                </a:tc>
                <a:extLst>
                  <a:ext uri="{0D108BD9-81ED-4DB2-BD59-A6C34878D82A}">
                    <a16:rowId xmlns:a16="http://schemas.microsoft.com/office/drawing/2014/main" val="10003"/>
                  </a:ext>
                </a:extLst>
              </a:tr>
              <a:tr h="1106280">
                <a:tc>
                  <a:txBody>
                    <a:bodyPr/>
                    <a:lstStyle/>
                    <a:p>
                      <a:pPr algn="ctr"/>
                      <a:endParaRPr lang="fr-FR" sz="1800" b="1" i="1" dirty="0">
                        <a:solidFill>
                          <a:srgbClr val="002060"/>
                        </a:solidFill>
                      </a:endParaRPr>
                    </a:p>
                  </a:txBody>
                  <a:tcPr anchor="ctr"/>
                </a:tc>
                <a:tc>
                  <a:txBody>
                    <a:bodyPr/>
                    <a:lstStyle/>
                    <a:p>
                      <a:pPr algn="ctr"/>
                      <a:r>
                        <a:rPr lang="fr-FR" sz="1800" dirty="0">
                          <a:solidFill>
                            <a:srgbClr val="002060"/>
                          </a:solidFill>
                        </a:rPr>
                        <a:t>+ 1% contribution CPF-CDD</a:t>
                      </a:r>
                    </a:p>
                    <a:p>
                      <a:pPr algn="ctr"/>
                      <a:endParaRPr lang="fr-FR" sz="1800" dirty="0">
                        <a:solidFill>
                          <a:srgbClr val="002060"/>
                        </a:solidFill>
                      </a:endParaRPr>
                    </a:p>
                    <a:p>
                      <a:pPr algn="ctr"/>
                      <a:r>
                        <a:rPr lang="fr-FR" sz="1800" dirty="0">
                          <a:solidFill>
                            <a:srgbClr val="002060"/>
                          </a:solidFill>
                        </a:rPr>
                        <a:t>Maintien des règles relatives </a:t>
                      </a:r>
                    </a:p>
                    <a:p>
                      <a:pPr algn="ctr"/>
                      <a:r>
                        <a:rPr lang="fr-FR" sz="1800" dirty="0">
                          <a:solidFill>
                            <a:srgbClr val="002060"/>
                          </a:solidFill>
                        </a:rPr>
                        <a:t>au franchissement du seuil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rgbClr val="002060"/>
                          </a:solidFill>
                        </a:rPr>
                        <a:t>+ contribution supplémentaire à l'apprentissage (CSA) pour les entreprises + 250 salariés</a:t>
                      </a:r>
                      <a:endParaRPr lang="fr-FR" sz="1800" b="1" dirty="0">
                        <a:solidFill>
                          <a:srgbClr val="002060"/>
                        </a:solidFill>
                      </a:endParaRPr>
                    </a:p>
                  </a:txBody>
                  <a:tcPr anchor="ctr"/>
                </a:tc>
                <a:extLst>
                  <a:ext uri="{0D108BD9-81ED-4DB2-BD59-A6C34878D82A}">
                    <a16:rowId xmlns:a16="http://schemas.microsoft.com/office/drawing/2014/main" val="10004"/>
                  </a:ext>
                </a:extLst>
              </a:tr>
            </a:tbl>
          </a:graphicData>
        </a:graphic>
      </p:graphicFrame>
      <p:sp>
        <p:nvSpPr>
          <p:cNvPr id="3" name="Ellipse 2"/>
          <p:cNvSpPr/>
          <p:nvPr/>
        </p:nvSpPr>
        <p:spPr>
          <a:xfrm>
            <a:off x="2743200" y="5745790"/>
            <a:ext cx="4433977" cy="1017917"/>
          </a:xfrm>
          <a:prstGeom prst="ellipse">
            <a:avLst/>
          </a:prstGeom>
          <a:solidFill>
            <a:srgbClr val="16B1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rPr>
              <a:t>* Les entreprises P50 versent leur contribution au titre du « plan de développement des compétences », mais ne bénéficient pas de droit à engager. Leur contribution revient aux entreprises M50 </a:t>
            </a:r>
          </a:p>
        </p:txBody>
      </p:sp>
    </p:spTree>
    <p:extLst>
      <p:ext uri="{BB962C8B-B14F-4D97-AF65-F5344CB8AC3E}">
        <p14:creationId xmlns:p14="http://schemas.microsoft.com/office/powerpoint/2010/main" val="39979833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e 7"/>
          <p:cNvGraphicFramePr/>
          <p:nvPr>
            <p:extLst>
              <p:ext uri="{D42A27DB-BD31-4B8C-83A1-F6EECF244321}">
                <p14:modId xmlns:p14="http://schemas.microsoft.com/office/powerpoint/2010/main" val="2561969000"/>
              </p:ext>
            </p:extLst>
          </p:nvPr>
        </p:nvGraphicFramePr>
        <p:xfrm>
          <a:off x="77638" y="1834592"/>
          <a:ext cx="12025222" cy="4689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angle 14"/>
          <p:cNvSpPr/>
          <p:nvPr/>
        </p:nvSpPr>
        <p:spPr>
          <a:xfrm>
            <a:off x="1889186" y="1604513"/>
            <a:ext cx="7203057" cy="4485736"/>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re 3"/>
          <p:cNvSpPr>
            <a:spLocks noGrp="1"/>
          </p:cNvSpPr>
          <p:nvPr>
            <p:ph type="title"/>
          </p:nvPr>
        </p:nvSpPr>
        <p:spPr/>
        <p:txBody>
          <a:bodyPr>
            <a:noAutofit/>
          </a:bodyPr>
          <a:lstStyle/>
          <a:p>
            <a:r>
              <a:rPr lang="fr-FR" dirty="0"/>
              <a:t>Récapitulatif des versements de la contribution formation</a:t>
            </a:r>
          </a:p>
        </p:txBody>
      </p:sp>
      <p:sp>
        <p:nvSpPr>
          <p:cNvPr id="18" name="ZoneTexte 17"/>
          <p:cNvSpPr txBox="1"/>
          <p:nvPr/>
        </p:nvSpPr>
        <p:spPr>
          <a:xfrm>
            <a:off x="740021" y="3554082"/>
            <a:ext cx="4267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18</a:t>
            </a:r>
          </a:p>
        </p:txBody>
      </p:sp>
      <p:sp>
        <p:nvSpPr>
          <p:cNvPr id="19" name="ZoneTexte 18"/>
          <p:cNvSpPr txBox="1"/>
          <p:nvPr/>
        </p:nvSpPr>
        <p:spPr>
          <a:xfrm>
            <a:off x="2548694" y="3559832"/>
            <a:ext cx="4267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19</a:t>
            </a:r>
          </a:p>
        </p:txBody>
      </p:sp>
      <p:sp>
        <p:nvSpPr>
          <p:cNvPr id="20" name="ZoneTexte 19"/>
          <p:cNvSpPr txBox="1"/>
          <p:nvPr/>
        </p:nvSpPr>
        <p:spPr>
          <a:xfrm>
            <a:off x="4365993" y="3539703"/>
            <a:ext cx="4267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19</a:t>
            </a:r>
          </a:p>
        </p:txBody>
      </p:sp>
      <p:sp>
        <p:nvSpPr>
          <p:cNvPr id="21" name="ZoneTexte 20"/>
          <p:cNvSpPr txBox="1"/>
          <p:nvPr/>
        </p:nvSpPr>
        <p:spPr>
          <a:xfrm>
            <a:off x="6183293" y="3536828"/>
            <a:ext cx="4267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20</a:t>
            </a:r>
          </a:p>
        </p:txBody>
      </p:sp>
      <p:sp>
        <p:nvSpPr>
          <p:cNvPr id="22" name="ZoneTexte 21"/>
          <p:cNvSpPr txBox="1"/>
          <p:nvPr/>
        </p:nvSpPr>
        <p:spPr>
          <a:xfrm>
            <a:off x="8009218" y="3542578"/>
            <a:ext cx="4267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20</a:t>
            </a:r>
          </a:p>
        </p:txBody>
      </p:sp>
      <p:sp>
        <p:nvSpPr>
          <p:cNvPr id="23" name="ZoneTexte 22"/>
          <p:cNvSpPr txBox="1"/>
          <p:nvPr/>
        </p:nvSpPr>
        <p:spPr>
          <a:xfrm>
            <a:off x="9826515" y="3539702"/>
            <a:ext cx="4267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panose="020F0502020204030204"/>
                <a:ea typeface="+mn-ea"/>
                <a:cs typeface="+mn-cs"/>
              </a:rPr>
              <a:t>21</a:t>
            </a:r>
          </a:p>
        </p:txBody>
      </p:sp>
      <p:sp>
        <p:nvSpPr>
          <p:cNvPr id="24" name="ZoneTexte 23"/>
          <p:cNvSpPr txBox="1"/>
          <p:nvPr/>
        </p:nvSpPr>
        <p:spPr>
          <a:xfrm>
            <a:off x="4528868" y="6285534"/>
            <a:ext cx="1928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Période transitoire</a:t>
            </a:r>
          </a:p>
        </p:txBody>
      </p:sp>
    </p:spTree>
    <p:extLst>
      <p:ext uri="{BB962C8B-B14F-4D97-AF65-F5344CB8AC3E}">
        <p14:creationId xmlns:p14="http://schemas.microsoft.com/office/powerpoint/2010/main" val="32715054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sz="half" idx="15"/>
          </p:nvPr>
        </p:nvSpPr>
        <p:spPr>
          <a:xfrm>
            <a:off x="4683285" y="1280060"/>
            <a:ext cx="7050718" cy="4628444"/>
          </a:xfrm>
        </p:spPr>
        <p:txBody>
          <a:bodyPr numCol="1">
            <a:noAutofit/>
          </a:bodyPr>
          <a:lstStyle/>
          <a:p>
            <a:pPr marL="342900" indent="-342900">
              <a:spcBef>
                <a:spcPts val="600"/>
              </a:spcBef>
              <a:buFont typeface="Arial" panose="020B0604020202020204" pitchFamily="34" charset="0"/>
              <a:buChar char="•"/>
            </a:pPr>
            <a:r>
              <a:rPr lang="fr-FR" sz="2000" cap="none" dirty="0"/>
              <a:t>Une définition plus souple et opérationnelle :</a:t>
            </a:r>
          </a:p>
          <a:p>
            <a:pPr marL="0" indent="0">
              <a:spcBef>
                <a:spcPts val="600"/>
              </a:spcBef>
              <a:buNone/>
            </a:pPr>
            <a:r>
              <a:rPr lang="fr-FR" sz="2000" cap="none" dirty="0"/>
              <a:t>« </a:t>
            </a:r>
            <a:r>
              <a:rPr lang="fr-FR" sz="2000" i="1" cap="none" dirty="0"/>
              <a:t>Se définit comme un </a:t>
            </a:r>
            <a:r>
              <a:rPr lang="fr-FR" sz="2000" b="1" i="1" cap="none" dirty="0"/>
              <a:t>parcours pédagogique </a:t>
            </a:r>
            <a:r>
              <a:rPr lang="fr-FR" sz="2000" i="1" cap="none" dirty="0"/>
              <a:t>permettant d’atteindre un </a:t>
            </a:r>
            <a:r>
              <a:rPr lang="fr-FR" sz="2000" b="1" i="1" cap="none" dirty="0"/>
              <a:t>objectif professionnel</a:t>
            </a:r>
            <a:r>
              <a:rPr lang="fr-FR" sz="2000" i="1" cap="none" dirty="0"/>
              <a:t>. Elle peut être réalisée en tout ou partie </a:t>
            </a:r>
            <a:r>
              <a:rPr lang="fr-FR" sz="2000" b="1" i="1" cap="none" dirty="0"/>
              <a:t>à distance</a:t>
            </a:r>
            <a:r>
              <a:rPr lang="fr-FR" sz="2000" i="1" cap="none" dirty="0"/>
              <a:t>. Elle peut également être réalisée </a:t>
            </a:r>
            <a:r>
              <a:rPr lang="fr-FR" sz="2000" b="1" i="1" cap="none" dirty="0"/>
              <a:t>en situation de travail</a:t>
            </a:r>
            <a:r>
              <a:rPr lang="fr-FR" sz="2000" cap="none" dirty="0"/>
              <a:t> »</a:t>
            </a:r>
          </a:p>
          <a:p>
            <a:pPr marL="228600" lvl="1">
              <a:spcBef>
                <a:spcPts val="600"/>
              </a:spcBef>
            </a:pPr>
            <a:r>
              <a:rPr lang="fr-FR" sz="2000" dirty="0"/>
              <a:t>Les actions de </a:t>
            </a:r>
            <a:r>
              <a:rPr lang="fr-FR" sz="2000" b="1" dirty="0"/>
              <a:t>formation certifiantes </a:t>
            </a:r>
            <a:r>
              <a:rPr lang="fr-FR" sz="2000" dirty="0"/>
              <a:t>permettent l’accès à :</a:t>
            </a:r>
          </a:p>
          <a:p>
            <a:pPr marL="630238" lvl="1">
              <a:spcBef>
                <a:spcPts val="600"/>
              </a:spcBef>
            </a:pPr>
            <a:r>
              <a:rPr lang="fr-FR" sz="2000" dirty="0"/>
              <a:t>une certification professionnelle RNCP</a:t>
            </a:r>
          </a:p>
          <a:p>
            <a:pPr marL="630238" lvl="1">
              <a:spcBef>
                <a:spcPts val="600"/>
              </a:spcBef>
            </a:pPr>
            <a:r>
              <a:rPr lang="fr-FR" sz="2000" dirty="0"/>
              <a:t>une certification enregistrée au répertoire spécifique (ex inventaire CNCP)</a:t>
            </a:r>
          </a:p>
          <a:p>
            <a:pPr marL="630238" lvl="1">
              <a:spcBef>
                <a:spcPts val="600"/>
              </a:spcBef>
            </a:pPr>
            <a:r>
              <a:rPr lang="fr-FR" sz="2000" dirty="0"/>
              <a:t>des blocs de compétences </a:t>
            </a:r>
          </a:p>
          <a:p>
            <a:pPr marL="342900" indent="-342900">
              <a:spcBef>
                <a:spcPts val="600"/>
              </a:spcBef>
              <a:buFont typeface="Arial" panose="020B0604020202020204" pitchFamily="34" charset="0"/>
              <a:buChar char="•"/>
            </a:pPr>
            <a:r>
              <a:rPr lang="fr-FR" sz="2000" cap="none" dirty="0"/>
              <a:t>Les </a:t>
            </a:r>
            <a:r>
              <a:rPr lang="fr-FR" sz="2000" b="1" cap="none" dirty="0"/>
              <a:t>autres formations </a:t>
            </a:r>
            <a:r>
              <a:rPr lang="fr-FR" sz="2000" cap="none" dirty="0"/>
              <a:t>peuvent faire l’objet d’une attestation :</a:t>
            </a:r>
          </a:p>
          <a:p>
            <a:pPr lvl="1">
              <a:spcBef>
                <a:spcPts val="600"/>
              </a:spcBef>
            </a:pPr>
            <a:r>
              <a:rPr lang="fr-FR" sz="2000" dirty="0"/>
              <a:t>Formation obligatoire : « </a:t>
            </a:r>
            <a:r>
              <a:rPr lang="fr-FR" sz="2000" i="1" dirty="0"/>
              <a:t>toute action de formation qui conditionne l’exercice d’une activité ou d’une fonction, en application d’une convention internationale ou de dispositions légales et règlementaires</a:t>
            </a:r>
            <a:r>
              <a:rPr lang="fr-FR" sz="2000" dirty="0"/>
              <a:t> »</a:t>
            </a:r>
          </a:p>
          <a:p>
            <a:pPr lvl="1">
              <a:spcBef>
                <a:spcPts val="600"/>
              </a:spcBef>
            </a:pPr>
            <a:r>
              <a:rPr lang="fr-FR" sz="2000" dirty="0"/>
              <a:t>Formation non-obligatoire</a:t>
            </a:r>
          </a:p>
        </p:txBody>
      </p:sp>
      <p:sp>
        <p:nvSpPr>
          <p:cNvPr id="12" name="Titre 11"/>
          <p:cNvSpPr>
            <a:spLocks noGrp="1"/>
          </p:cNvSpPr>
          <p:nvPr>
            <p:ph type="title"/>
          </p:nvPr>
        </p:nvSpPr>
        <p:spPr/>
        <p:txBody>
          <a:bodyPr>
            <a:normAutofit/>
          </a:bodyPr>
          <a:lstStyle/>
          <a:p>
            <a:r>
              <a:rPr lang="fr-FR" dirty="0"/>
              <a:t>Nouvelle définition de l’action de formation</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6AB7AA-B717-4AEA-804F-D13770FBE5E6}"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8" name="Diagramme 27">
            <a:extLst>
              <a:ext uri="{FF2B5EF4-FFF2-40B4-BE49-F238E27FC236}">
                <a16:creationId xmlns:a16="http://schemas.microsoft.com/office/drawing/2014/main" id="{11A45CD8-EE84-41E4-9A97-AB69447AD6C2}"/>
              </a:ext>
            </a:extLst>
          </p:cNvPr>
          <p:cNvGraphicFramePr/>
          <p:nvPr>
            <p:extLst/>
          </p:nvPr>
        </p:nvGraphicFramePr>
        <p:xfrm>
          <a:off x="617268" y="1473444"/>
          <a:ext cx="3480279" cy="5134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9" name="Connecteur droit avec flèche 28">
            <a:extLst>
              <a:ext uri="{FF2B5EF4-FFF2-40B4-BE49-F238E27FC236}">
                <a16:creationId xmlns:a16="http://schemas.microsoft.com/office/drawing/2014/main" id="{C8B2392E-E69B-4C27-BB43-5CF317F96E17}"/>
              </a:ext>
            </a:extLst>
          </p:cNvPr>
          <p:cNvCxnSpPr/>
          <p:nvPr/>
        </p:nvCxnSpPr>
        <p:spPr>
          <a:xfrm flipV="1">
            <a:off x="2104845" y="3071004"/>
            <a:ext cx="612476" cy="1061049"/>
          </a:xfrm>
          <a:prstGeom prst="straightConnector1">
            <a:avLst/>
          </a:prstGeom>
          <a:noFill/>
          <a:ln w="28575" cap="flat" cmpd="sng" algn="ctr">
            <a:solidFill>
              <a:srgbClr val="FFC000"/>
            </a:solidFill>
            <a:prstDash val="solid"/>
            <a:miter lim="800000"/>
            <a:tailEnd type="triangle"/>
          </a:ln>
          <a:effectLst/>
        </p:spPr>
      </p:cxnSp>
      <p:cxnSp>
        <p:nvCxnSpPr>
          <p:cNvPr id="30" name="Connecteur droit avec flèche 29">
            <a:extLst>
              <a:ext uri="{FF2B5EF4-FFF2-40B4-BE49-F238E27FC236}">
                <a16:creationId xmlns:a16="http://schemas.microsoft.com/office/drawing/2014/main" id="{1B8AB03A-D123-4064-9227-24DB23CEB8DD}"/>
              </a:ext>
            </a:extLst>
          </p:cNvPr>
          <p:cNvCxnSpPr/>
          <p:nvPr/>
        </p:nvCxnSpPr>
        <p:spPr>
          <a:xfrm>
            <a:off x="2104845" y="4054415"/>
            <a:ext cx="595223" cy="0"/>
          </a:xfrm>
          <a:prstGeom prst="straightConnector1">
            <a:avLst/>
          </a:prstGeom>
          <a:noFill/>
          <a:ln w="28575" cap="flat" cmpd="sng" algn="ctr">
            <a:solidFill>
              <a:srgbClr val="FFC000"/>
            </a:solidFill>
            <a:prstDash val="solid"/>
            <a:miter lim="800000"/>
            <a:tailEnd type="triangle"/>
          </a:ln>
          <a:effectLst/>
        </p:spPr>
      </p:cxnSp>
      <p:cxnSp>
        <p:nvCxnSpPr>
          <p:cNvPr id="31" name="Connecteur droit avec flèche 30">
            <a:extLst>
              <a:ext uri="{FF2B5EF4-FFF2-40B4-BE49-F238E27FC236}">
                <a16:creationId xmlns:a16="http://schemas.microsoft.com/office/drawing/2014/main" id="{ACB89A45-7D29-47E7-B11E-F4AEE8CC4619}"/>
              </a:ext>
            </a:extLst>
          </p:cNvPr>
          <p:cNvCxnSpPr/>
          <p:nvPr/>
        </p:nvCxnSpPr>
        <p:spPr>
          <a:xfrm>
            <a:off x="2156604" y="4037162"/>
            <a:ext cx="552090" cy="974785"/>
          </a:xfrm>
          <a:prstGeom prst="straightConnector1">
            <a:avLst/>
          </a:prstGeom>
          <a:noFill/>
          <a:ln w="28575" cap="flat" cmpd="sng" algn="ctr">
            <a:solidFill>
              <a:srgbClr val="FFC000"/>
            </a:solidFill>
            <a:prstDash val="solid"/>
            <a:miter lim="800000"/>
            <a:tailEnd type="triangle"/>
          </a:ln>
          <a:effectLst/>
        </p:spPr>
      </p:cxnSp>
      <p:cxnSp>
        <p:nvCxnSpPr>
          <p:cNvPr id="32" name="Connecteur droit avec flèche 31">
            <a:extLst>
              <a:ext uri="{FF2B5EF4-FFF2-40B4-BE49-F238E27FC236}">
                <a16:creationId xmlns:a16="http://schemas.microsoft.com/office/drawing/2014/main" id="{CBC39EC5-3917-409D-AA6E-88B013629457}"/>
              </a:ext>
            </a:extLst>
          </p:cNvPr>
          <p:cNvCxnSpPr/>
          <p:nvPr/>
        </p:nvCxnSpPr>
        <p:spPr>
          <a:xfrm>
            <a:off x="2147977" y="4054415"/>
            <a:ext cx="552091" cy="1915064"/>
          </a:xfrm>
          <a:prstGeom prst="straightConnector1">
            <a:avLst/>
          </a:prstGeom>
          <a:noFill/>
          <a:ln w="28575" cap="flat" cmpd="sng" algn="ctr">
            <a:solidFill>
              <a:srgbClr val="FFC000"/>
            </a:solidFill>
            <a:prstDash val="solid"/>
            <a:miter lim="800000"/>
            <a:tailEnd type="triangle"/>
          </a:ln>
          <a:effectLst/>
        </p:spPr>
      </p:cxnSp>
      <p:sp>
        <p:nvSpPr>
          <p:cNvPr id="33" name="ZoneTexte 32">
            <a:extLst>
              <a:ext uri="{FF2B5EF4-FFF2-40B4-BE49-F238E27FC236}">
                <a16:creationId xmlns:a16="http://schemas.microsoft.com/office/drawing/2014/main" id="{B088F757-2945-491C-9F81-5DA88AF16369}"/>
              </a:ext>
            </a:extLst>
          </p:cNvPr>
          <p:cNvSpPr txBox="1"/>
          <p:nvPr/>
        </p:nvSpPr>
        <p:spPr>
          <a:xfrm>
            <a:off x="933892" y="1321224"/>
            <a:ext cx="937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ED7D31">
                    <a:lumMod val="75000"/>
                  </a:srgbClr>
                </a:solidFill>
                <a:effectLst/>
                <a:uLnTx/>
                <a:uFillTx/>
                <a:latin typeface="Calibri" panose="020F0502020204030204"/>
                <a:ea typeface="+mn-ea"/>
                <a:cs typeface="+mn-cs"/>
              </a:rPr>
              <a:t>AVANT</a:t>
            </a:r>
          </a:p>
        </p:txBody>
      </p:sp>
      <p:sp>
        <p:nvSpPr>
          <p:cNvPr id="34" name="ZoneTexte 33">
            <a:extLst>
              <a:ext uri="{FF2B5EF4-FFF2-40B4-BE49-F238E27FC236}">
                <a16:creationId xmlns:a16="http://schemas.microsoft.com/office/drawing/2014/main" id="{25E36A42-DAE1-4811-9C56-B0C137AB9230}"/>
              </a:ext>
            </a:extLst>
          </p:cNvPr>
          <p:cNvSpPr txBox="1"/>
          <p:nvPr/>
        </p:nvSpPr>
        <p:spPr>
          <a:xfrm>
            <a:off x="2893314" y="1321224"/>
            <a:ext cx="937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ED7D31">
                    <a:lumMod val="75000"/>
                  </a:srgbClr>
                </a:solidFill>
                <a:effectLst/>
                <a:uLnTx/>
                <a:uFillTx/>
                <a:latin typeface="Calibri" panose="020F0502020204030204"/>
                <a:ea typeface="+mn-ea"/>
                <a:cs typeface="+mn-cs"/>
              </a:rPr>
              <a:t>APRES</a:t>
            </a:r>
          </a:p>
        </p:txBody>
      </p:sp>
    </p:spTree>
    <p:extLst>
      <p:ext uri="{BB962C8B-B14F-4D97-AF65-F5344CB8AC3E}">
        <p14:creationId xmlns:p14="http://schemas.microsoft.com/office/powerpoint/2010/main" val="520302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p:txBody>
          <a:bodyPr>
            <a:normAutofit/>
          </a:bodyPr>
          <a:lstStyle/>
          <a:p>
            <a:r>
              <a:rPr lang="fr-FR" dirty="0"/>
              <a:t>Nouvelle définition de l’action de formation</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6AB7AA-B717-4AEA-804F-D13770FBE5E6}"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8" name="Diagramme 27">
            <a:extLst>
              <a:ext uri="{FF2B5EF4-FFF2-40B4-BE49-F238E27FC236}">
                <a16:creationId xmlns:a16="http://schemas.microsoft.com/office/drawing/2014/main" id="{11A45CD8-EE84-41E4-9A97-AB69447AD6C2}"/>
              </a:ext>
            </a:extLst>
          </p:cNvPr>
          <p:cNvGraphicFramePr/>
          <p:nvPr>
            <p:extLst/>
          </p:nvPr>
        </p:nvGraphicFramePr>
        <p:xfrm>
          <a:off x="617268" y="1473444"/>
          <a:ext cx="3480279" cy="5134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9" name="Connecteur droit avec flèche 28">
            <a:extLst>
              <a:ext uri="{FF2B5EF4-FFF2-40B4-BE49-F238E27FC236}">
                <a16:creationId xmlns:a16="http://schemas.microsoft.com/office/drawing/2014/main" id="{C8B2392E-E69B-4C27-BB43-5CF317F96E17}"/>
              </a:ext>
            </a:extLst>
          </p:cNvPr>
          <p:cNvCxnSpPr/>
          <p:nvPr/>
        </p:nvCxnSpPr>
        <p:spPr>
          <a:xfrm flipV="1">
            <a:off x="2104845" y="3071004"/>
            <a:ext cx="612476" cy="1061049"/>
          </a:xfrm>
          <a:prstGeom prst="straightConnector1">
            <a:avLst/>
          </a:prstGeom>
          <a:noFill/>
          <a:ln w="28575" cap="flat" cmpd="sng" algn="ctr">
            <a:solidFill>
              <a:srgbClr val="FFC000"/>
            </a:solidFill>
            <a:prstDash val="solid"/>
            <a:miter lim="800000"/>
            <a:tailEnd type="triangle"/>
          </a:ln>
          <a:effectLst/>
        </p:spPr>
      </p:cxnSp>
      <p:cxnSp>
        <p:nvCxnSpPr>
          <p:cNvPr id="30" name="Connecteur droit avec flèche 29">
            <a:extLst>
              <a:ext uri="{FF2B5EF4-FFF2-40B4-BE49-F238E27FC236}">
                <a16:creationId xmlns:a16="http://schemas.microsoft.com/office/drawing/2014/main" id="{1B8AB03A-D123-4064-9227-24DB23CEB8DD}"/>
              </a:ext>
            </a:extLst>
          </p:cNvPr>
          <p:cNvCxnSpPr/>
          <p:nvPr/>
        </p:nvCxnSpPr>
        <p:spPr>
          <a:xfrm>
            <a:off x="2104845" y="4054415"/>
            <a:ext cx="595223" cy="0"/>
          </a:xfrm>
          <a:prstGeom prst="straightConnector1">
            <a:avLst/>
          </a:prstGeom>
          <a:noFill/>
          <a:ln w="28575" cap="flat" cmpd="sng" algn="ctr">
            <a:solidFill>
              <a:srgbClr val="FFC000"/>
            </a:solidFill>
            <a:prstDash val="solid"/>
            <a:miter lim="800000"/>
            <a:tailEnd type="triangle"/>
          </a:ln>
          <a:effectLst/>
        </p:spPr>
      </p:cxnSp>
      <p:cxnSp>
        <p:nvCxnSpPr>
          <p:cNvPr id="31" name="Connecteur droit avec flèche 30">
            <a:extLst>
              <a:ext uri="{FF2B5EF4-FFF2-40B4-BE49-F238E27FC236}">
                <a16:creationId xmlns:a16="http://schemas.microsoft.com/office/drawing/2014/main" id="{ACB89A45-7D29-47E7-B11E-F4AEE8CC4619}"/>
              </a:ext>
            </a:extLst>
          </p:cNvPr>
          <p:cNvCxnSpPr/>
          <p:nvPr/>
        </p:nvCxnSpPr>
        <p:spPr>
          <a:xfrm>
            <a:off x="2156604" y="4037162"/>
            <a:ext cx="552090" cy="974785"/>
          </a:xfrm>
          <a:prstGeom prst="straightConnector1">
            <a:avLst/>
          </a:prstGeom>
          <a:noFill/>
          <a:ln w="28575" cap="flat" cmpd="sng" algn="ctr">
            <a:solidFill>
              <a:srgbClr val="FFC000"/>
            </a:solidFill>
            <a:prstDash val="solid"/>
            <a:miter lim="800000"/>
            <a:tailEnd type="triangle"/>
          </a:ln>
          <a:effectLst/>
        </p:spPr>
      </p:cxnSp>
      <p:cxnSp>
        <p:nvCxnSpPr>
          <p:cNvPr id="32" name="Connecteur droit avec flèche 31">
            <a:extLst>
              <a:ext uri="{FF2B5EF4-FFF2-40B4-BE49-F238E27FC236}">
                <a16:creationId xmlns:a16="http://schemas.microsoft.com/office/drawing/2014/main" id="{CBC39EC5-3917-409D-AA6E-88B013629457}"/>
              </a:ext>
            </a:extLst>
          </p:cNvPr>
          <p:cNvCxnSpPr/>
          <p:nvPr/>
        </p:nvCxnSpPr>
        <p:spPr>
          <a:xfrm>
            <a:off x="2147977" y="4054415"/>
            <a:ext cx="552091" cy="1915064"/>
          </a:xfrm>
          <a:prstGeom prst="straightConnector1">
            <a:avLst/>
          </a:prstGeom>
          <a:noFill/>
          <a:ln w="28575" cap="flat" cmpd="sng" algn="ctr">
            <a:solidFill>
              <a:srgbClr val="FFC000"/>
            </a:solidFill>
            <a:prstDash val="solid"/>
            <a:miter lim="800000"/>
            <a:tailEnd type="triangle"/>
          </a:ln>
          <a:effectLst/>
        </p:spPr>
      </p:cxnSp>
      <p:sp>
        <p:nvSpPr>
          <p:cNvPr id="33" name="ZoneTexte 32">
            <a:extLst>
              <a:ext uri="{FF2B5EF4-FFF2-40B4-BE49-F238E27FC236}">
                <a16:creationId xmlns:a16="http://schemas.microsoft.com/office/drawing/2014/main" id="{B088F757-2945-491C-9F81-5DA88AF16369}"/>
              </a:ext>
            </a:extLst>
          </p:cNvPr>
          <p:cNvSpPr txBox="1"/>
          <p:nvPr/>
        </p:nvSpPr>
        <p:spPr>
          <a:xfrm>
            <a:off x="933892" y="1321224"/>
            <a:ext cx="937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ED7D31">
                    <a:lumMod val="75000"/>
                  </a:srgbClr>
                </a:solidFill>
                <a:effectLst/>
                <a:uLnTx/>
                <a:uFillTx/>
                <a:latin typeface="Calibri" panose="020F0502020204030204"/>
                <a:ea typeface="+mn-ea"/>
                <a:cs typeface="+mn-cs"/>
              </a:rPr>
              <a:t>AVANT</a:t>
            </a:r>
          </a:p>
        </p:txBody>
      </p:sp>
      <p:sp>
        <p:nvSpPr>
          <p:cNvPr id="34" name="ZoneTexte 33">
            <a:extLst>
              <a:ext uri="{FF2B5EF4-FFF2-40B4-BE49-F238E27FC236}">
                <a16:creationId xmlns:a16="http://schemas.microsoft.com/office/drawing/2014/main" id="{25E36A42-DAE1-4811-9C56-B0C137AB9230}"/>
              </a:ext>
            </a:extLst>
          </p:cNvPr>
          <p:cNvSpPr txBox="1"/>
          <p:nvPr/>
        </p:nvSpPr>
        <p:spPr>
          <a:xfrm>
            <a:off x="2893314" y="1321224"/>
            <a:ext cx="937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ED7D31">
                    <a:lumMod val="75000"/>
                  </a:srgbClr>
                </a:solidFill>
                <a:effectLst/>
                <a:uLnTx/>
                <a:uFillTx/>
                <a:latin typeface="Calibri" panose="020F0502020204030204"/>
                <a:ea typeface="+mn-ea"/>
                <a:cs typeface="+mn-cs"/>
              </a:rPr>
              <a:t>APRES</a:t>
            </a:r>
          </a:p>
        </p:txBody>
      </p:sp>
      <p:sp>
        <p:nvSpPr>
          <p:cNvPr id="15" name="Espace réservé du contenu 2">
            <a:extLst>
              <a:ext uri="{FF2B5EF4-FFF2-40B4-BE49-F238E27FC236}">
                <a16:creationId xmlns:a16="http://schemas.microsoft.com/office/drawing/2014/main" id="{DB097AC9-9E27-427D-9B46-81C1FB05761A}"/>
              </a:ext>
            </a:extLst>
          </p:cNvPr>
          <p:cNvSpPr txBox="1">
            <a:spLocks/>
          </p:cNvSpPr>
          <p:nvPr/>
        </p:nvSpPr>
        <p:spPr>
          <a:xfrm>
            <a:off x="4824000" y="1648800"/>
            <a:ext cx="7174800" cy="4597200"/>
          </a:xfrm>
          <a:prstGeom prst="rect">
            <a:avLst/>
          </a:prstGeom>
        </p:spPr>
        <p:txBody>
          <a:bodyPr>
            <a:normAutofit fontScale="92500" lnSpcReduction="20000"/>
          </a:bodyPr>
          <a:lstStyle>
            <a:lvl1pPr marL="609585" indent="-609585" algn="l" defTabSz="1219170" rtl="0" eaLnBrk="1" latinLnBrk="0" hangingPunct="1">
              <a:spcBef>
                <a:spcPts val="3200"/>
              </a:spcBef>
              <a:buSzPct val="90000"/>
              <a:buFont typeface="Wingdings" pitchFamily="2" charset="2"/>
              <a:buChar char="v"/>
              <a:defRPr sz="3200" kern="1200">
                <a:solidFill>
                  <a:schemeClr val="tx1">
                    <a:lumMod val="75000"/>
                    <a:lumOff val="25000"/>
                  </a:schemeClr>
                </a:solidFill>
                <a:latin typeface="+mn-lt"/>
                <a:ea typeface="+mn-ea"/>
                <a:cs typeface="+mn-cs"/>
              </a:defRPr>
            </a:lvl1pPr>
            <a:lvl2pPr marL="1219170" indent="-609585" algn="l" defTabSz="1219170" rtl="0" eaLnBrk="1" latinLnBrk="0" hangingPunct="1">
              <a:spcBef>
                <a:spcPts val="1600"/>
              </a:spcBef>
              <a:buClr>
                <a:schemeClr val="bg1">
                  <a:lumMod val="65000"/>
                </a:schemeClr>
              </a:buClr>
              <a:buSzPct val="90000"/>
              <a:buFont typeface="Wingdings" pitchFamily="2" charset="2"/>
              <a:buChar char="v"/>
              <a:defRPr sz="2933" kern="1200">
                <a:solidFill>
                  <a:schemeClr val="tx1">
                    <a:lumMod val="75000"/>
                    <a:lumOff val="25000"/>
                  </a:schemeClr>
                </a:solidFill>
                <a:latin typeface="+mn-lt"/>
                <a:ea typeface="+mn-ea"/>
                <a:cs typeface="+mn-cs"/>
              </a:defRPr>
            </a:lvl2pPr>
            <a:lvl3pPr marL="1684825" indent="-465655" algn="l" defTabSz="1219170" rtl="0" eaLnBrk="1" latinLnBrk="0" hangingPunct="1">
              <a:spcBef>
                <a:spcPts val="1600"/>
              </a:spcBef>
              <a:buSzPct val="90000"/>
              <a:buFont typeface="Wingdings" pitchFamily="2" charset="2"/>
              <a:buChar char="v"/>
              <a:defRPr sz="2667" kern="1200">
                <a:solidFill>
                  <a:schemeClr val="tx1">
                    <a:lumMod val="75000"/>
                    <a:lumOff val="25000"/>
                  </a:schemeClr>
                </a:solidFill>
                <a:latin typeface="+mn-lt"/>
                <a:ea typeface="+mn-ea"/>
                <a:cs typeface="+mn-cs"/>
              </a:defRPr>
            </a:lvl3pPr>
            <a:lvl4pPr marL="2133547" indent="-448722" algn="l" defTabSz="1219170" rtl="0" eaLnBrk="1" latinLnBrk="0" hangingPunct="1">
              <a:spcBef>
                <a:spcPts val="1600"/>
              </a:spcBef>
              <a:buClr>
                <a:schemeClr val="bg1">
                  <a:lumMod val="65000"/>
                </a:schemeClr>
              </a:buClr>
              <a:buSzPct val="90000"/>
              <a:buFont typeface="Wingdings" pitchFamily="2" charset="2"/>
              <a:buChar char="v"/>
              <a:defRPr sz="2400" kern="1200">
                <a:solidFill>
                  <a:schemeClr val="tx1">
                    <a:lumMod val="75000"/>
                    <a:lumOff val="25000"/>
                  </a:schemeClr>
                </a:solidFill>
                <a:latin typeface="+mn-lt"/>
                <a:ea typeface="+mn-ea"/>
                <a:cs typeface="+mn-cs"/>
              </a:defRPr>
            </a:lvl4pPr>
            <a:lvl5pPr marL="2594968" indent="-461422" algn="l" defTabSz="1219170" rtl="0" eaLnBrk="1" latinLnBrk="0" hangingPunct="1">
              <a:spcBef>
                <a:spcPts val="1600"/>
              </a:spcBef>
              <a:buSzPct val="90000"/>
              <a:buFont typeface="Wingdings" pitchFamily="2" charset="2"/>
              <a:buChar char="v"/>
              <a:defRPr sz="2400" kern="1200">
                <a:solidFill>
                  <a:schemeClr val="tx1">
                    <a:lumMod val="75000"/>
                    <a:lumOff val="25000"/>
                  </a:schemeClr>
                </a:solidFill>
                <a:latin typeface="+mn-lt"/>
                <a:ea typeface="+mn-ea"/>
                <a:cs typeface="+mn-cs"/>
              </a:defRPr>
            </a:lvl5pPr>
            <a:lvl6pPr marL="3054274"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6pPr>
            <a:lvl7pPr marL="3500879" indent="-459306" algn="l" defTabSz="1219170" rtl="0" eaLnBrk="1" latinLnBrk="0" hangingPunct="1">
              <a:spcBef>
                <a:spcPct val="20000"/>
              </a:spcBef>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7pPr>
            <a:lvl8pPr marL="3960185"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8pPr>
            <a:lvl9pPr marL="4417374" indent="-459306" algn="l" defTabSz="1219170" rtl="0" eaLnBrk="1" latinLnBrk="0" hangingPunct="1">
              <a:spcBef>
                <a:spcPct val="20000"/>
              </a:spcBef>
              <a:buSzPct val="90000"/>
              <a:buFont typeface="Wingdings" pitchFamily="2" charset="2"/>
              <a:buChar char="v"/>
              <a:defRPr lang="en-US" sz="2400" kern="1200" dirty="0">
                <a:solidFill>
                  <a:schemeClr val="tx1">
                    <a:lumMod val="75000"/>
                    <a:lumOff val="25000"/>
                  </a:schemeClr>
                </a:solidFill>
                <a:latin typeface="+mn-lt"/>
                <a:ea typeface="+mn-ea"/>
                <a:cs typeface="+mn-cs"/>
              </a:defRPr>
            </a:lvl9pPr>
          </a:lstStyle>
          <a:p>
            <a:pPr marL="0" indent="0">
              <a:buNone/>
            </a:pPr>
            <a:r>
              <a:rPr lang="fr-FR" sz="2600" dirty="0"/>
              <a:t>L’action de formation a une finalité professionnelle :</a:t>
            </a:r>
          </a:p>
          <a:p>
            <a:pPr marL="609585" lvl="1" indent="0">
              <a:spcBef>
                <a:spcPts val="1000"/>
              </a:spcBef>
              <a:buNone/>
            </a:pPr>
            <a:r>
              <a:rPr lang="fr-FR" dirty="0"/>
              <a:t>Accès à un emploi</a:t>
            </a:r>
          </a:p>
          <a:p>
            <a:pPr marL="609585" lvl="1" indent="0">
              <a:spcBef>
                <a:spcPts val="1000"/>
              </a:spcBef>
              <a:buNone/>
            </a:pPr>
            <a:r>
              <a:rPr lang="fr-FR" dirty="0"/>
              <a:t>Durant l’exécution du contrat de travail :</a:t>
            </a:r>
          </a:p>
          <a:p>
            <a:pPr marL="1219170" lvl="2" indent="0">
              <a:spcBef>
                <a:spcPts val="1000"/>
              </a:spcBef>
              <a:buNone/>
            </a:pPr>
            <a:r>
              <a:rPr lang="fr-FR" dirty="0"/>
              <a:t>Adaptation au poste de travail et à l'évolution des emplois</a:t>
            </a:r>
          </a:p>
          <a:p>
            <a:pPr marL="1219170" lvl="2" indent="0">
              <a:spcBef>
                <a:spcPts val="1000"/>
              </a:spcBef>
              <a:buNone/>
            </a:pPr>
            <a:r>
              <a:rPr lang="fr-FR" dirty="0"/>
              <a:t>Maintien dans l'emploi</a:t>
            </a:r>
          </a:p>
          <a:p>
            <a:pPr marL="1219170" lvl="2" indent="0">
              <a:spcBef>
                <a:spcPts val="1000"/>
              </a:spcBef>
              <a:buNone/>
            </a:pPr>
            <a:r>
              <a:rPr lang="fr-FR" dirty="0"/>
              <a:t>Développement des compétences en lien ou non avec le poste de travail (acquisition d’une qualification plus élevée)</a:t>
            </a:r>
          </a:p>
          <a:p>
            <a:pPr marL="609585" lvl="1" indent="0">
              <a:spcBef>
                <a:spcPts val="1000"/>
              </a:spcBef>
              <a:buNone/>
            </a:pPr>
            <a:r>
              <a:rPr lang="fr-FR" dirty="0"/>
              <a:t>Pour les travailleurs dont l'emploi est menacé </a:t>
            </a:r>
          </a:p>
          <a:p>
            <a:pPr marL="609585" lvl="1" indent="0">
              <a:spcBef>
                <a:spcPts val="1000"/>
              </a:spcBef>
              <a:buNone/>
            </a:pPr>
            <a:r>
              <a:rPr lang="fr-FR" dirty="0"/>
              <a:t>Mobilité professionnelle</a:t>
            </a:r>
            <a:endParaRPr lang="fr-FR" sz="800" dirty="0">
              <a:solidFill>
                <a:srgbClr val="FF0000"/>
              </a:solidFill>
            </a:endParaRPr>
          </a:p>
        </p:txBody>
      </p:sp>
    </p:spTree>
    <p:extLst>
      <p:ext uri="{BB962C8B-B14F-4D97-AF65-F5344CB8AC3E}">
        <p14:creationId xmlns:p14="http://schemas.microsoft.com/office/powerpoint/2010/main" val="3061999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p:txBody>
          <a:bodyPr>
            <a:noAutofit/>
          </a:bodyPr>
          <a:lstStyle/>
          <a:p>
            <a:pPr marL="342900" indent="-342900">
              <a:spcBef>
                <a:spcPts val="600"/>
              </a:spcBef>
              <a:buFont typeface="Arial" panose="020B0604020202020204" pitchFamily="34" charset="0"/>
              <a:buChar char="•"/>
            </a:pPr>
            <a:r>
              <a:rPr lang="fr-FR" sz="2000" b="1" cap="none" dirty="0"/>
              <a:t>L'employeur reste tenu :</a:t>
            </a:r>
          </a:p>
          <a:p>
            <a:pPr lvl="1">
              <a:spcBef>
                <a:spcPts val="600"/>
              </a:spcBef>
              <a:buFontTx/>
              <a:buChar char="-"/>
            </a:pPr>
            <a:r>
              <a:rPr lang="fr-FR" sz="2000" dirty="0"/>
              <a:t>D’assurer l'adaptation des salariés à leur poste de travail</a:t>
            </a:r>
          </a:p>
          <a:p>
            <a:pPr lvl="1">
              <a:spcBef>
                <a:spcPts val="600"/>
              </a:spcBef>
              <a:buFontTx/>
              <a:buChar char="-"/>
            </a:pPr>
            <a:r>
              <a:rPr lang="fr-FR" sz="2000" dirty="0"/>
              <a:t>De veiller au maintien de leur capacité à occuper un emploi, au regard notamment de l'évolution des emplois, des technologies et des organisations</a:t>
            </a:r>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lvl="1">
              <a:spcBef>
                <a:spcPts val="600"/>
              </a:spcBef>
            </a:pPr>
            <a:endParaRPr lang="fr-FR" sz="2000" i="1" dirty="0"/>
          </a:p>
          <a:p>
            <a:pPr marL="342900" indent="-342900">
              <a:spcBef>
                <a:spcPts val="600"/>
              </a:spcBef>
              <a:buFont typeface="Arial" panose="020B0604020202020204" pitchFamily="34" charset="0"/>
              <a:buChar char="•"/>
            </a:pPr>
            <a:r>
              <a:rPr lang="fr-FR" sz="2000" b="1" cap="none" dirty="0"/>
              <a:t>Il peut proposer des formations qui participent au développement des compétences              </a:t>
            </a:r>
            <a:r>
              <a:rPr lang="fr-FR" sz="2000" cap="none" dirty="0"/>
              <a:t>(y compris numériques et lutte contre l'illettrisme)</a:t>
            </a:r>
          </a:p>
          <a:p>
            <a:pPr>
              <a:spcBef>
                <a:spcPts val="600"/>
              </a:spcBef>
            </a:pPr>
            <a:endParaRPr lang="fr-FR" sz="2000" cap="none" dirty="0"/>
          </a:p>
          <a:p>
            <a:pPr marL="0" indent="0">
              <a:spcBef>
                <a:spcPts val="600"/>
              </a:spcBef>
              <a:buNone/>
            </a:pPr>
            <a:r>
              <a:rPr lang="fr-FR" sz="2000" i="1" cap="none" dirty="0"/>
              <a:t> </a:t>
            </a:r>
          </a:p>
          <a:p>
            <a:pPr marL="0" indent="0">
              <a:spcBef>
                <a:spcPts val="600"/>
              </a:spcBef>
              <a:buNone/>
            </a:pPr>
            <a:endParaRPr lang="fr-FR" sz="2000" i="1" cap="none" dirty="0"/>
          </a:p>
        </p:txBody>
      </p:sp>
      <p:sp>
        <p:nvSpPr>
          <p:cNvPr id="2" name="Titre 1"/>
          <p:cNvSpPr>
            <a:spLocks noGrp="1"/>
          </p:cNvSpPr>
          <p:nvPr>
            <p:ph type="title"/>
          </p:nvPr>
        </p:nvSpPr>
        <p:spPr/>
        <p:txBody>
          <a:bodyPr>
            <a:normAutofit/>
          </a:bodyPr>
          <a:lstStyle/>
          <a:p>
            <a:r>
              <a:rPr lang="fr-FR" dirty="0"/>
              <a:t>Obligations de l’employeur rénovées</a:t>
            </a:r>
            <a:endParaRPr lang="fr-FR" sz="2400" dirty="0"/>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4E35DB-DDA7-4C36-AF51-F5E61F15AB46}"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2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a:ln>
            <a:noFill/>
          </a:ln>
        </p:spPr>
        <p:style>
          <a:lnRef idx="2">
            <a:schemeClr val="dk1"/>
          </a:lnRef>
          <a:fillRef idx="1">
            <a:schemeClr val="lt1"/>
          </a:fillRef>
          <a:effectRef idx="0">
            <a:schemeClr val="dk1"/>
          </a:effectRef>
          <a:fontRef idx="minor">
            <a:schemeClr val="dk1"/>
          </a:fontRef>
        </p:style>
        <p:txBody>
          <a:bodyPr>
            <a:normAutofit/>
          </a:bodyPr>
          <a:lstStyle/>
          <a:p>
            <a:pPr marL="342900" lvl="1" indent="-342900"/>
            <a:r>
              <a:rPr lang="fr-FR" sz="2000" b="1" dirty="0"/>
              <a:t>Etat des lieux récapitulatif à 6 ans permet d’apprécier si le salarié a :</a:t>
            </a:r>
          </a:p>
          <a:p>
            <a:pPr marL="914400" lvl="1" indent="-457200">
              <a:spcBef>
                <a:spcPts val="1000"/>
              </a:spcBef>
              <a:buFont typeface="+mj-lt"/>
              <a:buAutoNum type="arabicPeriod"/>
            </a:pPr>
            <a:r>
              <a:rPr lang="fr-FR" sz="2000" dirty="0"/>
              <a:t>Avoir suivi au moins une formation</a:t>
            </a:r>
          </a:p>
          <a:p>
            <a:pPr marL="914400" lvl="1" indent="-457200">
              <a:buFont typeface="+mj-lt"/>
              <a:buAutoNum type="arabicPeriod"/>
            </a:pPr>
            <a:r>
              <a:rPr lang="fr-FR" sz="2000" dirty="0"/>
              <a:t>Acquis des éléments de certification par la formation ou par une VAE</a:t>
            </a:r>
          </a:p>
          <a:p>
            <a:pPr marL="914400" lvl="1" indent="-457200">
              <a:buFont typeface="+mj-lt"/>
              <a:buAutoNum type="arabicPeriod"/>
            </a:pPr>
            <a:r>
              <a:rPr lang="fr-FR" sz="2000" dirty="0"/>
              <a:t>Bénéficié d'une progression salariale ou professionnelle</a:t>
            </a:r>
            <a:endParaRPr lang="fr-FR" sz="2000" dirty="0">
              <a:solidFill>
                <a:srgbClr val="FF0000"/>
              </a:solidFill>
            </a:endParaRPr>
          </a:p>
          <a:p>
            <a:pPr marL="914400" lvl="1" indent="-457200">
              <a:buFont typeface="+mj-lt"/>
              <a:buAutoNum type="arabicPeriod"/>
            </a:pPr>
            <a:endParaRPr lang="fr-FR" sz="2000" dirty="0"/>
          </a:p>
          <a:p>
            <a:pPr marL="342900" lvl="1" indent="-342900"/>
            <a:r>
              <a:rPr lang="fr-FR" sz="2000" b="1" dirty="0"/>
              <a:t>Un accord collectif d’entreprise ou, à défaut, de branche </a:t>
            </a:r>
            <a:r>
              <a:rPr lang="fr-FR" sz="2000" dirty="0"/>
              <a:t>peut prévoir des modalités d’appréciation du parcours professionnel du salarié distinctes des critères, ainsi qu’une périodicité des entretiens professionnels différente</a:t>
            </a:r>
          </a:p>
          <a:p>
            <a:pPr marL="342900" lvl="1" indent="-342900"/>
            <a:endParaRPr lang="fr-FR" sz="2000" b="1" dirty="0"/>
          </a:p>
          <a:p>
            <a:pPr marL="342900" lvl="1" indent="-342900"/>
            <a:r>
              <a:rPr lang="fr-FR" sz="2000" b="1" dirty="0"/>
              <a:t>La sanction est déclenchée et le CPF est abondé si le salarié n'a pas bénéficié :</a:t>
            </a:r>
          </a:p>
          <a:p>
            <a:pPr marL="800100" lvl="2" indent="-342900">
              <a:buFont typeface="Arial" panose="020B0604020202020204" pitchFamily="34" charset="0"/>
              <a:buChar char="•"/>
            </a:pPr>
            <a:r>
              <a:rPr lang="fr-FR" sz="2000" dirty="0"/>
              <a:t>Tous les 2 ans : l’entreprise doit apporter la preuve du bon suivi des 3 critères</a:t>
            </a:r>
          </a:p>
          <a:p>
            <a:pPr marL="800100" lvl="2" indent="-342900">
              <a:buFont typeface="Arial" panose="020B0604020202020204" pitchFamily="34" charset="0"/>
              <a:buChar char="•"/>
            </a:pPr>
            <a:r>
              <a:rPr lang="fr-FR" sz="2000" dirty="0"/>
              <a:t>Tous les 6 ans : l’entreprise doit apporter la preuve de l’organisation des entretiens professionnels et qu’au moins une formation </a:t>
            </a:r>
            <a:r>
              <a:rPr lang="fr-FR" sz="2000" b="1" dirty="0"/>
              <a:t>non-obligatoire</a:t>
            </a:r>
            <a:r>
              <a:rPr lang="fr-FR" sz="2000" dirty="0"/>
              <a:t> a été suivie</a:t>
            </a:r>
          </a:p>
        </p:txBody>
      </p:sp>
      <p:sp>
        <p:nvSpPr>
          <p:cNvPr id="2" name="Titre 1"/>
          <p:cNvSpPr>
            <a:spLocks noGrp="1"/>
          </p:cNvSpPr>
          <p:nvPr>
            <p:ph type="title"/>
          </p:nvPr>
        </p:nvSpPr>
        <p:spPr/>
        <p:txBody>
          <a:bodyPr>
            <a:normAutofit/>
          </a:bodyPr>
          <a:lstStyle/>
          <a:p>
            <a:r>
              <a:rPr lang="fr-FR" dirty="0"/>
              <a:t>L’entretien professionnel assoupli</a:t>
            </a:r>
            <a:r>
              <a:rPr lang="fr-FR" sz="2400" dirty="0"/>
              <a:t> </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2A2827-522F-4F7B-8968-F34DC6FDE95A}"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82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C6A184-9B53-461B-BB6C-F191A3D27295}"/>
              </a:ext>
            </a:extLst>
          </p:cNvPr>
          <p:cNvSpPr>
            <a:spLocks noGrp="1"/>
          </p:cNvSpPr>
          <p:nvPr>
            <p:ph type="body" idx="1"/>
          </p:nvPr>
        </p:nvSpPr>
        <p:spPr/>
        <p:txBody>
          <a:bodyPr>
            <a:normAutofit/>
          </a:bodyPr>
          <a:lstStyle/>
          <a:p>
            <a:r>
              <a:rPr lang="fr-FR" b="1" dirty="0"/>
              <a:t>Proximité </a:t>
            </a:r>
          </a:p>
          <a:p>
            <a:endParaRPr lang="fr-FR" b="1" dirty="0"/>
          </a:p>
          <a:p>
            <a:r>
              <a:rPr lang="fr-FR" b="1" dirty="0"/>
              <a:t>Subsidiarité </a:t>
            </a:r>
          </a:p>
          <a:p>
            <a:endParaRPr lang="fr-FR" b="1" dirty="0"/>
          </a:p>
          <a:p>
            <a:r>
              <a:rPr lang="fr-FR" b="1" dirty="0"/>
              <a:t>Supplétivité </a:t>
            </a:r>
          </a:p>
        </p:txBody>
      </p:sp>
      <p:sp>
        <p:nvSpPr>
          <p:cNvPr id="3" name="Espace réservé du contenu 2">
            <a:extLst>
              <a:ext uri="{FF2B5EF4-FFF2-40B4-BE49-F238E27FC236}">
                <a16:creationId xmlns:a16="http://schemas.microsoft.com/office/drawing/2014/main" id="{29E561DF-2B97-4016-826F-C014A1ADE0CF}"/>
              </a:ext>
            </a:extLst>
          </p:cNvPr>
          <p:cNvSpPr>
            <a:spLocks noGrp="1"/>
          </p:cNvSpPr>
          <p:nvPr>
            <p:ph sz="half" idx="15"/>
          </p:nvPr>
        </p:nvSpPr>
        <p:spPr/>
        <p:txBody>
          <a:bodyPr>
            <a:normAutofit/>
          </a:bodyPr>
          <a:lstStyle/>
          <a:p>
            <a:r>
              <a:rPr lang="fr-FR" cap="none" dirty="0"/>
              <a:t>3 parties sur le même thème</a:t>
            </a:r>
          </a:p>
          <a:p>
            <a:pPr marL="457189" indent="-457189">
              <a:buFontTx/>
              <a:buChar char="-"/>
            </a:pPr>
            <a:r>
              <a:rPr lang="fr-FR" cap="none" dirty="0"/>
              <a:t>l’ordre public (</a:t>
            </a:r>
            <a:r>
              <a:rPr lang="fr-FR" sz="3200" cap="none" dirty="0">
                <a:solidFill>
                  <a:srgbClr val="16B1AB"/>
                </a:solidFill>
              </a:rPr>
              <a:t>le « plafond » de négociation</a:t>
            </a:r>
            <a:r>
              <a:rPr lang="fr-FR" cap="none" dirty="0"/>
              <a:t>)</a:t>
            </a:r>
          </a:p>
          <a:p>
            <a:pPr marL="457189" indent="-457189">
              <a:buFontTx/>
              <a:buChar char="-"/>
            </a:pPr>
            <a:r>
              <a:rPr lang="fr-FR" cap="none" dirty="0"/>
              <a:t>Ce qui est négociable (</a:t>
            </a:r>
            <a:r>
              <a:rPr lang="fr-FR" sz="3200" cap="none" dirty="0">
                <a:solidFill>
                  <a:srgbClr val="16B1AB"/>
                </a:solidFill>
              </a:rPr>
              <a:t>accord d’entreprise ou de branche</a:t>
            </a:r>
            <a:r>
              <a:rPr lang="fr-FR" cap="none" dirty="0"/>
              <a:t>)</a:t>
            </a:r>
          </a:p>
          <a:p>
            <a:pPr marL="457189" indent="-457189" algn="l">
              <a:buFontTx/>
              <a:buChar char="-"/>
            </a:pPr>
            <a:r>
              <a:rPr lang="fr-FR" cap="none" dirty="0"/>
              <a:t>Ce qui s’applique à défaut de négociation (</a:t>
            </a:r>
            <a:r>
              <a:rPr lang="fr-FR" sz="3200" cap="none" dirty="0">
                <a:solidFill>
                  <a:srgbClr val="16B1AB"/>
                </a:solidFill>
              </a:rPr>
              <a:t>dispositions supplétives</a:t>
            </a:r>
            <a:r>
              <a:rPr lang="fr-FR" cap="none" dirty="0"/>
              <a:t>)</a:t>
            </a:r>
          </a:p>
        </p:txBody>
      </p:sp>
      <p:sp>
        <p:nvSpPr>
          <p:cNvPr id="5" name="Titre 4">
            <a:extLst>
              <a:ext uri="{FF2B5EF4-FFF2-40B4-BE49-F238E27FC236}">
                <a16:creationId xmlns:a16="http://schemas.microsoft.com/office/drawing/2014/main" id="{743E21B4-F342-4FD2-A74C-696837E74FF7}"/>
              </a:ext>
            </a:extLst>
          </p:cNvPr>
          <p:cNvSpPr>
            <a:spLocks noGrp="1"/>
          </p:cNvSpPr>
          <p:nvPr>
            <p:ph type="title"/>
          </p:nvPr>
        </p:nvSpPr>
        <p:spPr/>
        <p:txBody>
          <a:bodyPr/>
          <a:lstStyle/>
          <a:p>
            <a:r>
              <a:rPr lang="fr-FR" sz="2667" dirty="0"/>
              <a:t>Architecture du code du travail après l’ordonnance du 22 septembre 2017</a:t>
            </a:r>
          </a:p>
        </p:txBody>
      </p:sp>
    </p:spTree>
    <p:extLst>
      <p:ext uri="{BB962C8B-B14F-4D97-AF65-F5344CB8AC3E}">
        <p14:creationId xmlns:p14="http://schemas.microsoft.com/office/powerpoint/2010/main" val="539336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p:txBody>
          <a:bodyPr>
            <a:normAutofit lnSpcReduction="10000"/>
          </a:bodyPr>
          <a:lstStyle/>
          <a:p>
            <a:pPr>
              <a:lnSpc>
                <a:spcPct val="110000"/>
              </a:lnSpc>
              <a:spcBef>
                <a:spcPts val="600"/>
              </a:spcBef>
              <a:buNone/>
            </a:pPr>
            <a:r>
              <a:rPr lang="fr-FR" sz="2000" cap="none" dirty="0"/>
              <a:t>le dispositif « Pro-A » succède aux périodes de professionnalisation</a:t>
            </a:r>
          </a:p>
          <a:p>
            <a:pPr>
              <a:lnSpc>
                <a:spcPct val="110000"/>
              </a:lnSpc>
              <a:spcBef>
                <a:spcPts val="600"/>
              </a:spcBef>
              <a:buNone/>
            </a:pPr>
            <a:r>
              <a:rPr lang="fr-FR" sz="2000" cap="none" dirty="0"/>
              <a:t>L’objectif est de favoriser la « </a:t>
            </a:r>
            <a:r>
              <a:rPr lang="fr-FR" sz="2000" i="1" cap="none" dirty="0"/>
              <a:t>reconversion ou promotion par l’alternance</a:t>
            </a:r>
            <a:r>
              <a:rPr lang="fr-FR" sz="2000" cap="none" dirty="0"/>
              <a:t> »</a:t>
            </a:r>
          </a:p>
          <a:p>
            <a:pPr>
              <a:lnSpc>
                <a:spcPct val="110000"/>
              </a:lnSpc>
              <a:spcBef>
                <a:spcPts val="600"/>
              </a:spcBef>
              <a:buNone/>
            </a:pPr>
            <a:r>
              <a:rPr lang="fr-FR" sz="2000" cap="none" dirty="0"/>
              <a:t>Les certifications visées : RNCP, CQP ou qualification reconnue dans la classification</a:t>
            </a:r>
          </a:p>
          <a:p>
            <a:pPr>
              <a:lnSpc>
                <a:spcPct val="110000"/>
              </a:lnSpc>
              <a:spcBef>
                <a:spcPts val="600"/>
              </a:spcBef>
              <a:buNone/>
            </a:pPr>
            <a:r>
              <a:rPr lang="fr-FR" sz="2000" cap="none" dirty="0"/>
              <a:t>La formation allie :</a:t>
            </a:r>
          </a:p>
          <a:p>
            <a:pPr lvl="1">
              <a:lnSpc>
                <a:spcPct val="110000"/>
              </a:lnSpc>
              <a:spcBef>
                <a:spcPts val="600"/>
              </a:spcBef>
            </a:pPr>
            <a:r>
              <a:rPr lang="fr-FR" dirty="0"/>
              <a:t>« </a:t>
            </a:r>
            <a:r>
              <a:rPr lang="fr-FR" i="1" dirty="0"/>
              <a:t>Enseignements généraux, professionnelles et technologiques dispensés dans des organismes publics ou privés de formation</a:t>
            </a:r>
            <a:r>
              <a:rPr lang="fr-FR" dirty="0"/>
              <a:t> » ou par l’entreprise</a:t>
            </a:r>
          </a:p>
          <a:p>
            <a:pPr lvl="1">
              <a:lnSpc>
                <a:spcPct val="110000"/>
              </a:lnSpc>
              <a:spcBef>
                <a:spcPts val="600"/>
              </a:spcBef>
            </a:pPr>
            <a:r>
              <a:rPr lang="fr-FR" dirty="0"/>
              <a:t>« </a:t>
            </a:r>
            <a:r>
              <a:rPr lang="fr-FR" i="1" dirty="0"/>
              <a:t>Un savoir-faire par l’exercice en entreprise d’une ou plusieurs activités professionnelles</a:t>
            </a:r>
            <a:r>
              <a:rPr lang="fr-FR" dirty="0"/>
              <a:t> »</a:t>
            </a:r>
          </a:p>
          <a:p>
            <a:pPr>
              <a:lnSpc>
                <a:spcPct val="110000"/>
              </a:lnSpc>
              <a:spcBef>
                <a:spcPts val="600"/>
              </a:spcBef>
              <a:buNone/>
            </a:pPr>
            <a:r>
              <a:rPr lang="fr-FR" sz="2000" cap="none" dirty="0"/>
              <a:t>Les actions de formation peuvent se dérouler « </a:t>
            </a:r>
            <a:r>
              <a:rPr lang="fr-FR" sz="2000" i="1" cap="none" dirty="0"/>
              <a:t>tout ou partie en dehors du temps de travail à l’initiative soit du salarié, soit de l’employeur, après accord écrit du salarié</a:t>
            </a:r>
            <a:r>
              <a:rPr lang="fr-FR" sz="2000" cap="none" dirty="0"/>
              <a:t> »</a:t>
            </a:r>
          </a:p>
          <a:p>
            <a:pPr>
              <a:lnSpc>
                <a:spcPct val="110000"/>
              </a:lnSpc>
              <a:spcBef>
                <a:spcPts val="600"/>
              </a:spcBef>
              <a:buNone/>
            </a:pPr>
            <a:r>
              <a:rPr lang="fr-FR" sz="2000" cap="none" dirty="0"/>
              <a:t>Sont concernés : les salariés en CDI, les salariés en contrat unique d’insertion en CDI</a:t>
            </a:r>
          </a:p>
          <a:p>
            <a:pPr>
              <a:lnSpc>
                <a:spcPct val="110000"/>
              </a:lnSpc>
              <a:spcBef>
                <a:spcPts val="600"/>
              </a:spcBef>
              <a:buNone/>
            </a:pPr>
            <a:r>
              <a:rPr lang="fr-FR" sz="2000" cap="none" dirty="0"/>
              <a:t>S’applique uniquement aux salariés dont la qualification est inférieure ou égale au niveau III / BTS </a:t>
            </a:r>
            <a:r>
              <a:rPr lang="fr-FR" sz="2000" i="1" cap="none" dirty="0"/>
              <a:t>(à confirmer par décret)</a:t>
            </a:r>
          </a:p>
          <a:p>
            <a:pPr>
              <a:lnSpc>
                <a:spcPct val="110000"/>
              </a:lnSpc>
              <a:spcBef>
                <a:spcPts val="600"/>
              </a:spcBef>
              <a:buNone/>
            </a:pPr>
            <a:r>
              <a:rPr lang="fr-FR" sz="2000" cap="none" dirty="0"/>
              <a:t>Le contrat de travail des salariés fera l’objet d’un avenant qui précise la certification visée, l’éligibilité du salarié, les modalités pédagogiques…</a:t>
            </a:r>
          </a:p>
        </p:txBody>
      </p:sp>
      <p:sp>
        <p:nvSpPr>
          <p:cNvPr id="2" name="Titre 1"/>
          <p:cNvSpPr>
            <a:spLocks noGrp="1"/>
          </p:cNvSpPr>
          <p:nvPr>
            <p:ph type="title"/>
          </p:nvPr>
        </p:nvSpPr>
        <p:spPr/>
        <p:txBody>
          <a:bodyPr>
            <a:normAutofit/>
          </a:bodyPr>
          <a:lstStyle/>
          <a:p>
            <a:r>
              <a:rPr lang="fr-FR" dirty="0"/>
              <a:t>Mise en place de Pro-A</a:t>
            </a:r>
            <a:endParaRPr lang="fr-FR" sz="2400" dirty="0"/>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889E4-02C4-4E6A-8577-9A50EF585F6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58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Nouvelles dispositions du CPF</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967FC4-4261-44E3-B4AD-9B5D457E2642}"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Espace réservé du contenu 6"/>
          <p:cNvGraphicFramePr>
            <a:graphicFrameLocks/>
          </p:cNvGraphicFramePr>
          <p:nvPr>
            <p:extLst>
              <p:ext uri="{D42A27DB-BD31-4B8C-83A1-F6EECF244321}">
                <p14:modId xmlns:p14="http://schemas.microsoft.com/office/powerpoint/2010/main" val="127829969"/>
              </p:ext>
            </p:extLst>
          </p:nvPr>
        </p:nvGraphicFramePr>
        <p:xfrm>
          <a:off x="208971" y="2455174"/>
          <a:ext cx="4101520" cy="2595880"/>
        </p:xfrm>
        <a:graphic>
          <a:graphicData uri="http://schemas.openxmlformats.org/drawingml/2006/table">
            <a:tbl>
              <a:tblPr firstRow="1" firstCol="1" bandRow="1">
                <a:tableStyleId>{7DF18680-E054-41AD-8BC1-D1AEF772440D}</a:tableStyleId>
              </a:tblPr>
              <a:tblGrid>
                <a:gridCol w="1257520">
                  <a:extLst>
                    <a:ext uri="{9D8B030D-6E8A-4147-A177-3AD203B41FA5}">
                      <a16:colId xmlns:a16="http://schemas.microsoft.com/office/drawing/2014/main" val="20000"/>
                    </a:ext>
                  </a:extLst>
                </a:gridCol>
                <a:gridCol w="2844000">
                  <a:extLst>
                    <a:ext uri="{9D8B030D-6E8A-4147-A177-3AD203B41FA5}">
                      <a16:colId xmlns:a16="http://schemas.microsoft.com/office/drawing/2014/main" val="20001"/>
                    </a:ext>
                  </a:extLst>
                </a:gridCol>
              </a:tblGrid>
              <a:tr h="370840">
                <a:tc>
                  <a:txBody>
                    <a:bodyPr/>
                    <a:lstStyle/>
                    <a:p>
                      <a:pPr algn="ctr"/>
                      <a:endParaRPr lang="fr-FR" sz="1600" dirty="0">
                        <a:solidFill>
                          <a:schemeClr val="bg1"/>
                        </a:solidFill>
                      </a:endParaRPr>
                    </a:p>
                  </a:txBody>
                  <a:tcPr anchor="ctr"/>
                </a:tc>
                <a:tc>
                  <a:txBody>
                    <a:bodyPr/>
                    <a:lstStyle/>
                    <a:p>
                      <a:pPr marL="0" indent="0" algn="ctr">
                        <a:buFont typeface="Wingdings" panose="05000000000000000000" pitchFamily="2" charset="2"/>
                        <a:buNone/>
                      </a:pPr>
                      <a:r>
                        <a:rPr lang="fr-FR" sz="1600" dirty="0"/>
                        <a:t>Alimentation annuelle</a:t>
                      </a:r>
                      <a:endParaRPr lang="fr-FR" sz="1600" b="1" i="0" dirty="0">
                        <a:solidFill>
                          <a:schemeClr val="bg1"/>
                        </a:solidFill>
                      </a:endParaRPr>
                    </a:p>
                  </a:txBody>
                  <a:tcPr anchor="ctr"/>
                </a:tc>
                <a:extLst>
                  <a:ext uri="{0D108BD9-81ED-4DB2-BD59-A6C34878D82A}">
                    <a16:rowId xmlns:a16="http://schemas.microsoft.com/office/drawing/2014/main" val="10000"/>
                  </a:ext>
                </a:extLst>
              </a:tr>
              <a:tr h="370840">
                <a:tc>
                  <a:txBody>
                    <a:bodyPr/>
                    <a:lstStyle/>
                    <a:p>
                      <a:pPr algn="ctr"/>
                      <a:r>
                        <a:rPr lang="fr-FR" sz="1600" dirty="0"/>
                        <a:t>Temps plein ou mi-temps</a:t>
                      </a:r>
                      <a:endParaRPr lang="fr-FR" sz="1600" dirty="0">
                        <a:solidFill>
                          <a:srgbClr val="002060"/>
                        </a:solidFill>
                      </a:endParaRPr>
                    </a:p>
                  </a:txBody>
                  <a:tcPr anchor="ctr"/>
                </a:tc>
                <a:tc>
                  <a:txBody>
                    <a:bodyPr/>
                    <a:lstStyle/>
                    <a:p>
                      <a:pPr marL="0" indent="0" algn="ctr">
                        <a:buFontTx/>
                        <a:buNone/>
                      </a:pPr>
                      <a:r>
                        <a:rPr lang="fr-FR" sz="1600" dirty="0"/>
                        <a:t>Montant annuel / plafond total :</a:t>
                      </a:r>
                    </a:p>
                    <a:p>
                      <a:pPr marL="0" indent="0" algn="ctr">
                        <a:buFont typeface="Wingdings" panose="05000000000000000000" pitchFamily="2" charset="2"/>
                        <a:buNone/>
                      </a:pPr>
                      <a:r>
                        <a:rPr lang="fr-FR" sz="1600" dirty="0"/>
                        <a:t>500€ par an / maxi 5.000€</a:t>
                      </a:r>
                    </a:p>
                    <a:p>
                      <a:pPr marL="0" indent="0" algn="ctr">
                        <a:buFont typeface="Wingdings" panose="05000000000000000000" pitchFamily="2" charset="2"/>
                        <a:buNone/>
                      </a:pPr>
                      <a:r>
                        <a:rPr lang="fr-FR" sz="1600" dirty="0"/>
                        <a:t>ou</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600" dirty="0"/>
                        <a:t>800€ par an / maxi 8.000€</a:t>
                      </a:r>
                      <a:endParaRPr lang="fr-FR" sz="1600" b="1" dirty="0">
                        <a:solidFill>
                          <a:srgbClr val="002060"/>
                        </a:solidFill>
                      </a:endParaRPr>
                    </a:p>
                  </a:txBody>
                  <a:tcPr anchor="ctr"/>
                </a:tc>
                <a:extLst>
                  <a:ext uri="{0D108BD9-81ED-4DB2-BD59-A6C34878D82A}">
                    <a16:rowId xmlns:a16="http://schemas.microsoft.com/office/drawing/2014/main" val="10001"/>
                  </a:ext>
                </a:extLst>
              </a:tr>
              <a:tr h="370840">
                <a:tc>
                  <a:txBody>
                    <a:bodyPr/>
                    <a:lstStyle/>
                    <a:p>
                      <a:pPr algn="ctr"/>
                      <a:r>
                        <a:rPr lang="fr-FR" sz="1600" dirty="0"/>
                        <a:t>En-dessous du mi-temps</a:t>
                      </a:r>
                      <a:endParaRPr lang="fr-FR" sz="1600" dirty="0">
                        <a:solidFill>
                          <a:srgbClr val="002060"/>
                        </a:solidFill>
                      </a:endParaRPr>
                    </a:p>
                  </a:txBody>
                  <a:tcPr anchor="ctr"/>
                </a:tc>
                <a:tc>
                  <a:txBody>
                    <a:bodyPr/>
                    <a:lstStyle/>
                    <a:p>
                      <a:pPr algn="ctr"/>
                      <a:r>
                        <a:rPr lang="fr-FR" sz="1600" dirty="0"/>
                        <a:t>En proportion de la durée</a:t>
                      </a:r>
                      <a:r>
                        <a:rPr lang="fr-FR" sz="1600" baseline="0" dirty="0"/>
                        <a:t> de travail effectuée</a:t>
                      </a:r>
                      <a:endParaRPr lang="fr-FR" sz="1600" dirty="0">
                        <a:solidFill>
                          <a:srgbClr val="002060"/>
                        </a:solidFill>
                      </a:endParaRPr>
                    </a:p>
                  </a:txBody>
                  <a:tcPr anchor="ctr"/>
                </a:tc>
                <a:extLst>
                  <a:ext uri="{0D108BD9-81ED-4DB2-BD59-A6C34878D82A}">
                    <a16:rowId xmlns:a16="http://schemas.microsoft.com/office/drawing/2014/main" val="100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dirty="0"/>
                        <a:t>Travailleurs</a:t>
                      </a:r>
                      <a:r>
                        <a:rPr lang="fr-FR" sz="1600" baseline="0" dirty="0"/>
                        <a:t> handicapés</a:t>
                      </a:r>
                      <a:endParaRPr lang="fr-FR" sz="1600" dirty="0">
                        <a:solidFill>
                          <a:srgbClr val="002060"/>
                        </a:solidFill>
                      </a:endParaRPr>
                    </a:p>
                  </a:txBody>
                  <a:tcPr anchor="ctr"/>
                </a:tc>
                <a:tc>
                  <a:txBody>
                    <a:bodyPr/>
                    <a:lstStyle/>
                    <a:p>
                      <a:pPr algn="ctr"/>
                      <a:r>
                        <a:rPr lang="fr-FR" sz="1600" u="none" strike="noStrike" kern="1200" baseline="0" dirty="0"/>
                        <a:t>Majoration fixée par décret</a:t>
                      </a:r>
                      <a:endParaRPr lang="fr-FR" sz="1600" i="1" dirty="0">
                        <a:solidFill>
                          <a:srgbClr val="002060"/>
                        </a:solidFill>
                      </a:endParaRPr>
                    </a:p>
                  </a:txBody>
                  <a:tcPr anchor="ctr"/>
                </a:tc>
                <a:extLst>
                  <a:ext uri="{0D108BD9-81ED-4DB2-BD59-A6C34878D82A}">
                    <a16:rowId xmlns:a16="http://schemas.microsoft.com/office/drawing/2014/main" val="10003"/>
                  </a:ext>
                </a:extLst>
              </a:tr>
            </a:tbl>
          </a:graphicData>
        </a:graphic>
      </p:graphicFrame>
      <p:sp>
        <p:nvSpPr>
          <p:cNvPr id="7" name="Espace réservé du contenu 2"/>
          <p:cNvSpPr txBox="1">
            <a:spLocks/>
          </p:cNvSpPr>
          <p:nvPr/>
        </p:nvSpPr>
        <p:spPr>
          <a:xfrm>
            <a:off x="4554747" y="1647645"/>
            <a:ext cx="7125418" cy="46841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rgbClr val="2B337F"/>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2B337F"/>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2B337F"/>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2B337F"/>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2B33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chemeClr val="tx1"/>
                </a:solidFill>
                <a:effectLst/>
                <a:uLnTx/>
                <a:uFillTx/>
                <a:latin typeface="Calibri" panose="020F0502020204030204"/>
                <a:ea typeface="+mn-ea"/>
                <a:cs typeface="+mn-cs"/>
              </a:rPr>
              <a:t>Comptabilisation des droits </a:t>
            </a:r>
            <a:r>
              <a:rPr kumimoji="0" lang="fr-FR" sz="2000" b="1" i="0" u="none" strike="noStrike" kern="1200" cap="none" spc="0" normalizeH="0" baseline="0" noProof="0" dirty="0">
                <a:ln>
                  <a:noFill/>
                </a:ln>
                <a:solidFill>
                  <a:schemeClr val="tx1"/>
                </a:solidFill>
                <a:effectLst/>
                <a:uLnTx/>
                <a:uFillTx/>
                <a:latin typeface="Calibri" panose="020F0502020204030204"/>
                <a:ea typeface="+mn-ea"/>
                <a:cs typeface="+mn-cs"/>
              </a:rPr>
              <a:t>en euros </a:t>
            </a:r>
            <a:r>
              <a:rPr kumimoji="0" lang="fr-FR" sz="2000" b="0" i="0" u="none" strike="noStrike" kern="1200" cap="none" spc="0" normalizeH="0" baseline="0" noProof="0" dirty="0">
                <a:ln>
                  <a:noFill/>
                </a:ln>
                <a:solidFill>
                  <a:schemeClr val="tx1"/>
                </a:solidFill>
                <a:effectLst/>
                <a:uLnTx/>
                <a:uFillTx/>
                <a:latin typeface="Calibri" panose="020F0502020204030204"/>
                <a:ea typeface="+mn-ea"/>
                <a:cs typeface="+mn-cs"/>
              </a:rPr>
              <a:t>et non plus en heures :</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Les heures DIF et CPF sont converties en euros</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1</a:t>
            </a:r>
            <a:r>
              <a:rPr kumimoji="0" lang="fr-FR" sz="1600" b="0" i="0" u="none" strike="noStrike" kern="1200" cap="none" spc="0" normalizeH="0" baseline="30000" noProof="0" dirty="0">
                <a:ln>
                  <a:noFill/>
                </a:ln>
                <a:solidFill>
                  <a:schemeClr val="tx1"/>
                </a:solidFill>
                <a:effectLst/>
                <a:uLnTx/>
                <a:uFillTx/>
                <a:latin typeface="Calibri" panose="020F0502020204030204"/>
                <a:ea typeface="+mn-ea"/>
                <a:cs typeface="+mn-cs"/>
              </a:rPr>
              <a:t>e</a:t>
            </a: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 alimentation annuelle de 500 €, ou bien 800 € pour les salarié n’ayant pas un diplôme classé au niveau V / CAP, un titre RNCP ou une certification reconnue par une convention collective de branche</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fr-FR" sz="20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chemeClr val="tx1"/>
                </a:solidFill>
                <a:effectLst/>
                <a:uLnTx/>
                <a:uFillTx/>
                <a:latin typeface="Calibri" panose="020F0502020204030204"/>
                <a:ea typeface="+mn-ea"/>
                <a:cs typeface="+mn-cs"/>
              </a:rPr>
              <a:t>Un accord collectif d’entreprise/groupe ou, à défaut, un accord de branche peut prévoir des modalités plus favorables, si elles sont assorties d’un financement spécifique  </a:t>
            </a:r>
            <a:r>
              <a:rPr kumimoji="0" lang="fr-FR" sz="2000" b="0" i="1" u="none" strike="noStrike" kern="1200" cap="none" spc="0" normalizeH="0" baseline="0" noProof="0" dirty="0">
                <a:ln>
                  <a:noFill/>
                </a:ln>
                <a:solidFill>
                  <a:schemeClr val="tx1"/>
                </a:solidFill>
                <a:effectLst/>
                <a:uLnTx/>
                <a:uFillTx/>
                <a:latin typeface="Calibri" panose="020F0502020204030204"/>
                <a:ea typeface="+mn-ea"/>
                <a:cs typeface="+mn-cs"/>
              </a:rPr>
              <a:t>(dans des conditions fixées par décret) </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fr-FR" sz="20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285750" marR="0" lvl="1" indent="-285750" algn="l" defTabSz="4572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chemeClr val="tx1"/>
                </a:solidFill>
                <a:effectLst/>
                <a:uLnTx/>
                <a:uFillTx/>
                <a:latin typeface="Calibri" panose="020F0502020204030204"/>
                <a:ea typeface="+mn-ea"/>
                <a:cs typeface="+mn-cs"/>
              </a:rPr>
              <a:t>Tous les 3 ans, France Compétences peut actualiser ces droits, compte tenu de l’évolution générale des coûts des organismes de formation</a:t>
            </a:r>
          </a:p>
        </p:txBody>
      </p:sp>
    </p:spTree>
    <p:extLst>
      <p:ext uri="{BB962C8B-B14F-4D97-AF65-F5344CB8AC3E}">
        <p14:creationId xmlns:p14="http://schemas.microsoft.com/office/powerpoint/2010/main" val="10080238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p:txBody>
          <a:bodyPr numCol="1">
            <a:normAutofit fontScale="85000" lnSpcReduction="20000"/>
          </a:bodyPr>
          <a:lstStyle/>
          <a:p>
            <a:pPr>
              <a:buNone/>
            </a:pPr>
            <a:r>
              <a:rPr lang="fr-FR" sz="2200" b="1" dirty="0"/>
              <a:t>Abondement en euros et non plus en heures :</a:t>
            </a:r>
          </a:p>
          <a:p>
            <a:endParaRPr lang="fr-FR" sz="2000" dirty="0"/>
          </a:p>
          <a:p>
            <a:pPr lvl="1"/>
            <a:r>
              <a:rPr lang="fr-FR" sz="1800" b="1" dirty="0"/>
              <a:t>Abondements complémentaires :</a:t>
            </a:r>
          </a:p>
          <a:p>
            <a:pPr lvl="2">
              <a:buFontTx/>
              <a:buChar char="-"/>
            </a:pPr>
            <a:r>
              <a:rPr lang="fr-FR" dirty="0"/>
              <a:t>Possible si le coût de la formation est supérieur au montant des droits inscrits et à la demande du titulaire</a:t>
            </a:r>
          </a:p>
          <a:p>
            <a:pPr lvl="2">
              <a:buFontTx/>
              <a:buChar char="-"/>
            </a:pPr>
            <a:r>
              <a:rPr lang="fr-FR" dirty="0"/>
              <a:t>Abondement par lui-même, l’employeur, un Opco (via une contribution conventionnelle ou sur la contribution « développement des compétences ») et autres financeurs</a:t>
            </a:r>
          </a:p>
          <a:p>
            <a:pPr marL="457200" lvl="1" indent="0">
              <a:buNone/>
            </a:pPr>
            <a:endParaRPr lang="fr-FR" sz="800" dirty="0"/>
          </a:p>
          <a:p>
            <a:pPr lvl="1"/>
            <a:r>
              <a:rPr lang="fr-FR" sz="1800" b="1" dirty="0"/>
              <a:t>Abondement correctif, en cas de non respect des règles relatives à l’entretien professionnel : </a:t>
            </a:r>
            <a:r>
              <a:rPr lang="fr-FR" sz="1800" dirty="0"/>
              <a:t>somme forfaitaire ne pouvant excéder 6 fois le montant annuel</a:t>
            </a:r>
            <a:endParaRPr lang="fr-FR" dirty="0"/>
          </a:p>
          <a:p>
            <a:pPr lvl="1">
              <a:buFontTx/>
              <a:buChar char="-"/>
            </a:pPr>
            <a:endParaRPr lang="fr-FR" sz="800" dirty="0"/>
          </a:p>
          <a:p>
            <a:pPr marL="220145" lvl="2" indent="0">
              <a:lnSpc>
                <a:spcPct val="100000"/>
              </a:lnSpc>
              <a:spcBef>
                <a:spcPts val="1000"/>
              </a:spcBef>
              <a:buNone/>
            </a:pPr>
            <a:r>
              <a:rPr lang="fr-FR" b="1" dirty="0"/>
              <a:t>Abondement CPF du salarié licencié  </a:t>
            </a:r>
            <a:r>
              <a:rPr lang="fr-FR" dirty="0"/>
              <a:t>à la suite du refus d’une modification du contrat de travail résultant de l’application d'un accord « compétitivité »</a:t>
            </a:r>
          </a:p>
        </p:txBody>
      </p:sp>
      <p:sp>
        <p:nvSpPr>
          <p:cNvPr id="7" name="Titre 1"/>
          <p:cNvSpPr>
            <a:spLocks noGrp="1"/>
          </p:cNvSpPr>
          <p:nvPr>
            <p:ph type="title"/>
          </p:nvPr>
        </p:nvSpPr>
        <p:spPr/>
        <p:txBody>
          <a:bodyPr>
            <a:normAutofit fontScale="90000"/>
          </a:bodyPr>
          <a:lstStyle/>
          <a:p>
            <a:r>
              <a:rPr lang="fr-FR" dirty="0"/>
              <a:t>Nouvelles dispositions du CPF : les abondements</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1CB6D2-9593-41CA-96F0-309D0E486987}"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25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p:txBody>
          <a:bodyPr numCol="1">
            <a:normAutofit fontScale="92500" lnSpcReduction="10000"/>
          </a:bodyPr>
          <a:lstStyle/>
          <a:p>
            <a:pPr>
              <a:buNone/>
            </a:pPr>
            <a:r>
              <a:rPr lang="fr-FR" sz="2600" dirty="0"/>
              <a:t>Actions de formation sanctionnées par:</a:t>
            </a:r>
          </a:p>
          <a:p>
            <a:pPr lvl="1">
              <a:spcBef>
                <a:spcPts val="1000"/>
              </a:spcBef>
              <a:buFontTx/>
              <a:buChar char="-"/>
            </a:pPr>
            <a:r>
              <a:rPr lang="fr-FR" sz="2300" dirty="0"/>
              <a:t>les certifications professionnelles enregistrées au RNCP</a:t>
            </a:r>
          </a:p>
          <a:p>
            <a:pPr lvl="1">
              <a:buFontTx/>
              <a:buChar char="-"/>
            </a:pPr>
            <a:r>
              <a:rPr lang="fr-FR" sz="2300" dirty="0"/>
              <a:t>les certifications et habilitations enregistrées au répertoire spécifique</a:t>
            </a:r>
            <a:endParaRPr lang="fr-FR" sz="2300" i="1" dirty="0"/>
          </a:p>
          <a:p>
            <a:pPr lvl="1">
              <a:buFontTx/>
              <a:buChar char="-"/>
            </a:pPr>
            <a:r>
              <a:rPr lang="fr-FR" sz="2300" dirty="0"/>
              <a:t>les attestations de validation de blocs de compétences </a:t>
            </a:r>
          </a:p>
          <a:p>
            <a:pPr marL="342900" lvl="1" indent="-342900">
              <a:spcBef>
                <a:spcPts val="1000"/>
              </a:spcBef>
            </a:pPr>
            <a:r>
              <a:rPr lang="fr-FR" sz="2500" dirty="0"/>
              <a:t>Bilans de compétences  </a:t>
            </a:r>
          </a:p>
          <a:p>
            <a:pPr marL="342900" lvl="1" indent="-342900">
              <a:spcBef>
                <a:spcPts val="1000"/>
              </a:spcBef>
            </a:pPr>
            <a:r>
              <a:rPr lang="fr-FR" sz="2500" dirty="0"/>
              <a:t>Actions VAE</a:t>
            </a:r>
          </a:p>
          <a:p>
            <a:pPr marL="342900" lvl="1" indent="-342900">
              <a:spcBef>
                <a:spcPts val="1000"/>
              </a:spcBef>
            </a:pPr>
            <a:r>
              <a:rPr lang="fr-FR" sz="2500" dirty="0"/>
              <a:t>Epreuve théorique du code de la route et pratique du permis B et groupe lourd</a:t>
            </a:r>
          </a:p>
          <a:p>
            <a:pPr marL="342900" lvl="1" indent="-342900">
              <a:spcBef>
                <a:spcPts val="1000"/>
              </a:spcBef>
            </a:pPr>
            <a:r>
              <a:rPr lang="fr-FR" sz="2500" dirty="0"/>
              <a:t>Actions dispensées aux créateurs / repreneurs d'entreprises  </a:t>
            </a:r>
          </a:p>
          <a:p>
            <a:pPr marL="342900" lvl="1" indent="-342900">
              <a:spcBef>
                <a:spcPts val="1000"/>
              </a:spcBef>
            </a:pPr>
            <a:r>
              <a:rPr lang="fr-FR" sz="2500" dirty="0"/>
              <a:t>Actions de formation destinées aux bénévoles, volontaires en service civique, pompiers</a:t>
            </a:r>
          </a:p>
          <a:p>
            <a:pPr marL="342900" lvl="1" indent="-342900">
              <a:spcBef>
                <a:spcPts val="1000"/>
              </a:spcBef>
            </a:pPr>
            <a:r>
              <a:rPr lang="fr-FR" sz="2600" dirty="0"/>
              <a:t>Actions financées par les régions, Pôle Emploi et l’Agefiph pour les demandeurs d’emploi</a:t>
            </a:r>
          </a:p>
        </p:txBody>
      </p:sp>
      <p:sp>
        <p:nvSpPr>
          <p:cNvPr id="8" name="Titre 1"/>
          <p:cNvSpPr>
            <a:spLocks noGrp="1"/>
          </p:cNvSpPr>
          <p:nvPr>
            <p:ph type="title"/>
          </p:nvPr>
        </p:nvSpPr>
        <p:spPr/>
        <p:txBody>
          <a:bodyPr>
            <a:normAutofit/>
          </a:bodyPr>
          <a:lstStyle/>
          <a:p>
            <a:r>
              <a:rPr lang="fr-FR" dirty="0"/>
              <a:t>CPF : les formations éligibles</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4C5F6-822B-481C-8E8F-4EA81DD51A6D}"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ZoneTexte 6"/>
          <p:cNvSpPr txBox="1"/>
          <p:nvPr/>
        </p:nvSpPr>
        <p:spPr>
          <a:xfrm rot="20780493">
            <a:off x="8595914" y="1567968"/>
            <a:ext cx="2018541" cy="1986052"/>
          </a:xfrm>
          <a:prstGeom prst="star12">
            <a:avLst/>
          </a:prstGeom>
          <a:solidFill>
            <a:srgbClr val="16B1A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prstClr val="white"/>
                </a:solidFill>
                <a:effectLst/>
                <a:uLnTx/>
                <a:uFillTx/>
                <a:latin typeface="Calibri" panose="020F0502020204030204"/>
                <a:ea typeface="+mn-ea"/>
                <a:cs typeface="+mn-cs"/>
              </a:rPr>
              <a:t>Fin 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prstClr val="white"/>
                </a:solidFill>
                <a:effectLst/>
                <a:uLnTx/>
                <a:uFillTx/>
                <a:latin typeface="Calibri" panose="020F0502020204030204"/>
                <a:ea typeface="+mn-ea"/>
                <a:cs typeface="+mn-cs"/>
              </a:rPr>
              <a:t>3 listes CPF ! </a:t>
            </a:r>
          </a:p>
        </p:txBody>
      </p:sp>
    </p:spTree>
    <p:extLst>
      <p:ext uri="{BB962C8B-B14F-4D97-AF65-F5344CB8AC3E}">
        <p14:creationId xmlns:p14="http://schemas.microsoft.com/office/powerpoint/2010/main" val="29132442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5"/>
          </p:nvPr>
        </p:nvSpPr>
        <p:spPr>
          <a:xfrm>
            <a:off x="291252" y="1542817"/>
            <a:ext cx="11326519" cy="4628444"/>
          </a:xfrm>
        </p:spPr>
        <p:txBody>
          <a:bodyPr numCol="1">
            <a:noAutofit/>
          </a:bodyPr>
          <a:lstStyle/>
          <a:p>
            <a:pPr marL="457200" lvl="0" indent="-457200">
              <a:spcBef>
                <a:spcPts val="600"/>
              </a:spcBef>
              <a:buFont typeface="Arial" panose="020B0604020202020204" pitchFamily="34" charset="0"/>
              <a:buChar char="•"/>
            </a:pPr>
            <a:r>
              <a:rPr lang="fr-FR" sz="2000" cap="none" dirty="0"/>
              <a:t>Assouplissement des règles de conclusion, d’exécution, de rupture :</a:t>
            </a:r>
          </a:p>
          <a:p>
            <a:pPr lvl="1">
              <a:spcBef>
                <a:spcPts val="600"/>
              </a:spcBef>
              <a:buFontTx/>
              <a:buChar char="-"/>
            </a:pPr>
            <a:r>
              <a:rPr lang="fr-FR" sz="2000" dirty="0"/>
              <a:t>Age limite repoussé de 25 à 29 ans révolus</a:t>
            </a:r>
          </a:p>
          <a:p>
            <a:pPr lvl="1">
              <a:spcBef>
                <a:spcPts val="600"/>
              </a:spcBef>
              <a:buFontTx/>
              <a:buChar char="-"/>
            </a:pPr>
            <a:r>
              <a:rPr lang="fr-FR" sz="2000" dirty="0"/>
              <a:t>Durée du contrat : entre 6 mois (auparavant 1 an) et 3 ans</a:t>
            </a:r>
          </a:p>
          <a:p>
            <a:pPr lvl="1">
              <a:spcBef>
                <a:spcPts val="600"/>
              </a:spcBef>
              <a:buFontTx/>
              <a:buChar char="-"/>
            </a:pPr>
            <a:r>
              <a:rPr lang="fr-FR" sz="2000" dirty="0"/>
              <a:t>Le plancher minimum des enseignements en CFA est de 25% </a:t>
            </a:r>
          </a:p>
          <a:p>
            <a:pPr lvl="1">
              <a:spcBef>
                <a:spcPts val="600"/>
              </a:spcBef>
            </a:pPr>
            <a:r>
              <a:rPr lang="fr-FR" sz="2000" dirty="0"/>
              <a:t>de la durée totale du contrat et minimum 150H</a:t>
            </a:r>
          </a:p>
          <a:p>
            <a:pPr lvl="1">
              <a:spcBef>
                <a:spcPts val="600"/>
              </a:spcBef>
              <a:buFontTx/>
              <a:buChar char="-"/>
            </a:pPr>
            <a:r>
              <a:rPr lang="fr-FR" sz="2000" dirty="0"/>
              <a:t>Mobilité hors union européenne possible</a:t>
            </a:r>
          </a:p>
          <a:p>
            <a:pPr marL="342900" indent="-342900">
              <a:spcBef>
                <a:spcPts val="600"/>
              </a:spcBef>
              <a:buFont typeface="Arial" panose="020B0604020202020204" pitchFamily="34" charset="0"/>
              <a:buChar char="•"/>
            </a:pPr>
            <a:r>
              <a:rPr lang="fr-FR" sz="2000" cap="none" dirty="0"/>
              <a:t>Démarrage de la formation possible en cours d’année et individualisation du parcours</a:t>
            </a:r>
          </a:p>
          <a:p>
            <a:pPr lvl="0">
              <a:spcBef>
                <a:spcPts val="600"/>
              </a:spcBef>
              <a:buNone/>
            </a:pPr>
            <a:r>
              <a:rPr lang="fr-FR" sz="2000" cap="none" dirty="0"/>
              <a:t>Compétences professionnelles du maître d’apprentissage précisées (par la branche ou par décret)</a:t>
            </a:r>
          </a:p>
          <a:p>
            <a:pPr>
              <a:spcBef>
                <a:spcPts val="600"/>
              </a:spcBef>
              <a:buNone/>
            </a:pPr>
            <a:r>
              <a:rPr lang="fr-FR" sz="2000" cap="none" dirty="0"/>
              <a:t>Une aide unique attribuée à l’employeur de -250 salariés</a:t>
            </a:r>
          </a:p>
          <a:p>
            <a:pPr>
              <a:spcBef>
                <a:spcPts val="600"/>
              </a:spcBef>
              <a:buNone/>
            </a:pPr>
            <a:r>
              <a:rPr lang="fr-FR" sz="2000" cap="none" dirty="0"/>
              <a:t>Les CFA doivent se déclarer en qualité d’organisme de formation à la Direccte</a:t>
            </a:r>
          </a:p>
          <a:p>
            <a:pPr>
              <a:spcBef>
                <a:spcPts val="600"/>
              </a:spcBef>
              <a:buNone/>
            </a:pPr>
            <a:r>
              <a:rPr lang="fr-FR" sz="2000" cap="none" dirty="0"/>
              <a:t>Les organismes de formation peuvent proposer des contrats d’apprentissage </a:t>
            </a:r>
          </a:p>
          <a:p>
            <a:pPr>
              <a:spcBef>
                <a:spcPts val="600"/>
              </a:spcBef>
              <a:buNone/>
            </a:pPr>
            <a:r>
              <a:rPr lang="fr-FR" sz="2000" cap="none" dirty="0"/>
              <a:t>si leurs statuts le permettent</a:t>
            </a:r>
          </a:p>
          <a:p>
            <a:pPr>
              <a:spcBef>
                <a:spcPts val="600"/>
              </a:spcBef>
              <a:buNone/>
            </a:pPr>
            <a:r>
              <a:rPr lang="fr-FR" sz="2000" cap="none" dirty="0"/>
              <a:t>Les entreprises peuvent créer des CFA internes</a:t>
            </a:r>
          </a:p>
        </p:txBody>
      </p:sp>
      <p:sp>
        <p:nvSpPr>
          <p:cNvPr id="12" name="Titre 3"/>
          <p:cNvSpPr>
            <a:spLocks noGrp="1"/>
          </p:cNvSpPr>
          <p:nvPr>
            <p:ph type="title"/>
          </p:nvPr>
        </p:nvSpPr>
        <p:spPr/>
        <p:txBody>
          <a:bodyPr>
            <a:noAutofit/>
          </a:bodyPr>
          <a:lstStyle/>
          <a:p>
            <a:r>
              <a:rPr lang="fr-FR" dirty="0"/>
              <a:t>Nouvelles dispositions  sur l’apprentissage</a:t>
            </a:r>
          </a:p>
        </p:txBody>
      </p:sp>
      <p:sp>
        <p:nvSpPr>
          <p:cNvPr id="4" name="Espace réservé de la date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0E0C04-2AA1-41D0-B0B6-E9532F499B0C}"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88029-FCB6-FC4B-BCF2-8DA44A77433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4518">
            <a:off x="9276379" y="976803"/>
            <a:ext cx="2250000" cy="2700000"/>
          </a:xfrm>
          <a:prstGeom prst="rect">
            <a:avLst/>
          </a:prstGeom>
        </p:spPr>
      </p:pic>
      <p:pic>
        <p:nvPicPr>
          <p:cNvPr id="7" name="Image 6"/>
          <p:cNvPicPr>
            <a:picLocks noChangeAspect="1"/>
          </p:cNvPicPr>
          <p:nvPr/>
        </p:nvPicPr>
        <p:blipFill>
          <a:blip r:embed="rId4"/>
          <a:stretch>
            <a:fillRect/>
          </a:stretch>
        </p:blipFill>
        <p:spPr>
          <a:xfrm rot="907554">
            <a:off x="10376487" y="4010781"/>
            <a:ext cx="1512935" cy="2520000"/>
          </a:xfrm>
          <a:prstGeom prst="rect">
            <a:avLst/>
          </a:prstGeom>
          <a:effectLst>
            <a:outerShdw blurRad="50800" dist="38100" dir="10800000" algn="r" rotWithShape="0">
              <a:prstClr val="black"/>
            </a:outerShdw>
          </a:effectLst>
        </p:spPr>
      </p:pic>
    </p:spTree>
    <p:extLst>
      <p:ext uri="{BB962C8B-B14F-4D97-AF65-F5344CB8AC3E}">
        <p14:creationId xmlns:p14="http://schemas.microsoft.com/office/powerpoint/2010/main" val="2451306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èche : droite 5">
            <a:extLst>
              <a:ext uri="{FF2B5EF4-FFF2-40B4-BE49-F238E27FC236}">
                <a16:creationId xmlns:a16="http://schemas.microsoft.com/office/drawing/2014/main" id="{14A35E32-6960-4E97-8939-A672B4A894FA}"/>
              </a:ext>
            </a:extLst>
          </p:cNvPr>
          <p:cNvSpPr/>
          <p:nvPr/>
        </p:nvSpPr>
        <p:spPr>
          <a:xfrm rot="19575292">
            <a:off x="5307293" y="1447119"/>
            <a:ext cx="1577415" cy="354767"/>
          </a:xfrm>
          <a:prstGeom prst="rightArrow">
            <a:avLst/>
          </a:prstGeom>
          <a:solidFill>
            <a:srgbClr val="00848E"/>
          </a:solidFill>
          <a:ln>
            <a:solidFill>
              <a:srgbClr val="008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7" name="ZoneTexte 6">
            <a:extLst>
              <a:ext uri="{FF2B5EF4-FFF2-40B4-BE49-F238E27FC236}">
                <a16:creationId xmlns:a16="http://schemas.microsoft.com/office/drawing/2014/main" id="{C05EFBE9-177B-4E4A-8CD7-F81AB5671398}"/>
              </a:ext>
            </a:extLst>
          </p:cNvPr>
          <p:cNvSpPr txBox="1"/>
          <p:nvPr/>
        </p:nvSpPr>
        <p:spPr>
          <a:xfrm>
            <a:off x="7704696" y="578870"/>
            <a:ext cx="3780332" cy="646331"/>
          </a:xfrm>
          <a:prstGeom prst="rect">
            <a:avLst/>
          </a:prstGeom>
          <a:noFill/>
        </p:spPr>
        <p:txBody>
          <a:bodyPr wrap="square" rtlCol="0">
            <a:spAutoFit/>
          </a:bodyPr>
          <a:lstStyle/>
          <a:p>
            <a:pPr defTabSz="457178">
              <a:defRPr/>
            </a:pPr>
            <a:r>
              <a:rPr lang="fr-FR" dirty="0">
                <a:solidFill>
                  <a:prstClr val="black"/>
                </a:solidFill>
                <a:latin typeface="Calibri" panose="020F0502020204030204"/>
              </a:rPr>
              <a:t>Quelles compétences pour demain ?  = employabilité, mobilité, évolution </a:t>
            </a:r>
          </a:p>
        </p:txBody>
      </p:sp>
      <p:pic>
        <p:nvPicPr>
          <p:cNvPr id="8" name="Image 7">
            <a:extLst>
              <a:ext uri="{FF2B5EF4-FFF2-40B4-BE49-F238E27FC236}">
                <a16:creationId xmlns:a16="http://schemas.microsoft.com/office/drawing/2014/main" id="{E65DAE93-4E04-408F-ABF1-0AFE3052FD91}"/>
              </a:ext>
            </a:extLst>
          </p:cNvPr>
          <p:cNvPicPr>
            <a:picLocks noChangeAspect="1"/>
          </p:cNvPicPr>
          <p:nvPr/>
        </p:nvPicPr>
        <p:blipFill>
          <a:blip r:embed="rId3"/>
          <a:stretch>
            <a:fillRect/>
          </a:stretch>
        </p:blipFill>
        <p:spPr>
          <a:xfrm>
            <a:off x="7850031" y="1314017"/>
            <a:ext cx="2942569" cy="1846463"/>
          </a:xfrm>
          <a:prstGeom prst="rect">
            <a:avLst/>
          </a:prstGeom>
        </p:spPr>
      </p:pic>
      <p:pic>
        <p:nvPicPr>
          <p:cNvPr id="9" name="Image 8">
            <a:extLst>
              <a:ext uri="{FF2B5EF4-FFF2-40B4-BE49-F238E27FC236}">
                <a16:creationId xmlns:a16="http://schemas.microsoft.com/office/drawing/2014/main" id="{E36F7CCC-6E85-4AF3-9BDC-275FF13930C1}"/>
              </a:ext>
            </a:extLst>
          </p:cNvPr>
          <p:cNvPicPr/>
          <p:nvPr/>
        </p:nvPicPr>
        <p:blipFill>
          <a:blip r:embed="rId4"/>
          <a:stretch>
            <a:fillRect/>
          </a:stretch>
        </p:blipFill>
        <p:spPr>
          <a:xfrm>
            <a:off x="481507" y="1208203"/>
            <a:ext cx="4691478" cy="5059373"/>
          </a:xfrm>
          <a:prstGeom prst="rect">
            <a:avLst/>
          </a:prstGeom>
        </p:spPr>
      </p:pic>
      <p:sp>
        <p:nvSpPr>
          <p:cNvPr id="10" name="ZoneTexte 9">
            <a:extLst>
              <a:ext uri="{FF2B5EF4-FFF2-40B4-BE49-F238E27FC236}">
                <a16:creationId xmlns:a16="http://schemas.microsoft.com/office/drawing/2014/main" id="{9B06334A-CB1F-4049-8562-BF984353FE96}"/>
              </a:ext>
            </a:extLst>
          </p:cNvPr>
          <p:cNvSpPr txBox="1"/>
          <p:nvPr/>
        </p:nvSpPr>
        <p:spPr>
          <a:xfrm>
            <a:off x="585814" y="426155"/>
            <a:ext cx="4691479" cy="923330"/>
          </a:xfrm>
          <a:prstGeom prst="rect">
            <a:avLst/>
          </a:prstGeom>
          <a:noFill/>
        </p:spPr>
        <p:txBody>
          <a:bodyPr wrap="square" rtlCol="0">
            <a:spAutoFit/>
          </a:bodyPr>
          <a:lstStyle/>
          <a:p>
            <a:pPr defTabSz="457178">
              <a:defRPr/>
            </a:pPr>
            <a:r>
              <a:rPr lang="fr-FR" dirty="0">
                <a:solidFill>
                  <a:prstClr val="black"/>
                </a:solidFill>
                <a:latin typeface="Calibri" panose="020F0502020204030204"/>
              </a:rPr>
              <a:t>Analyse des compétences à partir de la </a:t>
            </a:r>
            <a:r>
              <a:rPr lang="fr-FR" b="1" dirty="0">
                <a:solidFill>
                  <a:prstClr val="black"/>
                </a:solidFill>
                <a:latin typeface="Calibri" panose="020F0502020204030204"/>
              </a:rPr>
              <a:t>fiche de poste</a:t>
            </a:r>
            <a:r>
              <a:rPr lang="fr-FR" dirty="0">
                <a:solidFill>
                  <a:prstClr val="black"/>
                </a:solidFill>
                <a:latin typeface="Calibri" panose="020F0502020204030204"/>
              </a:rPr>
              <a:t>  + suivi des </a:t>
            </a:r>
            <a:r>
              <a:rPr lang="fr-FR" b="1" dirty="0">
                <a:solidFill>
                  <a:prstClr val="black"/>
                </a:solidFill>
                <a:latin typeface="Calibri" panose="020F0502020204030204"/>
              </a:rPr>
              <a:t>entretiens professionnels </a:t>
            </a:r>
          </a:p>
          <a:p>
            <a:pPr defTabSz="457178">
              <a:defRPr/>
            </a:pPr>
            <a:endParaRPr lang="fr-FR" dirty="0">
              <a:solidFill>
                <a:prstClr val="black"/>
              </a:solidFill>
              <a:latin typeface="Calibri" panose="020F0502020204030204"/>
            </a:endParaRPr>
          </a:p>
        </p:txBody>
      </p:sp>
      <p:sp>
        <p:nvSpPr>
          <p:cNvPr id="12" name="Flèche : droite 11">
            <a:extLst>
              <a:ext uri="{FF2B5EF4-FFF2-40B4-BE49-F238E27FC236}">
                <a16:creationId xmlns:a16="http://schemas.microsoft.com/office/drawing/2014/main" id="{A74B1D2D-6075-496C-8079-70E4B4F6E865}"/>
              </a:ext>
            </a:extLst>
          </p:cNvPr>
          <p:cNvSpPr/>
          <p:nvPr/>
        </p:nvSpPr>
        <p:spPr>
          <a:xfrm rot="5400000">
            <a:off x="8245040" y="3960004"/>
            <a:ext cx="642388" cy="354767"/>
          </a:xfrm>
          <a:prstGeom prst="rightArrow">
            <a:avLst/>
          </a:prstGeom>
          <a:solidFill>
            <a:srgbClr val="00848E"/>
          </a:solidFill>
          <a:ln>
            <a:solidFill>
              <a:srgbClr val="008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14" name="ZoneTexte 13">
            <a:extLst>
              <a:ext uri="{FF2B5EF4-FFF2-40B4-BE49-F238E27FC236}">
                <a16:creationId xmlns:a16="http://schemas.microsoft.com/office/drawing/2014/main" id="{C31EA2A5-F875-4B03-BFEF-75B829A67736}"/>
              </a:ext>
            </a:extLst>
          </p:cNvPr>
          <p:cNvSpPr txBox="1"/>
          <p:nvPr/>
        </p:nvSpPr>
        <p:spPr>
          <a:xfrm>
            <a:off x="7850031" y="3429000"/>
            <a:ext cx="3234772" cy="369332"/>
          </a:xfrm>
          <a:prstGeom prst="rect">
            <a:avLst/>
          </a:prstGeom>
          <a:noFill/>
        </p:spPr>
        <p:txBody>
          <a:bodyPr wrap="square" rtlCol="0">
            <a:spAutoFit/>
          </a:bodyPr>
          <a:lstStyle/>
          <a:p>
            <a:pPr defTabSz="457178">
              <a:defRPr/>
            </a:pPr>
            <a:r>
              <a:rPr lang="fr-FR" dirty="0">
                <a:solidFill>
                  <a:prstClr val="black"/>
                </a:solidFill>
                <a:latin typeface="Calibri" panose="020F0502020204030204"/>
              </a:rPr>
              <a:t>Quelles solutions? Quel projet ? </a:t>
            </a:r>
          </a:p>
        </p:txBody>
      </p:sp>
      <p:sp>
        <p:nvSpPr>
          <p:cNvPr id="15" name="Flèche : droite 14">
            <a:extLst>
              <a:ext uri="{FF2B5EF4-FFF2-40B4-BE49-F238E27FC236}">
                <a16:creationId xmlns:a16="http://schemas.microsoft.com/office/drawing/2014/main" id="{70454C8B-A08B-4F4A-AFA5-98D0570FA777}"/>
              </a:ext>
            </a:extLst>
          </p:cNvPr>
          <p:cNvSpPr/>
          <p:nvPr/>
        </p:nvSpPr>
        <p:spPr>
          <a:xfrm rot="5400000">
            <a:off x="9977996" y="3960003"/>
            <a:ext cx="642389" cy="354767"/>
          </a:xfrm>
          <a:prstGeom prst="rightArrow">
            <a:avLst/>
          </a:prstGeom>
          <a:solidFill>
            <a:srgbClr val="00848E"/>
          </a:solidFill>
          <a:ln>
            <a:solidFill>
              <a:srgbClr val="008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16" name="ZoneTexte 15">
            <a:extLst>
              <a:ext uri="{FF2B5EF4-FFF2-40B4-BE49-F238E27FC236}">
                <a16:creationId xmlns:a16="http://schemas.microsoft.com/office/drawing/2014/main" id="{9B41DA34-C92D-49C9-8648-3D9475D2290F}"/>
              </a:ext>
            </a:extLst>
          </p:cNvPr>
          <p:cNvSpPr txBox="1"/>
          <p:nvPr/>
        </p:nvSpPr>
        <p:spPr>
          <a:xfrm>
            <a:off x="8088877" y="4604915"/>
            <a:ext cx="3234772" cy="369332"/>
          </a:xfrm>
          <a:prstGeom prst="rect">
            <a:avLst/>
          </a:prstGeom>
          <a:noFill/>
        </p:spPr>
        <p:txBody>
          <a:bodyPr wrap="square" rtlCol="0">
            <a:spAutoFit/>
          </a:bodyPr>
          <a:lstStyle/>
          <a:p>
            <a:pPr defTabSz="457178">
              <a:defRPr/>
            </a:pPr>
            <a:r>
              <a:rPr lang="fr-FR" dirty="0">
                <a:solidFill>
                  <a:prstClr val="black"/>
                </a:solidFill>
                <a:latin typeface="Calibri" panose="020F0502020204030204"/>
              </a:rPr>
              <a:t>Formation      VAE</a:t>
            </a:r>
          </a:p>
        </p:txBody>
      </p:sp>
      <p:sp>
        <p:nvSpPr>
          <p:cNvPr id="18" name="ZoneTexte 17">
            <a:extLst>
              <a:ext uri="{FF2B5EF4-FFF2-40B4-BE49-F238E27FC236}">
                <a16:creationId xmlns:a16="http://schemas.microsoft.com/office/drawing/2014/main" id="{0B24AF77-0523-4019-99C6-91808FF8ABC6}"/>
              </a:ext>
            </a:extLst>
          </p:cNvPr>
          <p:cNvSpPr txBox="1"/>
          <p:nvPr/>
        </p:nvSpPr>
        <p:spPr>
          <a:xfrm>
            <a:off x="5899639" y="5422926"/>
            <a:ext cx="4378477" cy="1446935"/>
          </a:xfrm>
          <a:prstGeom prst="rect">
            <a:avLst/>
          </a:prstGeom>
          <a:noFill/>
        </p:spPr>
        <p:txBody>
          <a:bodyPr wrap="square" rtlCol="0">
            <a:spAutoFit/>
          </a:bodyPr>
          <a:lstStyle/>
          <a:p>
            <a:pPr defTabSz="457178">
              <a:defRPr/>
            </a:pPr>
            <a:r>
              <a:rPr lang="fr-FR" sz="1467" dirty="0">
                <a:solidFill>
                  <a:prstClr val="black"/>
                </a:solidFill>
                <a:latin typeface="Calibri" panose="020F0502020204030204"/>
              </a:rPr>
              <a:t>	Méta catalogue (mots clefs , recherche 	sémantique, recherche par « cœur de métier », 	par territoire</a:t>
            </a:r>
          </a:p>
          <a:p>
            <a:pPr defTabSz="457178">
              <a:defRPr/>
            </a:pPr>
            <a:r>
              <a:rPr lang="fr-FR" sz="1467" dirty="0">
                <a:solidFill>
                  <a:prstClr val="black"/>
                </a:solidFill>
                <a:latin typeface="Calibri" panose="020F0502020204030204"/>
              </a:rPr>
              <a:t>	Optimisation du financement détermination du 	reste à charge)</a:t>
            </a:r>
          </a:p>
          <a:p>
            <a:pPr defTabSz="457178">
              <a:defRPr/>
            </a:pPr>
            <a:r>
              <a:rPr lang="fr-FR" sz="1467" dirty="0">
                <a:solidFill>
                  <a:prstClr val="black"/>
                </a:solidFill>
                <a:latin typeface="Calibri" panose="020F0502020204030204"/>
              </a:rPr>
              <a:t>	Contrat de travail si besoins, valorisation 	</a:t>
            </a:r>
          </a:p>
        </p:txBody>
      </p:sp>
      <p:sp>
        <p:nvSpPr>
          <p:cNvPr id="19" name="Flèche : droite 18">
            <a:extLst>
              <a:ext uri="{FF2B5EF4-FFF2-40B4-BE49-F238E27FC236}">
                <a16:creationId xmlns:a16="http://schemas.microsoft.com/office/drawing/2014/main" id="{866E033E-F7E4-4B8B-82D5-77E551D0EB60}"/>
              </a:ext>
            </a:extLst>
          </p:cNvPr>
          <p:cNvSpPr/>
          <p:nvPr/>
        </p:nvSpPr>
        <p:spPr>
          <a:xfrm rot="5400000">
            <a:off x="8491929" y="5166258"/>
            <a:ext cx="209568"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20" name="Flèche : droite 19">
            <a:extLst>
              <a:ext uri="{FF2B5EF4-FFF2-40B4-BE49-F238E27FC236}">
                <a16:creationId xmlns:a16="http://schemas.microsoft.com/office/drawing/2014/main" id="{6D4D3F22-D148-4768-9B44-ED7CF0656322}"/>
              </a:ext>
            </a:extLst>
          </p:cNvPr>
          <p:cNvSpPr/>
          <p:nvPr/>
        </p:nvSpPr>
        <p:spPr>
          <a:xfrm>
            <a:off x="9987829" y="4751315"/>
            <a:ext cx="267955" cy="61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fr-FR" dirty="0">
              <a:solidFill>
                <a:prstClr val="white"/>
              </a:solidFill>
              <a:latin typeface="Calibri" panose="020F0502020204030204"/>
            </a:endParaRPr>
          </a:p>
        </p:txBody>
      </p:sp>
      <p:sp>
        <p:nvSpPr>
          <p:cNvPr id="21" name="ZoneTexte 20">
            <a:extLst>
              <a:ext uri="{FF2B5EF4-FFF2-40B4-BE49-F238E27FC236}">
                <a16:creationId xmlns:a16="http://schemas.microsoft.com/office/drawing/2014/main" id="{DE66CF65-9536-4271-9903-2ADCF20E98A5}"/>
              </a:ext>
            </a:extLst>
          </p:cNvPr>
          <p:cNvSpPr txBox="1"/>
          <p:nvPr/>
        </p:nvSpPr>
        <p:spPr>
          <a:xfrm>
            <a:off x="10342787" y="4604914"/>
            <a:ext cx="1961724" cy="353943"/>
          </a:xfrm>
          <a:prstGeom prst="rect">
            <a:avLst/>
          </a:prstGeom>
          <a:noFill/>
        </p:spPr>
        <p:txBody>
          <a:bodyPr wrap="square" rtlCol="0">
            <a:spAutoFit/>
          </a:bodyPr>
          <a:lstStyle/>
          <a:p>
            <a:pPr defTabSz="457178">
              <a:defRPr/>
            </a:pPr>
            <a:r>
              <a:rPr lang="fr-FR" sz="1700" dirty="0">
                <a:solidFill>
                  <a:prstClr val="black"/>
                </a:solidFill>
                <a:latin typeface="Calibri" panose="020F0502020204030204"/>
              </a:rPr>
              <a:t>accompagnement</a:t>
            </a:r>
          </a:p>
        </p:txBody>
      </p:sp>
      <p:sp>
        <p:nvSpPr>
          <p:cNvPr id="22" name="Ellipse 21">
            <a:extLst>
              <a:ext uri="{FF2B5EF4-FFF2-40B4-BE49-F238E27FC236}">
                <a16:creationId xmlns:a16="http://schemas.microsoft.com/office/drawing/2014/main" id="{089039DE-DBD1-4D4B-A027-164FFB24A241}"/>
              </a:ext>
            </a:extLst>
          </p:cNvPr>
          <p:cNvSpPr/>
          <p:nvPr/>
        </p:nvSpPr>
        <p:spPr>
          <a:xfrm>
            <a:off x="74993" y="516989"/>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1</a:t>
            </a:r>
          </a:p>
        </p:txBody>
      </p:sp>
      <p:sp>
        <p:nvSpPr>
          <p:cNvPr id="23" name="Ellipse 22">
            <a:extLst>
              <a:ext uri="{FF2B5EF4-FFF2-40B4-BE49-F238E27FC236}">
                <a16:creationId xmlns:a16="http://schemas.microsoft.com/office/drawing/2014/main" id="{9187A58C-C304-4AF6-82D9-8E215F752A5B}"/>
              </a:ext>
            </a:extLst>
          </p:cNvPr>
          <p:cNvSpPr/>
          <p:nvPr/>
        </p:nvSpPr>
        <p:spPr>
          <a:xfrm>
            <a:off x="6982100" y="692436"/>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2</a:t>
            </a:r>
          </a:p>
        </p:txBody>
      </p:sp>
      <p:sp>
        <p:nvSpPr>
          <p:cNvPr id="24" name="Ellipse 23">
            <a:extLst>
              <a:ext uri="{FF2B5EF4-FFF2-40B4-BE49-F238E27FC236}">
                <a16:creationId xmlns:a16="http://schemas.microsoft.com/office/drawing/2014/main" id="{1B5CD070-A0CB-4813-8CEA-7C95757F1389}"/>
              </a:ext>
            </a:extLst>
          </p:cNvPr>
          <p:cNvSpPr/>
          <p:nvPr/>
        </p:nvSpPr>
        <p:spPr>
          <a:xfrm>
            <a:off x="7037345" y="3430846"/>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3</a:t>
            </a:r>
          </a:p>
        </p:txBody>
      </p:sp>
      <p:sp>
        <p:nvSpPr>
          <p:cNvPr id="25" name="Ellipse 24">
            <a:extLst>
              <a:ext uri="{FF2B5EF4-FFF2-40B4-BE49-F238E27FC236}">
                <a16:creationId xmlns:a16="http://schemas.microsoft.com/office/drawing/2014/main" id="{8618FA59-B5F9-4E20-8B92-9580A66130BA}"/>
              </a:ext>
            </a:extLst>
          </p:cNvPr>
          <p:cNvSpPr/>
          <p:nvPr/>
        </p:nvSpPr>
        <p:spPr>
          <a:xfrm>
            <a:off x="5808771" y="5447179"/>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4</a:t>
            </a:r>
          </a:p>
        </p:txBody>
      </p:sp>
      <p:sp>
        <p:nvSpPr>
          <p:cNvPr id="26" name="Ellipse 25">
            <a:extLst>
              <a:ext uri="{FF2B5EF4-FFF2-40B4-BE49-F238E27FC236}">
                <a16:creationId xmlns:a16="http://schemas.microsoft.com/office/drawing/2014/main" id="{5274A43C-FF34-4BDE-8FF7-9BEBB9899395}"/>
              </a:ext>
            </a:extLst>
          </p:cNvPr>
          <p:cNvSpPr/>
          <p:nvPr/>
        </p:nvSpPr>
        <p:spPr>
          <a:xfrm>
            <a:off x="10184888" y="5799367"/>
            <a:ext cx="510821" cy="515767"/>
          </a:xfrm>
          <a:prstGeom prst="ellipse">
            <a:avLst/>
          </a:prstGeom>
          <a:solidFill>
            <a:srgbClr val="00B4CE"/>
          </a:solidFill>
          <a:ln>
            <a:solidFill>
              <a:srgbClr val="0084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78">
              <a:defRPr/>
            </a:pPr>
            <a:r>
              <a:rPr lang="fr-FR" dirty="0">
                <a:solidFill>
                  <a:prstClr val="white"/>
                </a:solidFill>
                <a:latin typeface="Calibri" panose="020F0502020204030204"/>
              </a:rPr>
              <a:t>5</a:t>
            </a:r>
          </a:p>
        </p:txBody>
      </p:sp>
      <p:sp>
        <p:nvSpPr>
          <p:cNvPr id="27" name="ZoneTexte 26">
            <a:extLst>
              <a:ext uri="{FF2B5EF4-FFF2-40B4-BE49-F238E27FC236}">
                <a16:creationId xmlns:a16="http://schemas.microsoft.com/office/drawing/2014/main" id="{E319D77D-8062-4A5D-9302-DDD246DB505D}"/>
              </a:ext>
            </a:extLst>
          </p:cNvPr>
          <p:cNvSpPr txBox="1"/>
          <p:nvPr/>
        </p:nvSpPr>
        <p:spPr>
          <a:xfrm>
            <a:off x="10212735" y="5865390"/>
            <a:ext cx="2041413" cy="318100"/>
          </a:xfrm>
          <a:prstGeom prst="rect">
            <a:avLst/>
          </a:prstGeom>
          <a:noFill/>
        </p:spPr>
        <p:txBody>
          <a:bodyPr wrap="square" rtlCol="0">
            <a:spAutoFit/>
          </a:bodyPr>
          <a:lstStyle/>
          <a:p>
            <a:pPr defTabSz="457178">
              <a:defRPr/>
            </a:pPr>
            <a:r>
              <a:rPr lang="fr-FR" sz="1467" dirty="0">
                <a:solidFill>
                  <a:prstClr val="black"/>
                </a:solidFill>
                <a:latin typeface="Calibri" panose="020F0502020204030204"/>
              </a:rPr>
              <a:t>	Consultation CSE </a:t>
            </a:r>
          </a:p>
        </p:txBody>
      </p:sp>
    </p:spTree>
    <p:extLst>
      <p:ext uri="{BB962C8B-B14F-4D97-AF65-F5344CB8AC3E}">
        <p14:creationId xmlns:p14="http://schemas.microsoft.com/office/powerpoint/2010/main" val="31047355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25E5306-3C12-4864-9FC6-21DD2573EFBA}"/>
              </a:ext>
            </a:extLst>
          </p:cNvPr>
          <p:cNvSpPr>
            <a:spLocks noGrp="1"/>
          </p:cNvSpPr>
          <p:nvPr>
            <p:ph type="title"/>
          </p:nvPr>
        </p:nvSpPr>
        <p:spPr/>
        <p:txBody>
          <a:bodyPr/>
          <a:lstStyle/>
          <a:p>
            <a:r>
              <a:rPr lang="fr-FR" dirty="0"/>
              <a:t>Plateforme « capital-compétences »</a:t>
            </a:r>
          </a:p>
        </p:txBody>
      </p:sp>
      <p:pic>
        <p:nvPicPr>
          <p:cNvPr id="9" name="Image 8">
            <a:extLst>
              <a:ext uri="{FF2B5EF4-FFF2-40B4-BE49-F238E27FC236}">
                <a16:creationId xmlns:a16="http://schemas.microsoft.com/office/drawing/2014/main" id="{ED00639C-6A61-4919-8E82-026AB4078E61}"/>
              </a:ext>
            </a:extLst>
          </p:cNvPr>
          <p:cNvPicPr>
            <a:picLocks noChangeAspect="1"/>
          </p:cNvPicPr>
          <p:nvPr/>
        </p:nvPicPr>
        <p:blipFill>
          <a:blip r:embed="rId2"/>
          <a:stretch>
            <a:fillRect/>
          </a:stretch>
        </p:blipFill>
        <p:spPr>
          <a:xfrm>
            <a:off x="1190625" y="1230886"/>
            <a:ext cx="9466489" cy="5615558"/>
          </a:xfrm>
          <a:prstGeom prst="rect">
            <a:avLst/>
          </a:prstGeom>
        </p:spPr>
      </p:pic>
    </p:spTree>
    <p:extLst>
      <p:ext uri="{BB962C8B-B14F-4D97-AF65-F5344CB8AC3E}">
        <p14:creationId xmlns:p14="http://schemas.microsoft.com/office/powerpoint/2010/main" val="24730630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E01E21-0A76-467E-9220-341A66FF44E2}"/>
              </a:ext>
            </a:extLst>
          </p:cNvPr>
          <p:cNvSpPr>
            <a:spLocks noGrp="1"/>
          </p:cNvSpPr>
          <p:nvPr>
            <p:ph sz="half" idx="15"/>
          </p:nvPr>
        </p:nvSpPr>
        <p:spPr/>
        <p:txBody>
          <a:bodyPr numCol="1">
            <a:normAutofit/>
          </a:bodyPr>
          <a:lstStyle/>
          <a:p>
            <a:pPr>
              <a:lnSpc>
                <a:spcPct val="110000"/>
              </a:lnSpc>
              <a:spcBef>
                <a:spcPts val="600"/>
              </a:spcBef>
            </a:pPr>
            <a:endParaRPr lang="fr-FR" i="1" dirty="0"/>
          </a:p>
          <a:p>
            <a:pPr>
              <a:lnSpc>
                <a:spcPct val="110000"/>
              </a:lnSpc>
              <a:spcBef>
                <a:spcPts val="600"/>
              </a:spcBef>
            </a:pPr>
            <a:endParaRPr lang="fr-FR" i="1" dirty="0"/>
          </a:p>
          <a:p>
            <a:pPr>
              <a:lnSpc>
                <a:spcPct val="110000"/>
              </a:lnSpc>
              <a:spcBef>
                <a:spcPts val="600"/>
              </a:spcBef>
              <a:buNone/>
            </a:pPr>
            <a:r>
              <a:rPr lang="fr-FR" i="1" cap="none" dirty="0"/>
              <a:t>par </a:t>
            </a:r>
          </a:p>
          <a:p>
            <a:pPr>
              <a:lnSpc>
                <a:spcPct val="110000"/>
              </a:lnSpc>
              <a:spcBef>
                <a:spcPts val="600"/>
              </a:spcBef>
              <a:buNone/>
            </a:pPr>
            <a:r>
              <a:rPr lang="fr-FR" i="1" cap="none" dirty="0"/>
              <a:t>Isabelle Vidalies </a:t>
            </a:r>
          </a:p>
          <a:p>
            <a:pPr>
              <a:lnSpc>
                <a:spcPct val="110000"/>
              </a:lnSpc>
              <a:spcBef>
                <a:spcPts val="600"/>
              </a:spcBef>
              <a:buNone/>
            </a:pPr>
            <a:r>
              <a:rPr lang="fr-FR" i="1" cap="none" dirty="0"/>
              <a:t>Jean-Pierre Mailles </a:t>
            </a:r>
          </a:p>
          <a:p>
            <a:pPr>
              <a:lnSpc>
                <a:spcPct val="110000"/>
              </a:lnSpc>
              <a:spcBef>
                <a:spcPts val="600"/>
              </a:spcBef>
              <a:buNone/>
            </a:pPr>
            <a:r>
              <a:rPr lang="fr-FR" i="1" cap="none" dirty="0"/>
              <a:t>Direction retraite Humanis</a:t>
            </a:r>
            <a:endParaRPr lang="fr-FR" b="1" cap="none" dirty="0"/>
          </a:p>
          <a:p>
            <a:pPr>
              <a:lnSpc>
                <a:spcPct val="110000"/>
              </a:lnSpc>
              <a:spcBef>
                <a:spcPts val="600"/>
              </a:spcBef>
            </a:pPr>
            <a:endParaRPr lang="fr-FR" dirty="0"/>
          </a:p>
        </p:txBody>
      </p:sp>
      <p:sp>
        <p:nvSpPr>
          <p:cNvPr id="4" name="Titre 3">
            <a:extLst>
              <a:ext uri="{FF2B5EF4-FFF2-40B4-BE49-F238E27FC236}">
                <a16:creationId xmlns:a16="http://schemas.microsoft.com/office/drawing/2014/main" id="{B22081A9-EF41-44AF-853F-C1B9F8D5C9A8}"/>
              </a:ext>
            </a:extLst>
          </p:cNvPr>
          <p:cNvSpPr>
            <a:spLocks noGrp="1"/>
          </p:cNvSpPr>
          <p:nvPr>
            <p:ph type="title"/>
          </p:nvPr>
        </p:nvSpPr>
        <p:spPr/>
        <p:txBody>
          <a:bodyPr/>
          <a:lstStyle/>
          <a:p>
            <a:r>
              <a:rPr lang="fr-FR" b="1" cap="none" dirty="0"/>
              <a:t>Fusion Agirc-Arrco et les grands enjeux</a:t>
            </a:r>
            <a:br>
              <a:rPr lang="fr-FR" b="1" cap="none" dirty="0"/>
            </a:br>
            <a:br>
              <a:rPr lang="fr-FR" b="1" dirty="0"/>
            </a:br>
            <a:br>
              <a:rPr lang="fr-FR" b="1" dirty="0"/>
            </a:br>
            <a:endParaRPr lang="fr-FR" dirty="0"/>
          </a:p>
        </p:txBody>
      </p:sp>
      <p:pic>
        <p:nvPicPr>
          <p:cNvPr id="5" name="Image 9" descr="cartouche_power.jpg">
            <a:extLst>
              <a:ext uri="{FF2B5EF4-FFF2-40B4-BE49-F238E27FC236}">
                <a16:creationId xmlns:a16="http://schemas.microsoft.com/office/drawing/2014/main" id="{B79B4EAE-3ADD-484C-B9A5-F9F1A7D961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3683" y="5319809"/>
            <a:ext cx="3024336" cy="64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2B112AD5-D7C6-4F99-B153-F56EA8BE5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393" y="1542817"/>
            <a:ext cx="6666667" cy="3104762"/>
          </a:xfrm>
          <a:prstGeom prst="rect">
            <a:avLst/>
          </a:prstGeom>
          <a:solidFill>
            <a:srgbClr val="16B1AB"/>
          </a:solidFill>
        </p:spPr>
      </p:pic>
    </p:spTree>
    <p:extLst>
      <p:ext uri="{BB962C8B-B14F-4D97-AF65-F5344CB8AC3E}">
        <p14:creationId xmlns:p14="http://schemas.microsoft.com/office/powerpoint/2010/main" val="42093468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991544" y="1340768"/>
            <a:ext cx="8424936" cy="4680520"/>
          </a:xfrm>
        </p:spPr>
        <p:txBody>
          <a:bodyPr/>
          <a:lstStyle/>
          <a:p>
            <a:r>
              <a:rPr lang="fr-FR" b="1" dirty="0">
                <a:solidFill>
                  <a:srgbClr val="5EA6AA"/>
                </a:solidFill>
                <a:latin typeface="Tahoma" panose="020B0604030504040204" pitchFamily="34" charset="0"/>
                <a:ea typeface="Tahoma" panose="020B0604030504040204" pitchFamily="34" charset="0"/>
              </a:rPr>
              <a:t>Eléments à prendre en compte pour convertir les conditions d’adhésion :</a:t>
            </a:r>
          </a:p>
          <a:p>
            <a:endParaRPr lang="fr-FR" sz="800" dirty="0">
              <a:solidFill>
                <a:schemeClr val="accent4">
                  <a:lumMod val="75000"/>
                </a:schemeClr>
              </a:solidFill>
            </a:endParaRPr>
          </a:p>
          <a:p>
            <a:pPr lvl="2"/>
            <a:r>
              <a:rPr lang="fr-FR" sz="1400" b="1" dirty="0">
                <a:latin typeface="Calibri" panose="020F0502020204030204" pitchFamily="34" charset="0"/>
              </a:rPr>
              <a:t>La population </a:t>
            </a:r>
            <a:r>
              <a:rPr lang="fr-FR" sz="1400" dirty="0">
                <a:latin typeface="Calibri" panose="020F0502020204030204" pitchFamily="34" charset="0"/>
              </a:rPr>
              <a:t>: « cadre », « non cadre », « non cadre - Groupe Ex article 36 »  … qui peuvent avoir des conditions et des répartitions différentes</a:t>
            </a:r>
          </a:p>
          <a:p>
            <a:pPr lvl="2"/>
            <a:r>
              <a:rPr lang="fr-FR" sz="1400" b="1" dirty="0">
                <a:latin typeface="Calibri" panose="020F0502020204030204" pitchFamily="34" charset="0"/>
              </a:rPr>
              <a:t>Les taux de calcul de points </a:t>
            </a:r>
            <a:r>
              <a:rPr lang="fr-FR" sz="1400" dirty="0">
                <a:latin typeface="Calibri" panose="020F0502020204030204" pitchFamily="34" charset="0"/>
              </a:rPr>
              <a:t>(correspond à l’ancien taux contractuel)</a:t>
            </a:r>
          </a:p>
          <a:p>
            <a:pPr lvl="2"/>
            <a:r>
              <a:rPr lang="fr-FR" sz="1400" b="1" dirty="0">
                <a:latin typeface="Calibri" panose="020F0502020204030204" pitchFamily="34" charset="0"/>
              </a:rPr>
              <a:t>Les répartitions Part Patronale/Part Salariale</a:t>
            </a:r>
          </a:p>
          <a:p>
            <a:pPr lvl="2"/>
            <a:r>
              <a:rPr lang="fr-FR" sz="1400" b="1" dirty="0">
                <a:latin typeface="Calibri" panose="020F0502020204030204" pitchFamily="34" charset="0"/>
              </a:rPr>
              <a:t>Les assiettes de cotisations</a:t>
            </a:r>
          </a:p>
          <a:p>
            <a:pPr marL="395288" lvl="2" indent="0">
              <a:buNone/>
            </a:pPr>
            <a:endParaRPr lang="fr-FR" sz="1400" dirty="0">
              <a:latin typeface="Calibri" panose="020F0502020204030204" pitchFamily="34" charset="0"/>
            </a:endParaRPr>
          </a:p>
          <a:p>
            <a:r>
              <a:rPr lang="fr-FR" b="1" dirty="0">
                <a:solidFill>
                  <a:srgbClr val="5EA6AA"/>
                </a:solidFill>
                <a:latin typeface="Tahoma" panose="020B0604030504040204" pitchFamily="34" charset="0"/>
                <a:ea typeface="Tahoma" panose="020B0604030504040204" pitchFamily="34" charset="0"/>
              </a:rPr>
              <a:t>Les règles retenues de transformation </a:t>
            </a:r>
          </a:p>
          <a:p>
            <a:pPr algn="just"/>
            <a:endParaRPr lang="fr-FR" sz="800" dirty="0">
              <a:latin typeface="Calibri" panose="020F0502020204030204" pitchFamily="34" charset="0"/>
            </a:endParaRPr>
          </a:p>
          <a:p>
            <a:pPr lvl="2" algn="just"/>
            <a:r>
              <a:rPr lang="fr-FR" sz="1400" dirty="0">
                <a:latin typeface="Calibri" panose="020F0502020204030204" pitchFamily="34" charset="0"/>
              </a:rPr>
              <a:t>Le raisonnement de conversion des adhésions se base sur le taux de calcul de points et non le taux de cotisation, car le taux d’appel évolue de 125% à 127%</a:t>
            </a:r>
          </a:p>
          <a:p>
            <a:pPr lvl="2" algn="just"/>
            <a:r>
              <a:rPr lang="fr-FR" sz="1400" dirty="0">
                <a:latin typeface="Calibri" panose="020F0502020204030204" pitchFamily="34" charset="0"/>
              </a:rPr>
              <a:t>Maintien des taux T1 (de 0 à 1 PSS) et des répartitions associées</a:t>
            </a:r>
          </a:p>
          <a:p>
            <a:pPr lvl="2" algn="just"/>
            <a:r>
              <a:rPr lang="fr-FR" sz="1400" dirty="0">
                <a:latin typeface="Calibri" panose="020F0502020204030204" pitchFamily="34" charset="0"/>
              </a:rPr>
              <a:t>Transformations des répartitions part patronale/part salariales initiales TB </a:t>
            </a:r>
            <a:r>
              <a:rPr lang="fr-FR" sz="1400" dirty="0">
                <a:solidFill>
                  <a:prstClr val="black"/>
                </a:solidFill>
                <a:latin typeface="Calibri" panose="020F0502020204030204" pitchFamily="34" charset="0"/>
              </a:rPr>
              <a:t>(&gt;1 et ≤ 4PSS) </a:t>
            </a:r>
            <a:r>
              <a:rPr lang="fr-FR" sz="1400" dirty="0">
                <a:latin typeface="Calibri" panose="020F0502020204030204" pitchFamily="34" charset="0"/>
              </a:rPr>
              <a:t>              et TC </a:t>
            </a:r>
            <a:r>
              <a:rPr lang="fr-FR" sz="1400" dirty="0">
                <a:solidFill>
                  <a:prstClr val="black"/>
                </a:solidFill>
                <a:latin typeface="Calibri" panose="020F0502020204030204" pitchFamily="34" charset="0"/>
              </a:rPr>
              <a:t>(&gt;4 et ≤8PSS) </a:t>
            </a:r>
            <a:r>
              <a:rPr lang="fr-FR" sz="1400" dirty="0">
                <a:latin typeface="Calibri" panose="020F0502020204030204" pitchFamily="34" charset="0"/>
              </a:rPr>
              <a:t>en 60/40 si elles sont initialement en 62/38, sinon </a:t>
            </a:r>
            <a:r>
              <a:rPr lang="fr-FR" sz="1400" b="1" dirty="0">
                <a:latin typeface="Calibri" panose="020F0502020204030204" pitchFamily="34" charset="0"/>
              </a:rPr>
              <a:t>maintien des répartitions   existantes</a:t>
            </a:r>
          </a:p>
          <a:p>
            <a:pPr lvl="2" algn="just"/>
            <a:r>
              <a:rPr lang="fr-FR" sz="1400" dirty="0">
                <a:latin typeface="Calibri" panose="020F0502020204030204" pitchFamily="34" charset="0"/>
              </a:rPr>
              <a:t>Fusion des assiettes TB </a:t>
            </a:r>
            <a:r>
              <a:rPr lang="fr-FR" sz="1400" dirty="0">
                <a:solidFill>
                  <a:prstClr val="black"/>
                </a:solidFill>
                <a:latin typeface="Calibri" panose="020F0502020204030204" pitchFamily="34" charset="0"/>
              </a:rPr>
              <a:t>(&gt;1 et ≤ 4PSS) </a:t>
            </a:r>
            <a:r>
              <a:rPr lang="fr-FR" sz="1400" dirty="0">
                <a:latin typeface="Calibri" panose="020F0502020204030204" pitchFamily="34" charset="0"/>
              </a:rPr>
              <a:t>et TC </a:t>
            </a:r>
            <a:r>
              <a:rPr lang="fr-FR" sz="1400" dirty="0">
                <a:solidFill>
                  <a:prstClr val="black"/>
                </a:solidFill>
                <a:latin typeface="Calibri" panose="020F0502020204030204" pitchFamily="34" charset="0"/>
              </a:rPr>
              <a:t>(&gt;4 et ≤8PSS) </a:t>
            </a:r>
            <a:r>
              <a:rPr lang="fr-FR" sz="1400" dirty="0">
                <a:latin typeface="Calibri" panose="020F0502020204030204" pitchFamily="34" charset="0"/>
              </a:rPr>
              <a:t>en T2 (&gt;1 </a:t>
            </a:r>
            <a:r>
              <a:rPr lang="fr-FR" sz="1400" dirty="0">
                <a:solidFill>
                  <a:prstClr val="black"/>
                </a:solidFill>
                <a:latin typeface="Calibri" panose="020F0502020204030204" pitchFamily="34" charset="0"/>
              </a:rPr>
              <a:t>et ≤ 8 PSS)</a:t>
            </a:r>
            <a:r>
              <a:rPr lang="fr-FR" sz="1400" dirty="0">
                <a:latin typeface="Calibri" panose="020F0502020204030204" pitchFamily="34" charset="0"/>
              </a:rPr>
              <a:t> si les répartitions et les taux sont identiques</a:t>
            </a:r>
          </a:p>
          <a:p>
            <a:endParaRPr lang="fr-FR" dirty="0"/>
          </a:p>
        </p:txBody>
      </p:sp>
      <p:sp>
        <p:nvSpPr>
          <p:cNvPr id="4" name="ZoneTexte 3"/>
          <p:cNvSpPr txBox="1"/>
          <p:nvPr/>
        </p:nvSpPr>
        <p:spPr>
          <a:xfrm>
            <a:off x="3071664" y="404665"/>
            <a:ext cx="8424936" cy="430887"/>
          </a:xfrm>
          <a:prstGeom prst="rect">
            <a:avLst/>
          </a:prstGeom>
          <a:noFill/>
        </p:spPr>
        <p:txBody>
          <a:bodyPr wrap="square" rtlCol="0">
            <a:spAutoFit/>
          </a:bodyPr>
          <a:lstStyle/>
          <a:p>
            <a:pPr eaLnBrk="0" fontAlgn="base" hangingPunct="0">
              <a:spcBef>
                <a:spcPct val="0"/>
              </a:spcBef>
              <a:spcAft>
                <a:spcPct val="0"/>
              </a:spcAft>
            </a:pPr>
            <a:r>
              <a:rPr lang="fr-FR" sz="2200" b="1" dirty="0">
                <a:solidFill>
                  <a:prstClr val="white"/>
                </a:solidFill>
                <a:latin typeface="Tahoma" pitchFamily="34" charset="0"/>
                <a:ea typeface="Tahoma" panose="020B0604030504040204" pitchFamily="34" charset="0"/>
                <a:cs typeface="Tahoma" pitchFamily="34" charset="0"/>
              </a:rPr>
              <a:t>Focus sur les principes de conversion &amp; Exemples</a:t>
            </a:r>
            <a:endParaRPr lang="fr-FR" sz="2200" dirty="0">
              <a:solidFill>
                <a:prstClr val="black"/>
              </a:solidFill>
              <a:latin typeface="Arial" charset="0"/>
              <a:ea typeface="ＭＳ Ｐゴシック" charset="-128"/>
            </a:endParaRPr>
          </a:p>
        </p:txBody>
      </p:sp>
    </p:spTree>
    <p:extLst>
      <p:ext uri="{BB962C8B-B14F-4D97-AF65-F5344CB8AC3E}">
        <p14:creationId xmlns:p14="http://schemas.microsoft.com/office/powerpoint/2010/main" val="408348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3215680" y="501335"/>
            <a:ext cx="7452320" cy="576263"/>
          </a:xfrm>
        </p:spPr>
        <p:txBody>
          <a:bodyPr/>
          <a:lstStyle/>
          <a:p>
            <a:pPr algn="l"/>
            <a:r>
              <a:rPr lang="fr-FR" sz="2200" kern="1200" dirty="0">
                <a:ea typeface="Tahoma" panose="020B0604030504040204" pitchFamily="34" charset="0"/>
              </a:rPr>
              <a:t>Dans le cas d’une création au 01/01/2019</a:t>
            </a:r>
          </a:p>
        </p:txBody>
      </p:sp>
      <p:sp>
        <p:nvSpPr>
          <p:cNvPr id="4" name="Espace réservé du texte 3"/>
          <p:cNvSpPr>
            <a:spLocks noGrp="1"/>
          </p:cNvSpPr>
          <p:nvPr>
            <p:ph type="body" sz="quarter" idx="10"/>
          </p:nvPr>
        </p:nvSpPr>
        <p:spPr>
          <a:xfrm>
            <a:off x="1992313" y="1723929"/>
            <a:ext cx="8280400" cy="3527425"/>
          </a:xfrm>
        </p:spPr>
        <p:txBody>
          <a:bodyPr/>
          <a:lstStyle/>
          <a:p>
            <a:pPr>
              <a:tabLst>
                <a:tab pos="88900" algn="l"/>
                <a:tab pos="4394200" algn="l"/>
              </a:tabLst>
            </a:pPr>
            <a:r>
              <a:rPr lang="fr-FR" dirty="0">
                <a:solidFill>
                  <a:schemeClr val="accent4">
                    <a:lumMod val="50000"/>
                  </a:schemeClr>
                </a:solidFill>
              </a:rPr>
              <a:t>	Non cadres	Cadres	</a:t>
            </a:r>
          </a:p>
        </p:txBody>
      </p:sp>
      <p:grpSp>
        <p:nvGrpSpPr>
          <p:cNvPr id="5" name="Groupe 46"/>
          <p:cNvGrpSpPr/>
          <p:nvPr/>
        </p:nvGrpSpPr>
        <p:grpSpPr>
          <a:xfrm>
            <a:off x="1850585" y="2116367"/>
            <a:ext cx="3934947" cy="1708680"/>
            <a:chOff x="2329807" y="3861794"/>
            <a:chExt cx="5999964" cy="1147602"/>
          </a:xfrm>
        </p:grpSpPr>
        <p:sp>
          <p:nvSpPr>
            <p:cNvPr id="49" name="Rectangle 48"/>
            <p:cNvSpPr/>
            <p:nvPr/>
          </p:nvSpPr>
          <p:spPr>
            <a:xfrm>
              <a:off x="2329807" y="3861794"/>
              <a:ext cx="1532498" cy="28350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Arial"/>
                </a:rPr>
                <a:t>T1 </a:t>
              </a:r>
              <a:r>
                <a:rPr lang="fr-FR" sz="1200" b="1" dirty="0">
                  <a:solidFill>
                    <a:prstClr val="white"/>
                  </a:solidFill>
                  <a:latin typeface="Arial"/>
                </a:rPr>
                <a:t>(&lt;1PSS)</a:t>
              </a:r>
              <a:r>
                <a:rPr lang="fr-FR" sz="1400" b="1" dirty="0">
                  <a:solidFill>
                    <a:prstClr val="white"/>
                  </a:solidFill>
                  <a:latin typeface="Arial"/>
                </a:rPr>
                <a:t> </a:t>
              </a:r>
            </a:p>
          </p:txBody>
        </p:sp>
        <p:sp>
          <p:nvSpPr>
            <p:cNvPr id="50" name="Rectangle 49"/>
            <p:cNvSpPr/>
            <p:nvPr/>
          </p:nvSpPr>
          <p:spPr>
            <a:xfrm>
              <a:off x="4027911" y="3861794"/>
              <a:ext cx="4301860" cy="283506"/>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Arial"/>
                </a:rPr>
                <a:t>Assiette T2  (&gt;1 et ≤ 8 PSS)</a:t>
              </a:r>
            </a:p>
          </p:txBody>
        </p:sp>
        <p:sp>
          <p:nvSpPr>
            <p:cNvPr id="51" name="Rectangle 50"/>
            <p:cNvSpPr/>
            <p:nvPr/>
          </p:nvSpPr>
          <p:spPr>
            <a:xfrm>
              <a:off x="2329807" y="4181304"/>
              <a:ext cx="1532498" cy="288032"/>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Arial"/>
                </a:rPr>
                <a:t>7,87  </a:t>
              </a:r>
              <a:r>
                <a:rPr lang="fr-FR" sz="1100" b="1" dirty="0">
                  <a:solidFill>
                    <a:prstClr val="white"/>
                  </a:solidFill>
                  <a:latin typeface="Arial"/>
                </a:rPr>
                <a:t>(6,20)*</a:t>
              </a:r>
            </a:p>
          </p:txBody>
        </p:sp>
        <p:sp>
          <p:nvSpPr>
            <p:cNvPr id="52" name="Rectangle 51"/>
            <p:cNvSpPr/>
            <p:nvPr/>
          </p:nvSpPr>
          <p:spPr>
            <a:xfrm>
              <a:off x="4034812" y="4181304"/>
              <a:ext cx="4294957" cy="284336"/>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Arial"/>
                </a:rPr>
                <a:t>21,59% (17%)</a:t>
              </a:r>
            </a:p>
          </p:txBody>
        </p:sp>
        <p:sp>
          <p:nvSpPr>
            <p:cNvPr id="53" name="Rectangle 52"/>
            <p:cNvSpPr/>
            <p:nvPr/>
          </p:nvSpPr>
          <p:spPr>
            <a:xfrm>
              <a:off x="2329807" y="4505340"/>
              <a:ext cx="1532498" cy="50405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Arial"/>
                </a:rPr>
                <a:t>R</a:t>
              </a:r>
              <a:r>
                <a:rPr lang="fr-FR" sz="1100" b="1" dirty="0">
                  <a:solidFill>
                    <a:prstClr val="white"/>
                  </a:solidFill>
                  <a:latin typeface="Arial"/>
                </a:rPr>
                <a:t>épartition</a:t>
              </a:r>
            </a:p>
            <a:p>
              <a:pPr algn="ctr" defTabSz="914182" eaLnBrk="0" hangingPunct="0"/>
              <a:r>
                <a:rPr lang="fr-FR" sz="1400" b="1" dirty="0">
                  <a:solidFill>
                    <a:prstClr val="white"/>
                  </a:solidFill>
                  <a:latin typeface="Arial"/>
                </a:rPr>
                <a:t>60/40*</a:t>
              </a:r>
            </a:p>
          </p:txBody>
        </p:sp>
        <p:sp>
          <p:nvSpPr>
            <p:cNvPr id="54" name="Rectangle 53"/>
            <p:cNvSpPr/>
            <p:nvPr/>
          </p:nvSpPr>
          <p:spPr>
            <a:xfrm>
              <a:off x="4034812" y="4505340"/>
              <a:ext cx="4294957" cy="504056"/>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Arial"/>
                </a:rPr>
                <a:t>60/40 *</a:t>
              </a:r>
            </a:p>
          </p:txBody>
        </p:sp>
      </p:grpSp>
      <p:grpSp>
        <p:nvGrpSpPr>
          <p:cNvPr id="6" name="Groupe 46"/>
          <p:cNvGrpSpPr/>
          <p:nvPr/>
        </p:nvGrpSpPr>
        <p:grpSpPr>
          <a:xfrm>
            <a:off x="6155821" y="2116367"/>
            <a:ext cx="3996935" cy="1708680"/>
            <a:chOff x="2329807" y="3861794"/>
            <a:chExt cx="5999964" cy="1147602"/>
          </a:xfrm>
        </p:grpSpPr>
        <p:sp>
          <p:nvSpPr>
            <p:cNvPr id="43" name="Rectangle 42"/>
            <p:cNvSpPr/>
            <p:nvPr/>
          </p:nvSpPr>
          <p:spPr>
            <a:xfrm>
              <a:off x="2329807" y="3861794"/>
              <a:ext cx="1423520" cy="28350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Arial"/>
                </a:rPr>
                <a:t>T1 </a:t>
              </a:r>
              <a:r>
                <a:rPr lang="fr-FR" sz="1200" b="1" dirty="0">
                  <a:solidFill>
                    <a:prstClr val="white"/>
                  </a:solidFill>
                  <a:latin typeface="Arial"/>
                </a:rPr>
                <a:t>(&lt;1PSS)</a:t>
              </a:r>
            </a:p>
          </p:txBody>
        </p:sp>
        <p:sp>
          <p:nvSpPr>
            <p:cNvPr id="44" name="Rectangle 43"/>
            <p:cNvSpPr/>
            <p:nvPr/>
          </p:nvSpPr>
          <p:spPr>
            <a:xfrm>
              <a:off x="3959071" y="3861794"/>
              <a:ext cx="4370700" cy="283506"/>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Arial"/>
                </a:rPr>
                <a:t>Assiette T2  (&gt;1 et ≤ 8 PSS)</a:t>
              </a:r>
            </a:p>
          </p:txBody>
        </p:sp>
        <p:sp>
          <p:nvSpPr>
            <p:cNvPr id="45" name="Rectangle 44"/>
            <p:cNvSpPr/>
            <p:nvPr/>
          </p:nvSpPr>
          <p:spPr>
            <a:xfrm>
              <a:off x="2329807" y="4181304"/>
              <a:ext cx="1423520" cy="288032"/>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Arial"/>
                </a:rPr>
                <a:t>7,87 </a:t>
              </a:r>
              <a:r>
                <a:rPr lang="fr-FR" sz="1100" b="1" dirty="0">
                  <a:solidFill>
                    <a:prstClr val="white"/>
                  </a:solidFill>
                  <a:latin typeface="Arial"/>
                </a:rPr>
                <a:t>(6,20*)</a:t>
              </a:r>
            </a:p>
          </p:txBody>
        </p:sp>
        <p:sp>
          <p:nvSpPr>
            <p:cNvPr id="46" name="Rectangle 45"/>
            <p:cNvSpPr/>
            <p:nvPr/>
          </p:nvSpPr>
          <p:spPr>
            <a:xfrm>
              <a:off x="3966082" y="4181304"/>
              <a:ext cx="4363689" cy="284336"/>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black"/>
                  </a:solidFill>
                  <a:latin typeface="Arial"/>
                </a:rPr>
                <a:t>21,59%  (17%)</a:t>
              </a:r>
            </a:p>
          </p:txBody>
        </p:sp>
        <p:sp>
          <p:nvSpPr>
            <p:cNvPr id="47" name="Rectangle 46"/>
            <p:cNvSpPr/>
            <p:nvPr/>
          </p:nvSpPr>
          <p:spPr>
            <a:xfrm>
              <a:off x="2329807" y="4505340"/>
              <a:ext cx="1423520" cy="50405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prstClr val="white"/>
                  </a:solidFill>
                  <a:latin typeface="Arial"/>
                </a:rPr>
                <a:t>R</a:t>
              </a:r>
              <a:r>
                <a:rPr lang="fr-FR" sz="1100" b="1" dirty="0">
                  <a:solidFill>
                    <a:prstClr val="white"/>
                  </a:solidFill>
                  <a:latin typeface="Arial"/>
                </a:rPr>
                <a:t>épartition</a:t>
              </a:r>
            </a:p>
            <a:p>
              <a:pPr algn="ctr" defTabSz="914182" eaLnBrk="0" hangingPunct="0"/>
              <a:r>
                <a:rPr lang="fr-FR" sz="1400" b="1" dirty="0">
                  <a:solidFill>
                    <a:prstClr val="white"/>
                  </a:solidFill>
                  <a:latin typeface="Arial"/>
                </a:rPr>
                <a:t>60/40*</a:t>
              </a:r>
            </a:p>
          </p:txBody>
        </p:sp>
        <p:sp>
          <p:nvSpPr>
            <p:cNvPr id="55" name="Rectangle 54"/>
            <p:cNvSpPr/>
            <p:nvPr/>
          </p:nvSpPr>
          <p:spPr>
            <a:xfrm>
              <a:off x="3966082" y="4505340"/>
              <a:ext cx="4363688" cy="504056"/>
            </a:xfrm>
            <a:prstGeom prst="rect">
              <a:avLst/>
            </a:prstGeom>
            <a:solidFill>
              <a:srgbClr val="5EA6AA"/>
            </a:solidFill>
          </p:spPr>
          <p:style>
            <a:lnRef idx="1">
              <a:schemeClr val="accent1"/>
            </a:lnRef>
            <a:fillRef idx="3">
              <a:schemeClr val="accent1"/>
            </a:fillRef>
            <a:effectRef idx="2">
              <a:schemeClr val="accent1"/>
            </a:effectRef>
            <a:fontRef idx="minor">
              <a:schemeClr val="lt1"/>
            </a:fontRef>
          </p:style>
          <p:txBody>
            <a:bodyPr lIns="18000" rIns="18000" rtlCol="0" anchor="ctr"/>
            <a:lstStyle/>
            <a:p>
              <a:pPr algn="ctr" defTabSz="914182" eaLnBrk="0" hangingPunct="0"/>
              <a:r>
                <a:rPr lang="fr-FR" sz="1400" b="1" dirty="0">
                  <a:solidFill>
                    <a:srgbClr val="000000"/>
                  </a:solidFill>
                  <a:latin typeface="Arial"/>
                </a:rPr>
                <a:t>60/40 *</a:t>
              </a:r>
            </a:p>
          </p:txBody>
        </p:sp>
      </p:grpSp>
      <p:sp>
        <p:nvSpPr>
          <p:cNvPr id="56" name="ZoneTexte 55"/>
          <p:cNvSpPr txBox="1"/>
          <p:nvPr/>
        </p:nvSpPr>
        <p:spPr>
          <a:xfrm>
            <a:off x="2104266" y="6059943"/>
            <a:ext cx="8563734" cy="311813"/>
          </a:xfrm>
          <a:prstGeom prst="rect">
            <a:avLst/>
          </a:prstGeom>
          <a:noFill/>
        </p:spPr>
        <p:txBody>
          <a:bodyPr wrap="square" lIns="91418" tIns="45709" rIns="91418" bIns="45709" rtlCol="0">
            <a:spAutoFit/>
          </a:bodyPr>
          <a:lstStyle/>
          <a:p>
            <a:pPr defTabSz="914182" eaLnBrk="0" hangingPunct="0"/>
            <a:r>
              <a:rPr lang="fr-FR" sz="1400" dirty="0">
                <a:solidFill>
                  <a:prstClr val="black"/>
                </a:solidFill>
                <a:latin typeface="Calibri"/>
                <a:ea typeface="ＭＳ Ｐゴシック" charset="0"/>
              </a:rPr>
              <a:t>*suivant la convention collective appliquée, les taux et / ou les répartitions peuvent être différents</a:t>
            </a:r>
          </a:p>
        </p:txBody>
      </p:sp>
      <p:sp>
        <p:nvSpPr>
          <p:cNvPr id="7" name="Rectangle 6"/>
          <p:cNvSpPr/>
          <p:nvPr/>
        </p:nvSpPr>
        <p:spPr>
          <a:xfrm>
            <a:off x="5945959" y="3244335"/>
            <a:ext cx="338554" cy="461665"/>
          </a:xfrm>
          <a:prstGeom prst="rect">
            <a:avLst/>
          </a:prstGeom>
        </p:spPr>
        <p:txBody>
          <a:bodyPr wrap="none">
            <a:spAutoFit/>
          </a:bodyPr>
          <a:lstStyle/>
          <a:p>
            <a:pPr eaLnBrk="0" hangingPunct="0"/>
            <a:r>
              <a:rPr lang="fr-FR" sz="2400" dirty="0">
                <a:solidFill>
                  <a:prstClr val="white"/>
                </a:solidFill>
                <a:latin typeface="Calibri"/>
                <a:ea typeface="ＭＳ Ｐゴシック" charset="0"/>
              </a:rPr>
              <a:t>*</a:t>
            </a:r>
            <a:endParaRPr lang="fr-FR" sz="2400" dirty="0">
              <a:solidFill>
                <a:prstClr val="black"/>
              </a:solidFill>
              <a:latin typeface="Calibri"/>
              <a:ea typeface="ＭＳ Ｐゴシック" charset="0"/>
            </a:endParaRPr>
          </a:p>
        </p:txBody>
      </p:sp>
      <p:sp>
        <p:nvSpPr>
          <p:cNvPr id="8" name="ZoneTexte 7">
            <a:extLst>
              <a:ext uri="{FF2B5EF4-FFF2-40B4-BE49-F238E27FC236}">
                <a16:creationId xmlns:a16="http://schemas.microsoft.com/office/drawing/2014/main" id="{360A11A3-5F9F-45C2-9BCA-E64BD72B8CC1}"/>
              </a:ext>
            </a:extLst>
          </p:cNvPr>
          <p:cNvSpPr txBox="1"/>
          <p:nvPr/>
        </p:nvSpPr>
        <p:spPr>
          <a:xfrm>
            <a:off x="4343084" y="4184048"/>
            <a:ext cx="3168352" cy="646331"/>
          </a:xfrm>
          <a:prstGeom prst="rect">
            <a:avLst/>
          </a:prstGeom>
          <a:noFill/>
          <a:ln>
            <a:solidFill>
              <a:srgbClr val="333333"/>
            </a:solidFill>
          </a:ln>
        </p:spPr>
        <p:txBody>
          <a:bodyPr wrap="square" rtlCol="0">
            <a:spAutoFit/>
          </a:bodyPr>
          <a:lstStyle/>
          <a:p>
            <a:pPr algn="ctr" eaLnBrk="0" hangingPunct="0"/>
            <a:r>
              <a:rPr lang="fr-FR" sz="2400" dirty="0">
                <a:solidFill>
                  <a:prstClr val="black"/>
                </a:solidFill>
                <a:latin typeface="Calibri"/>
                <a:ea typeface="ＭＳ Ｐゴシック" charset="0"/>
              </a:rPr>
              <a:t>Taux de calcul de points</a:t>
            </a:r>
            <a:br>
              <a:rPr lang="fr-FR" sz="2400" dirty="0">
                <a:solidFill>
                  <a:prstClr val="black"/>
                </a:solidFill>
                <a:latin typeface="Calibri"/>
                <a:ea typeface="ＭＳ Ｐゴシック" charset="0"/>
              </a:rPr>
            </a:br>
            <a:r>
              <a:rPr lang="fr-FR" sz="1200" dirty="0">
                <a:solidFill>
                  <a:prstClr val="black"/>
                </a:solidFill>
                <a:latin typeface="Calibri"/>
                <a:ea typeface="ＭＳ Ｐゴシック" charset="0"/>
              </a:rPr>
              <a:t>(anciennement nommé Taux contractuel)</a:t>
            </a:r>
          </a:p>
        </p:txBody>
      </p:sp>
      <p:cxnSp>
        <p:nvCxnSpPr>
          <p:cNvPr id="12" name="Connecteur droit avec flèche 11">
            <a:extLst>
              <a:ext uri="{FF2B5EF4-FFF2-40B4-BE49-F238E27FC236}">
                <a16:creationId xmlns:a16="http://schemas.microsoft.com/office/drawing/2014/main" id="{D465D9B3-63F6-49C1-A773-402E0B5F984D}"/>
              </a:ext>
            </a:extLst>
          </p:cNvPr>
          <p:cNvCxnSpPr>
            <a:stCxn id="8" idx="0"/>
          </p:cNvCxnSpPr>
          <p:nvPr/>
        </p:nvCxnSpPr>
        <p:spPr>
          <a:xfrm flipH="1" flipV="1">
            <a:off x="4727848" y="2930923"/>
            <a:ext cx="1199412" cy="1253125"/>
          </a:xfrm>
          <a:prstGeom prst="straightConnector1">
            <a:avLst/>
          </a:prstGeom>
          <a:ln>
            <a:solidFill>
              <a:srgbClr val="3333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8CC6021-132D-4052-A038-5E313304B570}"/>
              </a:ext>
            </a:extLst>
          </p:cNvPr>
          <p:cNvCxnSpPr>
            <a:stCxn id="8" idx="0"/>
          </p:cNvCxnSpPr>
          <p:nvPr/>
        </p:nvCxnSpPr>
        <p:spPr>
          <a:xfrm flipV="1">
            <a:off x="5927260" y="2940609"/>
            <a:ext cx="3054760" cy="1243438"/>
          </a:xfrm>
          <a:prstGeom prst="straightConnector1">
            <a:avLst/>
          </a:prstGeom>
          <a:ln>
            <a:solidFill>
              <a:srgbClr val="333333"/>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795757DC-2F5F-4B6B-808E-2B064B65E167}"/>
              </a:ext>
            </a:extLst>
          </p:cNvPr>
          <p:cNvSpPr txBox="1"/>
          <p:nvPr/>
        </p:nvSpPr>
        <p:spPr>
          <a:xfrm>
            <a:off x="4343084" y="5185868"/>
            <a:ext cx="3168352" cy="646331"/>
          </a:xfrm>
          <a:prstGeom prst="rect">
            <a:avLst/>
          </a:prstGeom>
          <a:noFill/>
          <a:ln>
            <a:solidFill>
              <a:srgbClr val="A22287"/>
            </a:solidFill>
          </a:ln>
        </p:spPr>
        <p:txBody>
          <a:bodyPr wrap="square" rtlCol="0">
            <a:spAutoFit/>
          </a:bodyPr>
          <a:lstStyle/>
          <a:p>
            <a:pPr algn="ctr" eaLnBrk="0" hangingPunct="0"/>
            <a:r>
              <a:rPr lang="fr-FR" sz="2400" dirty="0">
                <a:solidFill>
                  <a:prstClr val="black"/>
                </a:solidFill>
                <a:latin typeface="Calibri"/>
                <a:ea typeface="ＭＳ Ｐゴシック" charset="0"/>
              </a:rPr>
              <a:t>Taux de cotisation </a:t>
            </a:r>
            <a:r>
              <a:rPr lang="fr-FR" sz="1200" dirty="0">
                <a:solidFill>
                  <a:prstClr val="black"/>
                </a:solidFill>
                <a:latin typeface="Calibri"/>
                <a:ea typeface="ＭＳ Ｐゴシック" charset="0"/>
              </a:rPr>
              <a:t>(anciennement nommé Taux appelé)</a:t>
            </a:r>
          </a:p>
        </p:txBody>
      </p:sp>
      <p:cxnSp>
        <p:nvCxnSpPr>
          <p:cNvPr id="21" name="Connecteur : en angle 20">
            <a:extLst>
              <a:ext uri="{FF2B5EF4-FFF2-40B4-BE49-F238E27FC236}">
                <a16:creationId xmlns:a16="http://schemas.microsoft.com/office/drawing/2014/main" id="{E65E3813-8B69-49B8-B577-3A37719A5808}"/>
              </a:ext>
            </a:extLst>
          </p:cNvPr>
          <p:cNvCxnSpPr>
            <a:stCxn id="29" idx="1"/>
          </p:cNvCxnSpPr>
          <p:nvPr/>
        </p:nvCxnSpPr>
        <p:spPr>
          <a:xfrm rot="10800000">
            <a:off x="4052745" y="2937275"/>
            <a:ext cx="290341" cy="2571758"/>
          </a:xfrm>
          <a:prstGeom prst="bentConnector2">
            <a:avLst/>
          </a:prstGeom>
          <a:ln>
            <a:solidFill>
              <a:srgbClr val="A2228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ngle 20">
            <a:extLst>
              <a:ext uri="{FF2B5EF4-FFF2-40B4-BE49-F238E27FC236}">
                <a16:creationId xmlns:a16="http://schemas.microsoft.com/office/drawing/2014/main" id="{E65E3813-8B69-49B8-B577-3A37719A5808}"/>
              </a:ext>
            </a:extLst>
          </p:cNvPr>
          <p:cNvCxnSpPr>
            <a:stCxn id="29" idx="3"/>
          </p:cNvCxnSpPr>
          <p:nvPr/>
        </p:nvCxnSpPr>
        <p:spPr>
          <a:xfrm flipV="1">
            <a:off x="7511437" y="2928043"/>
            <a:ext cx="792089" cy="2580990"/>
          </a:xfrm>
          <a:prstGeom prst="bentConnector2">
            <a:avLst/>
          </a:prstGeom>
          <a:ln>
            <a:solidFill>
              <a:srgbClr val="A2228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83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treprise">
  <a:themeElements>
    <a:clrScheme name="Élémentaire">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ntrepris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2400" dirty="0" smtClean="0"/>
        </a:defPPr>
      </a:lstStyle>
    </a:txDef>
  </a:objectDefaults>
  <a:extraClrSchemeLst/>
</a:theme>
</file>

<file path=ppt/theme/theme4.xml><?xml version="1.0" encoding="utf-8"?>
<a:theme xmlns:a="http://schemas.openxmlformats.org/drawingml/2006/main" name="Rétrospective">
  <a:themeElements>
    <a:clrScheme name="Personnalisé 3">
      <a:dk1>
        <a:sysClr val="windowText" lastClr="000000"/>
      </a:dk1>
      <a:lt1>
        <a:sysClr val="window" lastClr="FFFFFF"/>
      </a:lt1>
      <a:dk2>
        <a:srgbClr val="16B1AB"/>
      </a:dk2>
      <a:lt2>
        <a:srgbClr val="FFFFFF"/>
      </a:lt2>
      <a:accent1>
        <a:srgbClr val="5B9BD5"/>
      </a:accent1>
      <a:accent2>
        <a:srgbClr val="16B1AB"/>
      </a:accent2>
      <a:accent3>
        <a:srgbClr val="A5A5A5"/>
      </a:accent3>
      <a:accent4>
        <a:srgbClr val="FFC000"/>
      </a:accent4>
      <a:accent5>
        <a:srgbClr val="4472C4"/>
      </a:accent5>
      <a:accent6>
        <a:srgbClr val="70AD47"/>
      </a:accent6>
      <a:hlink>
        <a:srgbClr val="0563C1"/>
      </a:hlink>
      <a:folHlink>
        <a:srgbClr val="954F7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36000" rIns="36000">
        <a:noAutofit/>
      </a:bodyPr>
      <a:lstStyle>
        <a:defPPr>
          <a:defRPr sz="1200" b="1" dirty="0" smtClean="0">
            <a:cs typeface="Arial" panose="020B0604020202020204" pitchFamily="34" charset="0"/>
          </a:defRPr>
        </a:defPPr>
      </a:lstStyle>
    </a:spDef>
    <a:lnDef>
      <a:spPr>
        <a:ln w="19050">
          <a:solidFill>
            <a:srgbClr val="93117E"/>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sz="1000" b="1" dirty="0" smtClean="0">
            <a:solidFill>
              <a:srgbClr val="93117E"/>
            </a:solidFill>
          </a:defRPr>
        </a:defPPr>
      </a:lstStyle>
    </a:txDef>
  </a:objectDefaults>
  <a:extraClrSchemeLst/>
</a:theme>
</file>

<file path=ppt/theme/theme7.xml><?xml version="1.0" encoding="utf-8"?>
<a:theme xmlns:a="http://schemas.openxmlformats.org/drawingml/2006/main" name="2_Modele Humanis">
  <a:themeElements>
    <a:clrScheme name="Modele Humanis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defRPr>
        </a:defPPr>
      </a:lstStyle>
    </a:lnDef>
  </a:objectDefaults>
  <a:extraClrSchemeLst>
    <a:extraClrScheme>
      <a:clrScheme name="Modele Humanis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Modele Humanis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Modele Humanis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Modele Humanis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D36EE0CD8512438F3B0B978575A162" ma:contentTypeVersion="5" ma:contentTypeDescription="Crée un document." ma:contentTypeScope="" ma:versionID="74b686c3c1eb9a56839c31d99d7aa6be">
  <xsd:schema xmlns:xsd="http://www.w3.org/2001/XMLSchema" xmlns:xs="http://www.w3.org/2001/XMLSchema" xmlns:p="http://schemas.microsoft.com/office/2006/metadata/properties" xmlns:ns2="f0904f7d-1e7a-4934-ba47-8ea173b4a48c" xmlns:ns3="6204c318-7da7-478f-8414-35e5c2235865" targetNamespace="http://schemas.microsoft.com/office/2006/metadata/properties" ma:root="true" ma:fieldsID="9ea423fe982d3d7ceada2007413798ac" ns2:_="" ns3:_="">
    <xsd:import namespace="f0904f7d-1e7a-4934-ba47-8ea173b4a48c"/>
    <xsd:import namespace="6204c318-7da7-478f-8414-35e5c22358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904f7d-1e7a-4934-ba47-8ea173b4a48c"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04c318-7da7-478f-8414-35e5c223586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76BE54-2B98-48AC-8F74-933A0217C7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904f7d-1e7a-4934-ba47-8ea173b4a48c"/>
    <ds:schemaRef ds:uri="6204c318-7da7-478f-8414-35e5c2235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1CEDB3-46F1-49D5-BAB0-33A8210F8B60}">
  <ds:schemaRefs>
    <ds:schemaRef ds:uri="http://schemas.microsoft.com/sharepoint/v3/contenttype/forms"/>
  </ds:schemaRefs>
</ds:datastoreItem>
</file>

<file path=customXml/itemProps3.xml><?xml version="1.0" encoding="utf-8"?>
<ds:datastoreItem xmlns:ds="http://schemas.openxmlformats.org/officeDocument/2006/customXml" ds:itemID="{0A0EC522-49B1-435E-BF88-7B7ACD53A105}">
  <ds:schemaRefs>
    <ds:schemaRef ds:uri="6204c318-7da7-478f-8414-35e5c2235865"/>
    <ds:schemaRef ds:uri="http://schemas.microsoft.com/office/2006/documentManagement/types"/>
    <ds:schemaRef ds:uri="f0904f7d-1e7a-4934-ba47-8ea173b4a48c"/>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1389</TotalTime>
  <Words>7053</Words>
  <Application>Microsoft Macintosh PowerPoint</Application>
  <PresentationFormat>Grand écran</PresentationFormat>
  <Paragraphs>1686</Paragraphs>
  <Slides>114</Slides>
  <Notes>63</Notes>
  <HiddenSlides>0</HiddenSlides>
  <MMClips>1</MMClips>
  <ScaleCrop>false</ScaleCrop>
  <HeadingPairs>
    <vt:vector size="6" baseType="variant">
      <vt:variant>
        <vt:lpstr>Polices utilisées</vt:lpstr>
      </vt:variant>
      <vt:variant>
        <vt:i4>15</vt:i4>
      </vt:variant>
      <vt:variant>
        <vt:lpstr>Thème</vt:lpstr>
      </vt:variant>
      <vt:variant>
        <vt:i4>7</vt:i4>
      </vt:variant>
      <vt:variant>
        <vt:lpstr>Titres des diapositives</vt:lpstr>
      </vt:variant>
      <vt:variant>
        <vt:i4>114</vt:i4>
      </vt:variant>
    </vt:vector>
  </HeadingPairs>
  <TitlesOfParts>
    <vt:vector size="136" baseType="lpstr">
      <vt:lpstr>ＭＳ Ｐゴシック</vt:lpstr>
      <vt:lpstr>ＭＳ Ｐゴシック</vt:lpstr>
      <vt:lpstr>Arabic Typesetting</vt:lpstr>
      <vt:lpstr>Arial</vt:lpstr>
      <vt:lpstr>Bauhaus 93</vt:lpstr>
      <vt:lpstr>Calibri</vt:lpstr>
      <vt:lpstr>Calibri Light</vt:lpstr>
      <vt:lpstr>Century Gothic</vt:lpstr>
      <vt:lpstr>Franklin Gothic Medium</vt:lpstr>
      <vt:lpstr>Geneva</vt:lpstr>
      <vt:lpstr>Montserrat</vt:lpstr>
      <vt:lpstr>Tahoma</vt:lpstr>
      <vt:lpstr>Times New Roman</vt:lpstr>
      <vt:lpstr>Verdana</vt:lpstr>
      <vt:lpstr>Wingdings</vt:lpstr>
      <vt:lpstr>1_Thème Office</vt:lpstr>
      <vt:lpstr>5_Thème Office</vt:lpstr>
      <vt:lpstr>Entreprise</vt:lpstr>
      <vt:lpstr>Rétrospective</vt:lpstr>
      <vt:lpstr>Thème Office</vt:lpstr>
      <vt:lpstr>2_Conception personnalisée</vt:lpstr>
      <vt:lpstr>2_Modele Humanis</vt:lpstr>
      <vt:lpstr>Journée Sociale 2018</vt:lpstr>
      <vt:lpstr>Bienvenus à la Journée Sociale du 1er octobre 2018 organisée par : </vt:lpstr>
      <vt:lpstr> Introduction de la journée </vt:lpstr>
      <vt:lpstr>Pour Participer tout au long de la journée !</vt:lpstr>
      <vt:lpstr>PROGRAMME</vt:lpstr>
      <vt:lpstr>PROGRAMME</vt:lpstr>
      <vt:lpstr> négociations </vt:lpstr>
      <vt:lpstr>La Branche en quelques chiffres</vt:lpstr>
      <vt:lpstr>Architecture du code du travail après l’ordonnance du 22 septembre 2017</vt:lpstr>
      <vt:lpstr>Principe de la négociation post ordonnance 2017</vt:lpstr>
      <vt:lpstr>Sanctuaire BLOC 1 :</vt:lpstr>
      <vt:lpstr>Application de la CC EPNL </vt:lpstr>
      <vt:lpstr>Architecture actuelle de la CC EPNL</vt:lpstr>
      <vt:lpstr>une CC unifiée le 1er sept. 2021</vt:lpstr>
      <vt:lpstr>Présentation PowerPoint</vt:lpstr>
      <vt:lpstr> Présentation des actualités sociales de la rentrée  </vt:lpstr>
      <vt:lpstr>Informations générales  et actualité</vt:lpstr>
      <vt:lpstr>L’enseignement catholique n’est pas un groupe</vt:lpstr>
      <vt:lpstr>Prise en compte des CUI dans le calcul des effectifs pour le CSE  </vt:lpstr>
      <vt:lpstr>RGPD ET RH</vt:lpstr>
      <vt:lpstr>Prélèvement à la source</vt:lpstr>
      <vt:lpstr>Présentation PowerPoint</vt:lpstr>
      <vt:lpstr>Conciliation </vt:lpstr>
      <vt:lpstr>Protection des salariés mandatés en commission paritaire</vt:lpstr>
      <vt:lpstr>Dépôt des accords d’entreprise</vt:lpstr>
      <vt:lpstr>NAO 2018</vt:lpstr>
      <vt:lpstr>accord NAO 2018</vt:lpstr>
      <vt:lpstr>SEP</vt:lpstr>
      <vt:lpstr>Maintien de salaire</vt:lpstr>
      <vt:lpstr>formation professionnelle SEP :  2 choses à retenir</vt:lpstr>
      <vt:lpstr>Valorisation de la formation professionnelle : formalisation</vt:lpstr>
      <vt:lpstr>Réforme 2019 : Favoriser les départs en 2018</vt:lpstr>
      <vt:lpstr>EEP Santé  </vt:lpstr>
      <vt:lpstr>Évolution des garanties au « tarifs » maitrisés</vt:lpstr>
      <vt:lpstr>Évolution des garanties </vt:lpstr>
      <vt:lpstr>Suppression de l’ancienneté minimale</vt:lpstr>
      <vt:lpstr>« solidarité » pour les CDD  et bas revenus</vt:lpstr>
      <vt:lpstr>Options 3 et cotisation famille</vt:lpstr>
      <vt:lpstr>Cotisations 2019</vt:lpstr>
      <vt:lpstr>Rappels </vt:lpstr>
      <vt:lpstr>EEP PRÉVOYANCE </vt:lpstr>
      <vt:lpstr>Taux de cotisation 2019 </vt:lpstr>
      <vt:lpstr>CSG CRDS Enseignants </vt:lpstr>
      <vt:lpstr>Projet de restructuration</vt:lpstr>
      <vt:lpstr>Les « projets de restructuration » en question…</vt:lpstr>
      <vt:lpstr>Les questions préalables… </vt:lpstr>
      <vt:lpstr>Les acteurs</vt:lpstr>
      <vt:lpstr>Présentation PowerPoint</vt:lpstr>
      <vt:lpstr>Diagnostic Stratégique</vt:lpstr>
      <vt:lpstr>Diagnostic Stratégique</vt:lpstr>
      <vt:lpstr>Diagnostic Stratégique </vt:lpstr>
      <vt:lpstr>Choix stratégique </vt:lpstr>
      <vt:lpstr>Déploiement</vt:lpstr>
      <vt:lpstr>Présentation PowerPoint</vt:lpstr>
      <vt:lpstr>Avant tout une vision</vt:lpstr>
      <vt:lpstr>La GPEC : Anticiper pour ne pas subir ! </vt:lpstr>
      <vt:lpstr>Aligner besoins et ressources</vt:lpstr>
      <vt:lpstr>Une démarche Fondée sur la compétence</vt:lpstr>
      <vt:lpstr>Une approche STRUCTURANTE</vt:lpstr>
      <vt:lpstr>Enjeux de la démarche gpec</vt:lpstr>
      <vt:lpstr>Une approche Transverse </vt:lpstr>
      <vt:lpstr>Présentation PowerPoint</vt:lpstr>
      <vt:lpstr>LA DEMARCHE GPEC Simplifiée Par l’outil de gestion: capital compétences</vt:lpstr>
      <vt:lpstr>Présentation PowerPoint</vt:lpstr>
      <vt:lpstr>Le dialogue social comme levier pour le projet</vt:lpstr>
      <vt:lpstr>Un dialogue social vivant</vt:lpstr>
      <vt:lpstr>Quels acteurs du dialogue social ?</vt:lpstr>
      <vt:lpstr>Des missions pérennisées</vt:lpstr>
      <vt:lpstr>Des consultations annuelles </vt:lpstr>
      <vt:lpstr>Des consultations annuelles </vt:lpstr>
      <vt:lpstr>Engagement des négociations obligatoires</vt:lpstr>
      <vt:lpstr>Bloc 1</vt:lpstr>
      <vt:lpstr>Bloc 2</vt:lpstr>
      <vt:lpstr>dialogue social au service du projet</vt:lpstr>
      <vt:lpstr>CSE : un agenda social sur mesure</vt:lpstr>
      <vt:lpstr>Négociations obligatoires : Repenser la méthode ? </vt:lpstr>
      <vt:lpstr>Le dialogue social simplifié par l’outil</vt:lpstr>
      <vt:lpstr>PROGRAMME</vt:lpstr>
      <vt:lpstr>PROGRAMME</vt:lpstr>
      <vt:lpstr>la formation professionnelle au service du projet de l'établissement</vt:lpstr>
      <vt:lpstr>Présentation PowerPoint</vt:lpstr>
      <vt:lpstr>Réforme 2018 : points clés</vt:lpstr>
      <vt:lpstr>Présentation PowerPoint</vt:lpstr>
      <vt:lpstr>Collecte du 1% sur la masse salariale 2019 par les Opco</vt:lpstr>
      <vt:lpstr>Récapitulatif des versements de la contribution formation</vt:lpstr>
      <vt:lpstr>Nouvelle définition de l’action de formation</vt:lpstr>
      <vt:lpstr>Nouvelle définition de l’action de formation</vt:lpstr>
      <vt:lpstr>Obligations de l’employeur rénovées</vt:lpstr>
      <vt:lpstr>L’entretien professionnel assoupli </vt:lpstr>
      <vt:lpstr>Mise en place de Pro-A</vt:lpstr>
      <vt:lpstr>Nouvelles dispositions du CPF</vt:lpstr>
      <vt:lpstr>Nouvelles dispositions du CPF : les abondements</vt:lpstr>
      <vt:lpstr>CPF : les formations éligibles</vt:lpstr>
      <vt:lpstr>Nouvelles dispositions  sur l’apprentissage</vt:lpstr>
      <vt:lpstr>Présentation PowerPoint</vt:lpstr>
      <vt:lpstr>Plateforme « capital-compétences »</vt:lpstr>
      <vt:lpstr>Fusion Agirc-Arrco et les grands enjeux   </vt:lpstr>
      <vt:lpstr>Présentation PowerPoint</vt:lpstr>
      <vt:lpstr>Dans le cas d’une création au 01/01/2019</vt:lpstr>
      <vt:lpstr>Cas classique</vt:lpstr>
      <vt:lpstr>Cas non standard - Non Cadres </vt:lpstr>
      <vt:lpstr>Cas non standard - Cadres </vt:lpstr>
      <vt:lpstr>Mécanique de conversion</vt:lpstr>
      <vt:lpstr>Mécanique de conversion</vt:lpstr>
      <vt:lpstr>Exemple de calcul - Enseignement privé Personnel Administratif</vt:lpstr>
      <vt:lpstr>Présentation PowerPoint</vt:lpstr>
      <vt:lpstr>Impact RFAA sur total Cot PP PS paramètres 2018 – personnel Cadre</vt:lpstr>
      <vt:lpstr>Impact RFAA en point de retraite paramètres 2018 – personnel Cadre</vt:lpstr>
      <vt:lpstr>Présentation PowerPoint</vt:lpstr>
      <vt:lpstr>Impact RFAA sur total Cot PP PS paramètres 2018 – personnel Cadre</vt:lpstr>
      <vt:lpstr>Impact RFAA en point de retraite paramètres 2018 – personnel Cadre</vt:lpstr>
      <vt:lpstr>Simulation RFAA</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Sociale 2018</dc:title>
  <dc:creator>Aurélie DELGOVE</dc:creator>
  <cp:lastModifiedBy>Marine de MONTALIVET</cp:lastModifiedBy>
  <cp:revision>47</cp:revision>
  <dcterms:created xsi:type="dcterms:W3CDTF">2018-09-14T15:06:46Z</dcterms:created>
  <dcterms:modified xsi:type="dcterms:W3CDTF">2018-10-08T08:20:42Z</dcterms:modified>
</cp:coreProperties>
</file>