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mf" ContentType="image/x-wmf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0" r:id="rId4"/>
  </p:sldMasterIdLst>
  <p:notesMasterIdLst>
    <p:notesMasterId r:id="rId22"/>
  </p:notesMasterIdLst>
  <p:sldIdLst>
    <p:sldId id="374" r:id="rId5"/>
    <p:sldId id="401" r:id="rId6"/>
    <p:sldId id="400" r:id="rId7"/>
    <p:sldId id="397" r:id="rId8"/>
    <p:sldId id="379" r:id="rId9"/>
    <p:sldId id="259" r:id="rId10"/>
    <p:sldId id="612" r:id="rId11"/>
    <p:sldId id="611" r:id="rId12"/>
    <p:sldId id="605" r:id="rId13"/>
    <p:sldId id="606" r:id="rId14"/>
    <p:sldId id="608" r:id="rId15"/>
    <p:sldId id="609" r:id="rId16"/>
    <p:sldId id="610" r:id="rId17"/>
    <p:sldId id="604" r:id="rId18"/>
    <p:sldId id="602" r:id="rId19"/>
    <p:sldId id="599" r:id="rId20"/>
    <p:sldId id="603" r:id="rId21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Fira Sans" panose="020B0503050000020004" pitchFamily="34" charset="0"/>
      <p:regular r:id="rId31"/>
      <p:bold r:id="rId32"/>
      <p:italic r:id="rId33"/>
      <p:boldItalic r:id="rId34"/>
    </p:embeddedFont>
    <p:embeddedFont>
      <p:font typeface="Fira Sans Medium" panose="020B0603050000020004" pitchFamily="34" charset="0"/>
      <p:regular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056"/>
    <a:srgbClr val="C8D2E1"/>
    <a:srgbClr val="6A88B2"/>
    <a:srgbClr val="00A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06A7B0-3C02-4E7A-B828-C26A76D6FC83}">
  <a:tblStyle styleId="{E806A7B0-3C02-4E7A-B828-C26A76D6FC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77650" autoAdjust="0"/>
  </p:normalViewPr>
  <p:slideViewPr>
    <p:cSldViewPr snapToGrid="0" snapToObjects="1">
      <p:cViewPr varScale="1">
        <p:scale>
          <a:sx n="96" d="100"/>
          <a:sy n="96" d="100"/>
        </p:scale>
        <p:origin x="64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melle BARIL" userId="873ffe17-8af5-476e-b1a1-0d71fddcd02f" providerId="ADAL" clId="{B31B858C-5C25-4843-AA7B-2498DFBBED66}"/>
    <pc:docChg chg="delSld modSld">
      <pc:chgData name="Armelle BARIL" userId="873ffe17-8af5-476e-b1a1-0d71fddcd02f" providerId="ADAL" clId="{B31B858C-5C25-4843-AA7B-2498DFBBED66}" dt="2023-08-30T11:02:19.998" v="6" actId="20577"/>
      <pc:docMkLst>
        <pc:docMk/>
      </pc:docMkLst>
      <pc:sldChg chg="modSp mod">
        <pc:chgData name="Armelle BARIL" userId="873ffe17-8af5-476e-b1a1-0d71fddcd02f" providerId="ADAL" clId="{B31B858C-5C25-4843-AA7B-2498DFBBED66}" dt="2023-08-30T11:02:10.032" v="4" actId="20577"/>
        <pc:sldMkLst>
          <pc:docMk/>
          <pc:sldMk cId="0" sldId="259"/>
        </pc:sldMkLst>
        <pc:spChg chg="mod">
          <ac:chgData name="Armelle BARIL" userId="873ffe17-8af5-476e-b1a1-0d71fddcd02f" providerId="ADAL" clId="{B31B858C-5C25-4843-AA7B-2498DFBBED66}" dt="2023-08-30T11:02:10.032" v="4" actId="20577"/>
          <ac:spMkLst>
            <pc:docMk/>
            <pc:sldMk cId="0" sldId="259"/>
            <ac:spMk id="116" creationId="{00000000-0000-0000-0000-000000000000}"/>
          </ac:spMkLst>
        </pc:spChg>
      </pc:sldChg>
      <pc:sldChg chg="del">
        <pc:chgData name="Armelle BARIL" userId="873ffe17-8af5-476e-b1a1-0d71fddcd02f" providerId="ADAL" clId="{B31B858C-5C25-4843-AA7B-2498DFBBED66}" dt="2023-08-30T11:01:58.028" v="0" actId="47"/>
        <pc:sldMkLst>
          <pc:docMk/>
          <pc:sldMk cId="3295059367" sldId="398"/>
        </pc:sldMkLst>
      </pc:sldChg>
      <pc:sldChg chg="del">
        <pc:chgData name="Armelle BARIL" userId="873ffe17-8af5-476e-b1a1-0d71fddcd02f" providerId="ADAL" clId="{B31B858C-5C25-4843-AA7B-2498DFBBED66}" dt="2023-08-30T11:02:03.356" v="2" actId="47"/>
        <pc:sldMkLst>
          <pc:docMk/>
          <pc:sldMk cId="581595773" sldId="402"/>
        </pc:sldMkLst>
      </pc:sldChg>
      <pc:sldChg chg="del">
        <pc:chgData name="Armelle BARIL" userId="873ffe17-8af5-476e-b1a1-0d71fddcd02f" providerId="ADAL" clId="{B31B858C-5C25-4843-AA7B-2498DFBBED66}" dt="2023-08-30T11:02:00.326" v="1" actId="47"/>
        <pc:sldMkLst>
          <pc:docMk/>
          <pc:sldMk cId="2467124846" sldId="607"/>
        </pc:sldMkLst>
      </pc:sldChg>
      <pc:sldChg chg="modSp mod">
        <pc:chgData name="Armelle BARIL" userId="873ffe17-8af5-476e-b1a1-0d71fddcd02f" providerId="ADAL" clId="{B31B858C-5C25-4843-AA7B-2498DFBBED66}" dt="2023-08-30T11:02:19.998" v="6" actId="20577"/>
        <pc:sldMkLst>
          <pc:docMk/>
          <pc:sldMk cId="2652358644" sldId="611"/>
        </pc:sldMkLst>
        <pc:spChg chg="mod">
          <ac:chgData name="Armelle BARIL" userId="873ffe17-8af5-476e-b1a1-0d71fddcd02f" providerId="ADAL" clId="{B31B858C-5C25-4843-AA7B-2498DFBBED66}" dt="2023-08-30T11:02:19.998" v="6" actId="20577"/>
          <ac:spMkLst>
            <pc:docMk/>
            <pc:sldMk cId="2652358644" sldId="611"/>
            <ac:spMk id="11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3188" y="749300"/>
            <a:ext cx="6661150" cy="3748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7188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900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1066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026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Armelle</a:t>
            </a:r>
          </a:p>
        </p:txBody>
      </p:sp>
    </p:spTree>
    <p:extLst>
      <p:ext uri="{BB962C8B-B14F-4D97-AF65-F5344CB8AC3E}">
        <p14:creationId xmlns:p14="http://schemas.microsoft.com/office/powerpoint/2010/main" val="988301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Armelle</a:t>
            </a:r>
          </a:p>
        </p:txBody>
      </p:sp>
    </p:spTree>
    <p:extLst>
      <p:ext uri="{BB962C8B-B14F-4D97-AF65-F5344CB8AC3E}">
        <p14:creationId xmlns:p14="http://schemas.microsoft.com/office/powerpoint/2010/main" val="1161817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Stéphanie</a:t>
            </a:r>
          </a:p>
        </p:txBody>
      </p:sp>
    </p:spTree>
    <p:extLst>
      <p:ext uri="{BB962C8B-B14F-4D97-AF65-F5344CB8AC3E}">
        <p14:creationId xmlns:p14="http://schemas.microsoft.com/office/powerpoint/2010/main" val="512797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9750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Stéphanie</a:t>
            </a:r>
          </a:p>
          <a:p>
            <a:r>
              <a:rPr lang="fr-FR" dirty="0"/>
              <a:t>https://erasmus-plus.ec.europa.eu/fr/agences-nationales</a:t>
            </a:r>
          </a:p>
        </p:txBody>
      </p:sp>
    </p:spTree>
    <p:extLst>
      <p:ext uri="{BB962C8B-B14F-4D97-AF65-F5344CB8AC3E}">
        <p14:creationId xmlns:p14="http://schemas.microsoft.com/office/powerpoint/2010/main" val="3052809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Stéphanie</a:t>
            </a:r>
          </a:p>
          <a:p>
            <a:r>
              <a:rPr lang="fr-FR" dirty="0"/>
              <a:t>https://erasmus-plus.ec.europa.eu/fr/agences-nationales</a:t>
            </a:r>
          </a:p>
        </p:txBody>
      </p:sp>
    </p:spTree>
    <p:extLst>
      <p:ext uri="{BB962C8B-B14F-4D97-AF65-F5344CB8AC3E}">
        <p14:creationId xmlns:p14="http://schemas.microsoft.com/office/powerpoint/2010/main" val="53057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536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" name="Google Shape;15;p3"/>
          <p:cNvSpPr/>
          <p:nvPr/>
        </p:nvSpPr>
        <p:spPr>
          <a:xfrm>
            <a:off x="2241226" y="1770000"/>
            <a:ext cx="6509100" cy="1603500"/>
          </a:xfrm>
          <a:prstGeom prst="rect">
            <a:avLst/>
          </a:prstGeom>
          <a:solidFill>
            <a:srgbClr val="6A88B2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935401" y="1846200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935401" y="2604625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1271101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7" name="Google Shape;27;p5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C40056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" name="Google Shape;28;p5"/>
          <p:cNvSpPr/>
          <p:nvPr/>
        </p:nvSpPr>
        <p:spPr>
          <a:xfrm>
            <a:off x="877501" y="393525"/>
            <a:ext cx="7872900" cy="806700"/>
          </a:xfrm>
          <a:prstGeom prst="rect">
            <a:avLst/>
          </a:prstGeom>
          <a:solidFill>
            <a:srgbClr val="6A88B2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182201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93690">
              <a:spcBef>
                <a:spcPts val="600"/>
              </a:spcBef>
              <a:spcAft>
                <a:spcPts val="0"/>
              </a:spcAft>
              <a:buSzPts val="2600"/>
              <a:buChar char="▪"/>
              <a:defRPr/>
            </a:lvl1pPr>
            <a:lvl2pPr marL="914377" lvl="1" indent="-39369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2pPr>
            <a:lvl3pPr marL="1371566" lvl="2" indent="-39369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3pPr>
            <a:lvl4pPr marL="1828754" lvl="3" indent="-39369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5943" lvl="4" indent="-39369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131" lvl="5" indent="-39369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320" lvl="6" indent="-39369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509" lvl="7" indent="-39369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697" lvl="8" indent="-39369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2" name="Google Shape;32;p5"/>
          <p:cNvSpPr/>
          <p:nvPr/>
        </p:nvSpPr>
        <p:spPr>
          <a:xfrm>
            <a:off x="7943751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1271101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6" name="Google Shape;76;p11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6A88B2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Google Shape;63;p9">
            <a:extLst>
              <a:ext uri="{FF2B5EF4-FFF2-40B4-BE49-F238E27FC236}">
                <a16:creationId xmlns:a16="http://schemas.microsoft.com/office/drawing/2014/main" id="{CA3BDF16-680A-2147-8C33-F1BB20F282A0}"/>
              </a:ext>
            </a:extLst>
          </p:cNvPr>
          <p:cNvSpPr/>
          <p:nvPr userDrawn="1"/>
        </p:nvSpPr>
        <p:spPr>
          <a:xfrm>
            <a:off x="877501" y="393525"/>
            <a:ext cx="7872900" cy="806700"/>
          </a:xfrm>
          <a:prstGeom prst="rect">
            <a:avLst/>
          </a:prstGeom>
          <a:solidFill>
            <a:srgbClr val="6A88B2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" name="Google Shape;64;p9">
            <a:extLst>
              <a:ext uri="{FF2B5EF4-FFF2-40B4-BE49-F238E27FC236}">
                <a16:creationId xmlns:a16="http://schemas.microsoft.com/office/drawing/2014/main" id="{207C3E2B-6103-2746-B2BF-861CD21E9F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2201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" name="Google Shape;66;p9">
            <a:extLst>
              <a:ext uri="{FF2B5EF4-FFF2-40B4-BE49-F238E27FC236}">
                <a16:creationId xmlns:a16="http://schemas.microsoft.com/office/drawing/2014/main" id="{8D1686CF-1B57-954F-8B19-0BE6565AB139}"/>
              </a:ext>
            </a:extLst>
          </p:cNvPr>
          <p:cNvSpPr/>
          <p:nvPr userDrawn="1"/>
        </p:nvSpPr>
        <p:spPr>
          <a:xfrm>
            <a:off x="7943751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99680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82201" y="393475"/>
            <a:ext cx="67395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▪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●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tmp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rasmusplus.org.pl/" TargetMode="External"/><Relationship Id="rId3" Type="http://schemas.openxmlformats.org/officeDocument/2006/relationships/hyperlink" Target="http://www.ufm.dk/erasmusplus" TargetMode="External"/><Relationship Id="rId7" Type="http://schemas.openxmlformats.org/officeDocument/2006/relationships/hyperlink" Target="https://www.uhr.se/en/start/" TargetMode="External"/><Relationship Id="rId12" Type="http://schemas.openxmlformats.org/officeDocument/2006/relationships/hyperlink" Target="mailto:erasmusplus@iuventa.s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ucf.se/" TargetMode="External"/><Relationship Id="rId11" Type="http://schemas.openxmlformats.org/officeDocument/2006/relationships/hyperlink" Target="http://www.iuventa.sk/" TargetMode="External"/><Relationship Id="rId5" Type="http://schemas.openxmlformats.org/officeDocument/2006/relationships/hyperlink" Target="https://diku.no/erasmuspluss" TargetMode="External"/><Relationship Id="rId10" Type="http://schemas.openxmlformats.org/officeDocument/2006/relationships/hyperlink" Target="http://www.anpcdefp.ro/" TargetMode="External"/><Relationship Id="rId4" Type="http://schemas.openxmlformats.org/officeDocument/2006/relationships/hyperlink" Target="mailto:sfu@ufm.dk" TargetMode="External"/><Relationship Id="rId9" Type="http://schemas.openxmlformats.org/officeDocument/2006/relationships/hyperlink" Target="mailto:kontakt@erasmusplus.org.p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isoneuropedirectdunkerque.fr/" TargetMode="External"/><Relationship Id="rId3" Type="http://schemas.openxmlformats.org/officeDocument/2006/relationships/hyperlink" Target="http://www.europe-toulouse.eu/" TargetMode="External"/><Relationship Id="rId7" Type="http://schemas.openxmlformats.org/officeDocument/2006/relationships/hyperlink" Target="http://www.maisoneuropedouai.eu/" TargetMode="External"/><Relationship Id="rId2" Type="http://schemas.openxmlformats.org/officeDocument/2006/relationships/hyperlink" Target="http://www.maisoneurope-brest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oop.it/u/maison-de-l-europe-morbihan" TargetMode="External"/><Relationship Id="rId5" Type="http://schemas.openxmlformats.org/officeDocument/2006/relationships/hyperlink" Target="http://www.maison-europe-rennes.org/" TargetMode="External"/><Relationship Id="rId4" Type="http://schemas.openxmlformats.org/officeDocument/2006/relationships/hyperlink" Target="http://europe-bordeaux.eu/" TargetMode="External"/><Relationship Id="rId9" Type="http://schemas.openxmlformats.org/officeDocument/2006/relationships/hyperlink" Target="http://www.eurothierache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.gouv.fr/fr/datasets/liste-des-instituts-francais-et-de-leurs-antennes/" TargetMode="External"/><Relationship Id="rId2" Type="http://schemas.openxmlformats.org/officeDocument/2006/relationships/hyperlink" Target="https://www.fondation-alliancefr.org/?cat=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package" Target="../embeddings/Microsoft_Excel_Macro-Enabled_Worksheet.xlsm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fej.coe.int/WebForms/ONG/PublicONGsPage.aspx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ogec.org/service-civique/campagne-2022-2023-kit-complet/depot-des-offres-de-missions-sur-le-site-du-service-civique" TargetMode="External"/><Relationship Id="rId2" Type="http://schemas.openxmlformats.org/officeDocument/2006/relationships/hyperlink" Target="https://www.fnogec.org/service-civique/campagne-2022-2023-kit-complet/depot-des-projets-de-missions/accueillir-un-volontaire-internationa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-gac@enseignement-catholique.f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-baril@fnogec.org" TargetMode="External"/><Relationship Id="rId4" Type="http://schemas.openxmlformats.org/officeDocument/2006/relationships/hyperlink" Target="mailto:Stephanie.dumortier@cneap.f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5.jpeg"/><Relationship Id="rId4" Type="http://schemas.openxmlformats.org/officeDocument/2006/relationships/image" Target="../media/image3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erasmusplus@injuve.es" TargetMode="External"/><Relationship Id="rId3" Type="http://schemas.openxmlformats.org/officeDocument/2006/relationships/hyperlink" Target="http://www.jugend-in-aktion.de/" TargetMode="External"/><Relationship Id="rId7" Type="http://schemas.openxmlformats.org/officeDocument/2006/relationships/hyperlink" Target="mailto:seidl@ofaj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nnexion-emploi.com/" TargetMode="External"/><Relationship Id="rId11" Type="http://schemas.openxmlformats.org/officeDocument/2006/relationships/hyperlink" Target="mailto:info@leargas.ie" TargetMode="External"/><Relationship Id="rId5" Type="http://schemas.openxmlformats.org/officeDocument/2006/relationships/hyperlink" Target="https://www.ofaj.org/petites-annonces.html" TargetMode="External"/><Relationship Id="rId10" Type="http://schemas.openxmlformats.org/officeDocument/2006/relationships/hyperlink" Target="http://www.leargas.ie/" TargetMode="External"/><Relationship Id="rId4" Type="http://schemas.openxmlformats.org/officeDocument/2006/relationships/hyperlink" Target="mailto:jfe@jfemail.de" TargetMode="External"/><Relationship Id="rId9" Type="http://schemas.openxmlformats.org/officeDocument/2006/relationships/hyperlink" Target="http://erasmusplus.injuve.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70D8FBC-D70A-FE47-95E1-0C0ACAD0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558" y="1222553"/>
            <a:ext cx="6985619" cy="39294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C3D038-AE84-5F45-94BB-ECF9EB86AD1C}"/>
              </a:ext>
            </a:extLst>
          </p:cNvPr>
          <p:cNvSpPr/>
          <p:nvPr/>
        </p:nvSpPr>
        <p:spPr>
          <a:xfrm>
            <a:off x="7347888" y="-5750220"/>
            <a:ext cx="2795344" cy="1529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3475F3-90F1-F244-B06B-BE51E1A41F2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65395" y="4378031"/>
            <a:ext cx="393600" cy="393600"/>
          </a:xfrm>
        </p:spPr>
        <p:txBody>
          <a:bodyPr/>
          <a:lstStyle/>
          <a:p>
            <a:pPr defTabSz="914377">
              <a:defRPr/>
            </a:pPr>
            <a:fld id="{00000000-1234-1234-1234-123412341234}" type="slidenum">
              <a:rPr lang="fr-FR"/>
              <a:pPr defTabSz="914377">
                <a:defRPr/>
              </a:pPr>
              <a:t>1</a:t>
            </a:fld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5FE25D6-8DBE-A945-85EE-3C1DEBA4686E}"/>
              </a:ext>
            </a:extLst>
          </p:cNvPr>
          <p:cNvSpPr/>
          <p:nvPr/>
        </p:nvSpPr>
        <p:spPr>
          <a:xfrm>
            <a:off x="1863769" y="3966311"/>
            <a:ext cx="1056705" cy="1056705"/>
          </a:xfrm>
          <a:prstGeom prst="ellipse">
            <a:avLst/>
          </a:prstGeom>
          <a:solidFill>
            <a:srgbClr val="6A8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D0F6A6-8CDC-0947-9D7A-8A9F090072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453" y="4049827"/>
            <a:ext cx="841839" cy="7543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88DD859-3C04-4E45-B498-E048E21C3920}"/>
              </a:ext>
            </a:extLst>
          </p:cNvPr>
          <p:cNvSpPr txBox="1"/>
          <p:nvPr/>
        </p:nvSpPr>
        <p:spPr>
          <a:xfrm>
            <a:off x="974725" y="450112"/>
            <a:ext cx="6985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r-FR" sz="1600" b="1" dirty="0">
                <a:solidFill>
                  <a:schemeClr val="bg1"/>
                </a:solidFill>
                <a:latin typeface="Fira Sans Medium" panose="020B0503050000020004" pitchFamily="34" charset="0"/>
              </a:rPr>
              <a:t>WEBINAIRE : Accueillir un volontaire européen en service civique dans un établissement du SGEC ou du CNEAP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B804921-C2B5-1D40-A5D9-53EF489F82CE}"/>
              </a:ext>
            </a:extLst>
          </p:cNvPr>
          <p:cNvSpPr/>
          <p:nvPr/>
        </p:nvSpPr>
        <p:spPr>
          <a:xfrm>
            <a:off x="5241284" y="1902704"/>
            <a:ext cx="1787245" cy="1690428"/>
          </a:xfrm>
          <a:prstGeom prst="ellipse">
            <a:avLst/>
          </a:prstGeom>
          <a:solidFill>
            <a:srgbClr val="6A88B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49A994-0D5F-B34A-87C2-CB37A9F97071}"/>
              </a:ext>
            </a:extLst>
          </p:cNvPr>
          <p:cNvSpPr/>
          <p:nvPr/>
        </p:nvSpPr>
        <p:spPr>
          <a:xfrm>
            <a:off x="-1" y="0"/>
            <a:ext cx="178433" cy="2916000"/>
          </a:xfrm>
          <a:prstGeom prst="rect">
            <a:avLst/>
          </a:prstGeom>
          <a:solidFill>
            <a:srgbClr val="C40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EA92AB-62E8-D147-A283-B9562D451AE9}"/>
              </a:ext>
            </a:extLst>
          </p:cNvPr>
          <p:cNvSpPr/>
          <p:nvPr/>
        </p:nvSpPr>
        <p:spPr>
          <a:xfrm rot="5400000">
            <a:off x="1379110" y="-1366771"/>
            <a:ext cx="182457" cy="2916000"/>
          </a:xfrm>
          <a:prstGeom prst="rect">
            <a:avLst/>
          </a:prstGeom>
          <a:solidFill>
            <a:srgbClr val="C40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19CEF2-79DA-D141-B3A2-B37E6A3EAFCA}"/>
              </a:ext>
            </a:extLst>
          </p:cNvPr>
          <p:cNvSpPr/>
          <p:nvPr/>
        </p:nvSpPr>
        <p:spPr>
          <a:xfrm rot="5400000">
            <a:off x="7596878" y="3594273"/>
            <a:ext cx="182457" cy="2916000"/>
          </a:xfrm>
          <a:prstGeom prst="rect">
            <a:avLst/>
          </a:prstGeom>
          <a:solidFill>
            <a:srgbClr val="C40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34FF25-40CF-E249-9DFA-69A229A6AD07}"/>
              </a:ext>
            </a:extLst>
          </p:cNvPr>
          <p:cNvSpPr/>
          <p:nvPr/>
        </p:nvSpPr>
        <p:spPr>
          <a:xfrm>
            <a:off x="8969780" y="2210950"/>
            <a:ext cx="178433" cy="2916000"/>
          </a:xfrm>
          <a:prstGeom prst="rect">
            <a:avLst/>
          </a:prstGeom>
          <a:solidFill>
            <a:srgbClr val="C40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F169878-2C12-42C6-8CDF-C9D21FA541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4"/>
          <a:stretch/>
        </p:blipFill>
        <p:spPr>
          <a:xfrm>
            <a:off x="12338" y="3992402"/>
            <a:ext cx="1262022" cy="116485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A39B613-A013-4CC9-893A-AE5CB5F1DD08}"/>
              </a:ext>
            </a:extLst>
          </p:cNvPr>
          <p:cNvSpPr txBox="1"/>
          <p:nvPr/>
        </p:nvSpPr>
        <p:spPr>
          <a:xfrm>
            <a:off x="5185158" y="2546668"/>
            <a:ext cx="189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bg1"/>
                </a:solidFill>
              </a:rPr>
              <a:t>13 juin 2022</a:t>
            </a:r>
          </a:p>
        </p:txBody>
      </p:sp>
    </p:spTree>
    <p:extLst>
      <p:ext uri="{BB962C8B-B14F-4D97-AF65-F5344CB8AC3E}">
        <p14:creationId xmlns:p14="http://schemas.microsoft.com/office/powerpoint/2010/main" val="2624045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D40F44-0CE7-4335-8E53-76CDE384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931" y="393475"/>
            <a:ext cx="6739500" cy="806700"/>
          </a:xfrm>
        </p:spPr>
        <p:txBody>
          <a:bodyPr/>
          <a:lstStyle/>
          <a:p>
            <a:r>
              <a:rPr lang="fr-FR" dirty="0"/>
              <a:t>Canaux de diffusion de votre offre par pays - suite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A3F0FB-A72E-4FA4-B449-E04EE4992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2301" y="1657760"/>
            <a:ext cx="7701263" cy="3470437"/>
          </a:xfrm>
        </p:spPr>
        <p:txBody>
          <a:bodyPr/>
          <a:lstStyle/>
          <a:p>
            <a:pPr marL="342891" indent="-342891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fr-FR" sz="2200" dirty="0"/>
          </a:p>
          <a:p>
            <a:endParaRPr lang="fr-FR" sz="2200" dirty="0"/>
          </a:p>
          <a:p>
            <a:endParaRPr lang="fr-FR" sz="2200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A48952-6CA2-460B-BC2C-0ECAABE423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10</a:t>
            </a:fld>
            <a:endParaRPr lang="fr-FR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0B033F99-7245-3A40-50CA-515179EFF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199942"/>
              </p:ext>
            </p:extLst>
          </p:nvPr>
        </p:nvGraphicFramePr>
        <p:xfrm>
          <a:off x="1295344" y="1657760"/>
          <a:ext cx="7701262" cy="3307080"/>
        </p:xfrm>
        <a:graphic>
          <a:graphicData uri="http://schemas.openxmlformats.org/drawingml/2006/table">
            <a:tbl>
              <a:tblPr firstRow="1" bandRow="1">
                <a:tableStyleId>{E806A7B0-3C02-4E7A-B828-C26A76D6FC83}</a:tableStyleId>
              </a:tblPr>
              <a:tblGrid>
                <a:gridCol w="1127345">
                  <a:extLst>
                    <a:ext uri="{9D8B030D-6E8A-4147-A177-3AD203B41FA5}">
                      <a16:colId xmlns:a16="http://schemas.microsoft.com/office/drawing/2014/main" val="3780642042"/>
                    </a:ext>
                  </a:extLst>
                </a:gridCol>
                <a:gridCol w="2394408">
                  <a:extLst>
                    <a:ext uri="{9D8B030D-6E8A-4147-A177-3AD203B41FA5}">
                      <a16:colId xmlns:a16="http://schemas.microsoft.com/office/drawing/2014/main" val="3821784913"/>
                    </a:ext>
                  </a:extLst>
                </a:gridCol>
                <a:gridCol w="4179509">
                  <a:extLst>
                    <a:ext uri="{9D8B030D-6E8A-4147-A177-3AD203B41FA5}">
                      <a16:colId xmlns:a16="http://schemas.microsoft.com/office/drawing/2014/main" val="12090628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200" b="1" dirty="0"/>
                        <a:t>Pays scandinaves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hlinkClick r:id="rId3"/>
                        </a:rPr>
                        <a:t>http://www.ufm.dk/erasmusplus</a:t>
                      </a:r>
                      <a:endParaRPr lang="fr-FR" sz="1200" dirty="0"/>
                    </a:p>
                    <a:p>
                      <a:r>
                        <a:rPr lang="fr-FR" sz="1200" dirty="0">
                          <a:hlinkClick r:id="rId4"/>
                        </a:rPr>
                        <a:t>sfu@ufm.dk</a:t>
                      </a:r>
                      <a:r>
                        <a:rPr lang="fr-FR" sz="1200" dirty="0"/>
                        <a:t> </a:t>
                      </a:r>
                    </a:p>
                    <a:p>
                      <a:endParaRPr lang="fr-FR" sz="1200" dirty="0"/>
                    </a:p>
                    <a:p>
                      <a:endParaRPr lang="fr-FR" sz="700" dirty="0"/>
                    </a:p>
                    <a:p>
                      <a:r>
                        <a:rPr lang="fr-FR" sz="1200" dirty="0">
                          <a:hlinkClick r:id="rId5"/>
                        </a:rPr>
                        <a:t>https://diku.no/erasmuspluss</a:t>
                      </a:r>
                      <a:endParaRPr lang="fr-FR" sz="1200" dirty="0"/>
                    </a:p>
                    <a:p>
                      <a:endParaRPr lang="fr-FR" sz="1200" dirty="0"/>
                    </a:p>
                    <a:p>
                      <a:r>
                        <a:rPr lang="fr-FR" sz="1200" dirty="0">
                          <a:hlinkClick r:id="rId6"/>
                        </a:rPr>
                        <a:t>http://www.mucf.se/</a:t>
                      </a:r>
                      <a:endParaRPr lang="fr-FR" sz="1200" dirty="0"/>
                    </a:p>
                    <a:p>
                      <a:r>
                        <a:rPr lang="fr-FR" sz="1200" dirty="0">
                          <a:hlinkClick r:id="rId7"/>
                        </a:rPr>
                        <a:t>https://www.uhr.se/en/start/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Danish Agency for Science and Higher Education - </a:t>
                      </a:r>
                      <a:r>
                        <a:rPr lang="en-US" sz="1000" b="0" dirty="0"/>
                        <a:t>School Education, Vocational Education and Training, Higher Education, Adult Education, Youth, Denmark </a:t>
                      </a:r>
                    </a:p>
                    <a:p>
                      <a:endParaRPr lang="en-US" sz="11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1" dirty="0"/>
                        <a:t>Norwegian Directorate for Higher Education and Skills </a:t>
                      </a:r>
                      <a:endParaRPr lang="en-US" sz="10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1" dirty="0"/>
                        <a:t>Swedish Agency for Youth and Civil Society (MUCF)</a:t>
                      </a:r>
                      <a:endParaRPr lang="en-US" sz="10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1" dirty="0"/>
                        <a:t>Swedish Council for Higher Education (UHR)</a:t>
                      </a:r>
                    </a:p>
                    <a:p>
                      <a:endParaRPr lang="en-US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593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200" b="1" dirty="0"/>
                        <a:t>Pologne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hlinkClick r:id="rId8"/>
                        </a:rPr>
                        <a:t>http://www.erasmusplus.org.pl/</a:t>
                      </a:r>
                      <a:endParaRPr lang="fr-FR" sz="1200" dirty="0"/>
                    </a:p>
                    <a:p>
                      <a:r>
                        <a:rPr lang="fr-FR" sz="1200" dirty="0">
                          <a:hlinkClick r:id="rId9"/>
                        </a:rPr>
                        <a:t>kontakt@erasmusplus.org.pl</a:t>
                      </a:r>
                      <a:endParaRPr lang="fr-FR" sz="1200" dirty="0"/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dirty="0"/>
                        <a:t>Foundation for the Development of the Education System (FRSE)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98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b="1" dirty="0"/>
                        <a:t>Roumanie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hlinkClick r:id="rId10"/>
                        </a:rPr>
                        <a:t>http://www.anpcdefp.ro/</a:t>
                      </a:r>
                      <a:endParaRPr lang="fr-FR" sz="1200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Agentia Nationala pentru Programe Comunitare in Domeniul Educatiei si Formarii Profesionale (</a:t>
                      </a:r>
                      <a:r>
                        <a:rPr lang="it-IT" sz="900" dirty="0"/>
                        <a:t>ANPCDEFP)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249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b="1" dirty="0"/>
                        <a:t>Slovaquie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hlinkClick r:id="rId11"/>
                        </a:rPr>
                        <a:t>http://www.iuventa.sk/</a:t>
                      </a:r>
                      <a:endParaRPr lang="fr-FR" sz="1200" dirty="0"/>
                    </a:p>
                    <a:p>
                      <a:r>
                        <a:rPr lang="fr-FR" sz="1200" dirty="0">
                          <a:hlinkClick r:id="rId12"/>
                        </a:rPr>
                        <a:t>erasmusplus@iuventa.sk</a:t>
                      </a:r>
                      <a:endParaRPr lang="fr-FR" sz="1200" dirty="0"/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200" b="0" dirty="0"/>
                        <a:t>IUVENTA – </a:t>
                      </a:r>
                      <a:r>
                        <a:rPr lang="fr-FR" sz="1200" b="0" dirty="0" err="1"/>
                        <a:t>Slovak</a:t>
                      </a:r>
                      <a:r>
                        <a:rPr lang="fr-FR" sz="1200" b="0" dirty="0"/>
                        <a:t> </a:t>
                      </a:r>
                      <a:r>
                        <a:rPr lang="fr-FR" sz="1200" b="0" dirty="0" err="1"/>
                        <a:t>Youth</a:t>
                      </a:r>
                      <a:r>
                        <a:rPr lang="fr-FR" sz="1200" b="0" dirty="0"/>
                        <a:t> Institute (YIA-SK)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479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63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10ACE0-19B9-7D38-5725-DC46B0CA1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maisons de l’Europe dans vos départements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F09A8A-5A7A-C13A-6441-B165C81D6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2380" y="1210710"/>
            <a:ext cx="7568816" cy="3145516"/>
          </a:xfrm>
        </p:spPr>
        <p:txBody>
          <a:bodyPr/>
          <a:lstStyle/>
          <a:p>
            <a:pPr marL="63499" indent="0">
              <a:buNone/>
            </a:pPr>
            <a:endParaRPr lang="fr-FR" sz="1800" dirty="0"/>
          </a:p>
          <a:p>
            <a:pPr marL="63499" indent="0">
              <a:buNone/>
            </a:pPr>
            <a:endParaRPr lang="fr-FR" sz="1800" dirty="0"/>
          </a:p>
          <a:p>
            <a:r>
              <a:rPr lang="fr-FR" sz="1800" dirty="0"/>
              <a:t>29  </a:t>
            </a:r>
            <a:r>
              <a:rPr lang="fr-FR" sz="1800" dirty="0">
                <a:hlinkClick r:id="rId2"/>
              </a:rPr>
              <a:t>www.maisoneurope-brest.eu</a:t>
            </a:r>
            <a:endParaRPr lang="fr-FR" sz="1800" dirty="0"/>
          </a:p>
          <a:p>
            <a:r>
              <a:rPr lang="fr-FR" sz="1800" dirty="0"/>
              <a:t>31  </a:t>
            </a:r>
            <a:r>
              <a:rPr lang="fr-FR" sz="1800" dirty="0">
                <a:hlinkClick r:id="rId3"/>
              </a:rPr>
              <a:t>www.europe-toulouse.eu</a:t>
            </a:r>
            <a:endParaRPr lang="fr-FR" sz="1800" dirty="0"/>
          </a:p>
          <a:p>
            <a:r>
              <a:rPr lang="fr-FR" sz="1800" dirty="0"/>
              <a:t>33 </a:t>
            </a:r>
            <a:r>
              <a:rPr lang="fr-FR" sz="1800" dirty="0">
                <a:hlinkClick r:id="rId4"/>
              </a:rPr>
              <a:t>www.europe-bordeaux.eu</a:t>
            </a:r>
            <a:endParaRPr lang="fr-FR" sz="1800" dirty="0"/>
          </a:p>
          <a:p>
            <a:r>
              <a:rPr lang="fr-FR" sz="1800" dirty="0"/>
              <a:t>35 </a:t>
            </a:r>
            <a:r>
              <a:rPr lang="fr-FR" sz="1800" dirty="0">
                <a:hlinkClick r:id="rId5"/>
              </a:rPr>
              <a:t>www.maison-europe-rennes.org</a:t>
            </a:r>
            <a:endParaRPr lang="fr-FR" sz="1800" dirty="0"/>
          </a:p>
          <a:p>
            <a:r>
              <a:rPr lang="fr-FR" sz="1800" dirty="0"/>
              <a:t>56 </a:t>
            </a:r>
            <a:r>
              <a:rPr lang="fr-FR" sz="1800" dirty="0">
                <a:hlinkClick r:id="rId6"/>
              </a:rPr>
              <a:t>www.scoop.it/u/maison-de-l-europe-morbihan</a:t>
            </a:r>
            <a:endParaRPr lang="fr-FR" sz="1800" dirty="0"/>
          </a:p>
          <a:p>
            <a:r>
              <a:rPr lang="fr-FR" sz="1800" dirty="0"/>
              <a:t>59 </a:t>
            </a:r>
            <a:r>
              <a:rPr lang="fr-FR" sz="1800" dirty="0">
                <a:hlinkClick r:id="rId7"/>
              </a:rPr>
              <a:t>www.maisoneuropedouai.eu</a:t>
            </a:r>
            <a:r>
              <a:rPr lang="fr-FR" sz="1800" dirty="0"/>
              <a:t> /  </a:t>
            </a:r>
            <a:r>
              <a:rPr lang="fr-FR" sz="1800" dirty="0">
                <a:hlinkClick r:id="rId8"/>
              </a:rPr>
              <a:t>www.maisoneuropedirectdunkerque.fr</a:t>
            </a:r>
            <a:r>
              <a:rPr lang="fr-FR" sz="1800" dirty="0"/>
              <a:t> / </a:t>
            </a:r>
            <a:r>
              <a:rPr lang="fr-FR" sz="1800" dirty="0">
                <a:hlinkClick r:id="rId9"/>
              </a:rPr>
              <a:t>www.eurothierache.com</a:t>
            </a:r>
            <a:endParaRPr lang="fr-FR" sz="1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ABE507-B105-2D95-DF20-0AA8E52EC4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765AC5-89C5-D75F-F8BF-5A3F85660C51}"/>
              </a:ext>
            </a:extLst>
          </p:cNvPr>
          <p:cNvSpPr txBox="1"/>
          <p:nvPr/>
        </p:nvSpPr>
        <p:spPr>
          <a:xfrm>
            <a:off x="4270342" y="1341206"/>
            <a:ext cx="4713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https://www.maisons-europe.eu/coordonnees/</a:t>
            </a:r>
          </a:p>
        </p:txBody>
      </p:sp>
    </p:spTree>
    <p:extLst>
      <p:ext uri="{BB962C8B-B14F-4D97-AF65-F5344CB8AC3E}">
        <p14:creationId xmlns:p14="http://schemas.microsoft.com/office/powerpoint/2010/main" val="1510583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83FFA0-61B1-7C4C-A296-D3CB85DE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Mais aussi…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BE78D2-A205-D10A-6B75-90D55E6BD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 dirty="0"/>
              <a:t>Les alliances françaises européennes </a:t>
            </a:r>
          </a:p>
          <a:p>
            <a:pPr marL="63499" indent="0">
              <a:buNone/>
            </a:pPr>
            <a:r>
              <a:rPr lang="fr-FR" sz="2000" dirty="0">
                <a:hlinkClick r:id="rId2"/>
              </a:rPr>
              <a:t>https://www.fondation-alliancefr.org/?cat=6</a:t>
            </a:r>
            <a:r>
              <a:rPr lang="fr-FR" sz="20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/>
              <a:t>Les instituts français</a:t>
            </a:r>
          </a:p>
          <a:p>
            <a:pPr marL="63499" indent="0">
              <a:buNone/>
            </a:pPr>
            <a:r>
              <a:rPr lang="fr-FR" sz="2000" dirty="0">
                <a:hlinkClick r:id="rId3"/>
              </a:rPr>
              <a:t>https://www.data.gouv.fr/fr/datasets/liste-des-instituts-francais-et-de-leurs-antennes/</a:t>
            </a:r>
            <a:r>
              <a:rPr lang="fr-FR" sz="2000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2A57EC-E299-B9E9-6DD3-5387C7916A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12</a:t>
            </a:fld>
            <a:endParaRPr lang="fr-FR"/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89E9E12D-134E-BC54-FBBE-B95D3086DA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348810"/>
              </p:ext>
            </p:extLst>
          </p:nvPr>
        </p:nvGraphicFramePr>
        <p:xfrm>
          <a:off x="1734532" y="3443116"/>
          <a:ext cx="1258479" cy="1109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showAsIcon="1" r:id="rId4" imgW="914400" imgH="806400" progId="Excel.SheetMacroEnabled.12">
                  <p:embed/>
                </p:oleObj>
              </mc:Choice>
              <mc:Fallback>
                <p:oleObj name="Macro-Enabled Worksheet" showAsIcon="1" r:id="rId4" imgW="914400" imgH="806400" progId="Excel.SheetMacroEnabled.12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id="{89E9E12D-134E-BC54-FBBE-B95D3086DA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34532" y="3443116"/>
                        <a:ext cx="1258479" cy="1109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9343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3E2B3-124F-5ED7-8D46-30DCD245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encore…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FA0363-68BC-D499-9EEE-98AAB79F7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4594" y="1349141"/>
            <a:ext cx="7541443" cy="2938500"/>
          </a:xfrm>
        </p:spPr>
        <p:txBody>
          <a:bodyPr/>
          <a:lstStyle/>
          <a:p>
            <a:r>
              <a:rPr lang="fr-FR" sz="2400" dirty="0"/>
              <a:t>Vos contacts </a:t>
            </a:r>
            <a:r>
              <a:rPr lang="fr-FR" sz="2000" dirty="0"/>
              <a:t>(dans le pays et en France</a:t>
            </a:r>
            <a:r>
              <a:rPr lang="fr-FR" sz="1800" dirty="0"/>
              <a:t>)</a:t>
            </a:r>
          </a:p>
          <a:p>
            <a:r>
              <a:rPr lang="fr-FR" sz="2400" dirty="0"/>
              <a:t>Des ONG ou associations du pays, en lien avec la mission</a:t>
            </a:r>
          </a:p>
          <a:p>
            <a:pPr marL="520687" lvl="1" indent="0">
              <a:buNone/>
            </a:pPr>
            <a:r>
              <a:rPr lang="fr-FR" dirty="0"/>
              <a:t> </a:t>
            </a:r>
            <a:r>
              <a:rPr lang="fr-FR" sz="2000" dirty="0">
                <a:hlinkClick r:id="rId2"/>
              </a:rPr>
              <a:t>https://fej.coe.int/WebForms/ONG/PublicONGsPage.aspx</a:t>
            </a:r>
            <a:endParaRPr lang="fr-FR" sz="2000" dirty="0"/>
          </a:p>
          <a:p>
            <a:pPr marL="520687" lvl="1" indent="0">
              <a:buNone/>
            </a:pPr>
            <a:endParaRPr lang="fr-FR" sz="2000" dirty="0"/>
          </a:p>
          <a:p>
            <a:pPr marL="63499" indent="0">
              <a:buNone/>
            </a:pPr>
            <a:r>
              <a:rPr lang="fr-FR" sz="2400" dirty="0"/>
              <a:t>Et publier bien sûr avant tout sur le site de l’Agence du Service civique, les réseaux sociaux, … 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E15DDE-B6B6-D15E-50CB-546E544A7F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0FA13923-A934-F6B8-09DB-1245DDE9BD72}"/>
              </a:ext>
            </a:extLst>
          </p:cNvPr>
          <p:cNvSpPr/>
          <p:nvPr/>
        </p:nvSpPr>
        <p:spPr>
          <a:xfrm>
            <a:off x="1404594" y="2818391"/>
            <a:ext cx="415687" cy="277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696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B34FF0-9E92-4B65-873B-C8A4A9335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21" y="393675"/>
            <a:ext cx="7377337" cy="806700"/>
          </a:xfrm>
        </p:spPr>
        <p:txBody>
          <a:bodyPr/>
          <a:lstStyle/>
          <a:p>
            <a:r>
              <a:rPr lang="fr-FR" dirty="0"/>
              <a:t>Pour l’ensemble des démarches à prévoir et l’accueil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0C3A8A-55ED-4E0E-BD7B-EF74D668D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331" y="1349140"/>
            <a:ext cx="7377336" cy="3090885"/>
          </a:xfrm>
        </p:spPr>
        <p:txBody>
          <a:bodyPr/>
          <a:lstStyle/>
          <a:p>
            <a:r>
              <a:rPr lang="fr-FR" sz="1600" u="sng" dirty="0">
                <a:solidFill>
                  <a:srgbClr val="0000FF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hlinkClick r:id="rId2"/>
              </a:rPr>
              <a:t>https://www.fnogec.org/service-civique/campagne-2022-2023-kit-complet/depot-des-projets-de-missions/accueillir-un-volontaire-international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98750" marR="5080" indent="0">
              <a:spcBef>
                <a:spcPts val="5"/>
              </a:spcBef>
              <a:buNone/>
            </a:pPr>
            <a:endParaRPr lang="fr-FR" sz="1800" dirty="0"/>
          </a:p>
          <a:p>
            <a:pPr marL="198750" marR="5080" indent="0">
              <a:spcBef>
                <a:spcPts val="5"/>
              </a:spcBef>
              <a:buNone/>
            </a:pPr>
            <a:endParaRPr lang="fr-FR" sz="1800" dirty="0"/>
          </a:p>
          <a:p>
            <a:pPr marL="484500" marR="5080" indent="-285750">
              <a:spcBef>
                <a:spcPts val="5"/>
              </a:spcBef>
              <a:buFont typeface="Wingdings" panose="05000000000000000000" pitchFamily="2" charset="2"/>
              <a:buChar char="§"/>
            </a:pPr>
            <a:r>
              <a:rPr lang="fr-FR" sz="1800" dirty="0">
                <a:hlinkClick r:id="rId3"/>
              </a:rPr>
              <a:t>https://www.fnogec.org/service-civique/campagne-2022-2023-kit-complet/depot-des-offres-de-missions-sur-le-site-du-service-civique</a:t>
            </a:r>
            <a:r>
              <a:rPr lang="fr-FR" sz="1800" dirty="0"/>
              <a:t> </a:t>
            </a:r>
          </a:p>
          <a:p>
            <a:pPr marL="198750" marR="5080" indent="0">
              <a:spcBef>
                <a:spcPts val="5"/>
              </a:spcBef>
              <a:buNone/>
            </a:pPr>
            <a:endParaRPr lang="fr-FR" sz="1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9D7707-93AD-4375-8022-678735F9AC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fr-FR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3535994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ctrTitle"/>
          </p:nvPr>
        </p:nvSpPr>
        <p:spPr>
          <a:xfrm>
            <a:off x="2745973" y="2116350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fr-FR" dirty="0"/>
              <a:t>Questions / Réponses</a:t>
            </a:r>
            <a:endParaRPr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B3B3DB-A00D-46AF-BACC-31A623F66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77" y="4506873"/>
            <a:ext cx="756216" cy="4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07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D40F44-0CE7-4335-8E53-76CDE384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931" y="393475"/>
            <a:ext cx="6739500" cy="806700"/>
          </a:xfrm>
        </p:spPr>
        <p:txBody>
          <a:bodyPr/>
          <a:lstStyle/>
          <a:p>
            <a:r>
              <a:rPr lang="fr-FR" dirty="0"/>
              <a:t>Vos contacts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A3F0FB-A72E-4FA4-B449-E04EE4992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2301" y="1200174"/>
            <a:ext cx="7752017" cy="3470437"/>
          </a:xfrm>
        </p:spPr>
        <p:txBody>
          <a:bodyPr/>
          <a:lstStyle/>
          <a:p>
            <a:r>
              <a:rPr lang="fr-FR" sz="2200" dirty="0"/>
              <a:t> Pour les établissements du SGEC : Mickaël </a:t>
            </a:r>
            <a:r>
              <a:rPr lang="fr-FR" sz="2200" dirty="0" err="1"/>
              <a:t>Gac</a:t>
            </a:r>
            <a:endParaRPr lang="fr-FR" sz="2200" dirty="0"/>
          </a:p>
          <a:p>
            <a:pPr marL="63499" indent="0" algn="ctr">
              <a:buNone/>
            </a:pPr>
            <a:r>
              <a:rPr lang="fr-FR" sz="2200" u="sng" dirty="0">
                <a:hlinkClick r:id="rId3"/>
              </a:rPr>
              <a:t>m-gac@enseignement-catholique.fr</a:t>
            </a:r>
            <a:endParaRPr lang="fr-FR" sz="2200" u="sng" dirty="0"/>
          </a:p>
          <a:p>
            <a:pPr marL="63499" indent="0" algn="ctr">
              <a:buNone/>
            </a:pPr>
            <a:endParaRPr lang="fr-FR" sz="2200" u="sng" dirty="0"/>
          </a:p>
          <a:p>
            <a:r>
              <a:rPr lang="fr-FR" sz="2200" dirty="0"/>
              <a:t>Pour les établissements du CNEAP : Stéphanie </a:t>
            </a:r>
            <a:r>
              <a:rPr lang="fr-FR" sz="2200" dirty="0" err="1"/>
              <a:t>Dumortier</a:t>
            </a:r>
            <a:endParaRPr lang="fr-FR" sz="2200" dirty="0"/>
          </a:p>
          <a:p>
            <a:pPr marL="63499" indent="0" algn="ctr">
              <a:buNone/>
            </a:pPr>
            <a:r>
              <a:rPr lang="fr-FR" sz="2200" dirty="0">
                <a:hlinkClick r:id="rId4"/>
              </a:rPr>
              <a:t>Stephanie.dumortier@cneap.fr</a:t>
            </a:r>
            <a:endParaRPr lang="fr-FR" sz="2200" dirty="0"/>
          </a:p>
          <a:p>
            <a:pPr marL="63499" indent="0" algn="ctr">
              <a:buNone/>
            </a:pPr>
            <a:endParaRPr lang="fr-FR" sz="2200" dirty="0"/>
          </a:p>
          <a:p>
            <a:r>
              <a:rPr lang="fr-FR" sz="2200" dirty="0"/>
              <a:t> Pour les questions administratives : Armelle Baril</a:t>
            </a:r>
          </a:p>
          <a:p>
            <a:pPr marL="63499" indent="0" algn="ctr">
              <a:buNone/>
            </a:pPr>
            <a:r>
              <a:rPr lang="fr-FR" sz="2200" u="sng" dirty="0">
                <a:hlinkClick r:id="rId5"/>
              </a:rPr>
              <a:t>a-baril@fnogec.org</a:t>
            </a:r>
            <a:endParaRPr lang="fr-FR" sz="2200" u="sng" dirty="0"/>
          </a:p>
          <a:p>
            <a:pPr marL="63499" indent="0" algn="ctr">
              <a:buNone/>
            </a:pPr>
            <a:endParaRPr lang="fr-FR" sz="2200" u="sng" dirty="0"/>
          </a:p>
          <a:p>
            <a:pPr marL="63499" indent="0" algn="ctr">
              <a:buNone/>
            </a:pPr>
            <a:endParaRPr lang="fr-FR" sz="2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A48952-6CA2-460B-BC2C-0ECAABE423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fr-FR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3203759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654EF45-8956-0739-E57E-00192F5AE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662" y="1"/>
            <a:ext cx="2220906" cy="1715932"/>
          </a:xfrm>
          <a:prstGeom prst="rect">
            <a:avLst/>
          </a:prstGeom>
        </p:spPr>
      </p:pic>
      <p:sp>
        <p:nvSpPr>
          <p:cNvPr id="116" name="Google Shape;116;p17"/>
          <p:cNvSpPr txBox="1">
            <a:spLocks noGrp="1"/>
          </p:cNvSpPr>
          <p:nvPr>
            <p:ph type="ctrTitle"/>
          </p:nvPr>
        </p:nvSpPr>
        <p:spPr>
          <a:xfrm>
            <a:off x="2745973" y="2116350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fr-FR" dirty="0"/>
              <a:t>Merci de votre attention et à bientôt pour la suite !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68F851-AF23-4D50-BD6A-E37DB06A10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4"/>
          <a:stretch/>
        </p:blipFill>
        <p:spPr>
          <a:xfrm>
            <a:off x="7445822" y="3542844"/>
            <a:ext cx="1698178" cy="15674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503F83-1B40-4B09-A149-4365EAFB8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24" y="3864293"/>
            <a:ext cx="1415641" cy="8010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71A870-7FE5-EE0E-3522-F79CC009F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465" y="251439"/>
            <a:ext cx="1819584" cy="12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05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B34FF0-9E92-4B65-873B-C8A4A9335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Intervenants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0C3A8A-55ED-4E0E-BD7B-EF74D668D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331" y="1742816"/>
            <a:ext cx="7085700" cy="3400684"/>
          </a:xfrm>
        </p:spPr>
        <p:txBody>
          <a:bodyPr/>
          <a:lstStyle/>
          <a:p>
            <a:pPr marL="198749" marR="5080" indent="0" algn="just">
              <a:spcBef>
                <a:spcPts val="5"/>
              </a:spcBef>
              <a:buNone/>
            </a:pPr>
            <a:r>
              <a:rPr lang="fr-FR" b="1" dirty="0"/>
              <a:t>Armelle BARIL</a:t>
            </a:r>
            <a:r>
              <a:rPr lang="fr-FR" dirty="0"/>
              <a:t>, FNOGEC</a:t>
            </a:r>
          </a:p>
          <a:p>
            <a:pPr marL="198749" marR="5080" indent="0" algn="just">
              <a:spcBef>
                <a:spcPts val="5"/>
              </a:spcBef>
              <a:buNone/>
            </a:pPr>
            <a:r>
              <a:rPr lang="fr-FR" b="1" dirty="0"/>
              <a:t>Mickaël GAC, </a:t>
            </a:r>
            <a:r>
              <a:rPr lang="fr-FR" dirty="0"/>
              <a:t>SGEC</a:t>
            </a:r>
          </a:p>
          <a:p>
            <a:pPr marL="198749" marR="5080" indent="0" algn="just">
              <a:spcBef>
                <a:spcPts val="5"/>
              </a:spcBef>
              <a:buNone/>
            </a:pPr>
            <a:r>
              <a:rPr lang="fr-FR" b="1" dirty="0"/>
              <a:t>Stéphanie DUMORTIER, </a:t>
            </a:r>
            <a:r>
              <a:rPr lang="fr-FR" dirty="0"/>
              <a:t>CNEAP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9D7707-93AD-4375-8022-678735F9AC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133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4722FF-6516-4A72-812D-D5E1E0CB2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des caractéristiques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DB56B7-D5D8-493D-87E8-C7E54F589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331" y="1200176"/>
            <a:ext cx="7085700" cy="3469796"/>
          </a:xfrm>
        </p:spPr>
        <p:txBody>
          <a:bodyPr/>
          <a:lstStyle/>
          <a:p>
            <a:r>
              <a:rPr lang="fr-FR" sz="1800" dirty="0"/>
              <a:t>Durée moyenne d’une mission : 8 mois </a:t>
            </a:r>
          </a:p>
          <a:p>
            <a:pPr marL="1435064" lvl="3" indent="0">
              <a:buNone/>
            </a:pPr>
            <a:r>
              <a:rPr lang="fr-FR" sz="1800" dirty="0"/>
              <a:t> de 6 mois à 10 mois </a:t>
            </a:r>
          </a:p>
          <a:p>
            <a:pPr lvl="3"/>
            <a:endParaRPr lang="fr-FR" sz="1800" dirty="0"/>
          </a:p>
          <a:p>
            <a:r>
              <a:rPr lang="fr-FR" sz="1800" dirty="0"/>
              <a:t>Un projet d’intérêt général, utile à la nation</a:t>
            </a:r>
          </a:p>
          <a:p>
            <a:endParaRPr lang="fr-FR" sz="1800" dirty="0"/>
          </a:p>
          <a:p>
            <a:r>
              <a:rPr lang="fr-FR" sz="1800" dirty="0"/>
              <a:t>Un projet qui doit permettre au volontaire  de gagner en conscience citoyenne</a:t>
            </a:r>
          </a:p>
          <a:p>
            <a:endParaRPr lang="fr-FR" sz="1800" dirty="0"/>
          </a:p>
          <a:p>
            <a:r>
              <a:rPr lang="fr-FR" sz="1800" dirty="0"/>
              <a:t>Complémentarité et non substitution de ses  actions avec celles menées par les salariés,  enseignants et bénévoles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64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D40F44-0CE7-4335-8E53-76CDE384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931" y="393475"/>
            <a:ext cx="6739500" cy="806700"/>
          </a:xfrm>
        </p:spPr>
        <p:txBody>
          <a:bodyPr/>
          <a:lstStyle/>
          <a:p>
            <a:r>
              <a:rPr lang="fr-FR" dirty="0"/>
              <a:t>Une fois votre projet accepté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A3F0FB-A72E-4FA4-B449-E04EE4992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2301" y="1200174"/>
            <a:ext cx="7840583" cy="3470437"/>
          </a:xfrm>
        </p:spPr>
        <p:txBody>
          <a:bodyPr/>
          <a:lstStyle/>
          <a:p>
            <a:r>
              <a:rPr lang="fr-FR" sz="2200" dirty="0"/>
              <a:t>Publication de la mission</a:t>
            </a:r>
          </a:p>
          <a:p>
            <a:r>
              <a:rPr lang="fr-FR" sz="2200" dirty="0"/>
              <a:t>Sélection des candidats</a:t>
            </a:r>
          </a:p>
          <a:p>
            <a:r>
              <a:rPr lang="fr-FR" sz="2200" dirty="0"/>
              <a:t> Puis formalités spécifiques et préparation matérielle de l’accueil : </a:t>
            </a:r>
          </a:p>
          <a:p>
            <a:pPr marL="520686" lvl="1" indent="0">
              <a:buNone/>
            </a:pPr>
            <a:r>
              <a:rPr lang="fr-FR" sz="2200" dirty="0"/>
              <a:t>	- lettre d’engagement à transmettre au volontaire sélectionné</a:t>
            </a:r>
          </a:p>
          <a:p>
            <a:pPr marL="520686" lvl="1" indent="0">
              <a:buNone/>
            </a:pPr>
            <a:r>
              <a:rPr lang="fr-FR" sz="2200" dirty="0"/>
              <a:t>	- Achat du billet d’avion ou de train</a:t>
            </a:r>
          </a:p>
          <a:p>
            <a:pPr marL="520686" lvl="1" indent="0">
              <a:buNone/>
            </a:pPr>
            <a:r>
              <a:rPr lang="fr-FR" sz="2200" dirty="0"/>
              <a:t>       - Sécurité sociale, …</a:t>
            </a:r>
          </a:p>
          <a:p>
            <a:pPr marL="63498" indent="0">
              <a:buNone/>
            </a:pPr>
            <a:r>
              <a:rPr lang="fr-FR" sz="2200" dirty="0"/>
              <a:t>	</a:t>
            </a:r>
          </a:p>
          <a:p>
            <a:pPr marL="63498" indent="0">
              <a:buNone/>
            </a:pPr>
            <a:r>
              <a:rPr lang="fr-FR" sz="2200" dirty="0"/>
              <a:t>        </a:t>
            </a:r>
          </a:p>
          <a:p>
            <a:endParaRPr lang="fr-FR" sz="2200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A48952-6CA2-460B-BC2C-0ECAABE423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767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D40F44-0CE7-4335-8E53-76CDE384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701" y="409878"/>
            <a:ext cx="7528098" cy="806700"/>
          </a:xfrm>
        </p:spPr>
        <p:txBody>
          <a:bodyPr/>
          <a:lstStyle/>
          <a:p>
            <a:r>
              <a:rPr lang="fr-FR" dirty="0"/>
              <a:t>Préparer l’accueil et publier votre projet de mission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A3F0FB-A72E-4FA4-B449-E04EE4992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2301" y="1200174"/>
            <a:ext cx="7714309" cy="3470437"/>
          </a:xfrm>
        </p:spPr>
        <p:txBody>
          <a:bodyPr/>
          <a:lstStyle/>
          <a:p>
            <a:r>
              <a:rPr lang="fr-FR" sz="1800" b="1" dirty="0"/>
              <a:t>Points d’attention : </a:t>
            </a:r>
          </a:p>
          <a:p>
            <a:pPr lvl="1"/>
            <a:r>
              <a:rPr lang="fr-FR" sz="1600" dirty="0"/>
              <a:t>S’assurer de l’adhésion de l’équipe</a:t>
            </a:r>
          </a:p>
          <a:p>
            <a:pPr lvl="1"/>
            <a:r>
              <a:rPr lang="fr-FR" sz="1600" dirty="0"/>
              <a:t>Soigner l’accueil et l’intégration – cela s’anticipe, embarquer les collègues avant le recrutement pour éviter les surprises ou défections</a:t>
            </a:r>
          </a:p>
          <a:p>
            <a:pPr lvl="1"/>
            <a:r>
              <a:rPr lang="fr-FR" sz="1600" dirty="0"/>
              <a:t>Mentionner les conditions d’hébergement dans l’offre que vous publierez (logement individuel, partagé, en famille d’accueil, quelles pièces sont partagées, mixité, …)</a:t>
            </a:r>
          </a:p>
          <a:p>
            <a:pPr marL="520687" lvl="1" indent="0" algn="ctr">
              <a:buNone/>
            </a:pPr>
            <a:endParaRPr lang="fr-FR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1800" b="1" dirty="0"/>
              <a:t>Rappels importants : </a:t>
            </a:r>
          </a:p>
          <a:p>
            <a:pPr marL="520687" lvl="1" indent="0">
              <a:buNone/>
            </a:pPr>
            <a:r>
              <a:rPr lang="fr-FR" sz="1600" dirty="0"/>
              <a:t>- Un volontaire européen n’est pas un assistant de langue ni un traducteur.</a:t>
            </a:r>
          </a:p>
          <a:p>
            <a:pPr marL="520687" lvl="1" indent="0">
              <a:buNone/>
            </a:pPr>
            <a:r>
              <a:rPr lang="fr-FR" sz="1600" dirty="0"/>
              <a:t>- Un volontaire ne doit pas être indispensable, ni se substituer aux enseignants, aux surveillants, ou aux auxiliaires de vie scolaire.</a:t>
            </a:r>
          </a:p>
          <a:p>
            <a:pPr marL="520687" lvl="1" indent="0" algn="ctr">
              <a:buNone/>
            </a:pPr>
            <a:endParaRPr lang="fr-FR" sz="1800" dirty="0"/>
          </a:p>
          <a:p>
            <a:pPr marL="520687" lvl="1" indent="0" algn="ctr">
              <a:buNone/>
            </a:pPr>
            <a:endParaRPr lang="fr-FR" sz="1800" dirty="0"/>
          </a:p>
          <a:p>
            <a:pPr marL="520687" lvl="1" indent="0" algn="ctr">
              <a:buNone/>
            </a:pPr>
            <a:endParaRPr lang="fr-FR" sz="2000" dirty="0"/>
          </a:p>
          <a:p>
            <a:pPr lvl="1"/>
            <a:endParaRPr lang="fr-FR" sz="2000" dirty="0"/>
          </a:p>
          <a:p>
            <a:endParaRPr lang="fr-FR" sz="2000" dirty="0"/>
          </a:p>
          <a:p>
            <a:endParaRPr lang="fr-FR" sz="2000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A48952-6CA2-460B-BC2C-0ECAABE423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229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ctrTitle"/>
          </p:nvPr>
        </p:nvSpPr>
        <p:spPr>
          <a:xfrm>
            <a:off x="2666459" y="2231682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fr-FR" dirty="0"/>
              <a:t>1. Que faut-il publier ?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2BA01-6ED9-0A6F-05E9-03BB27338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publication de votre offre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6784E3-A818-25F0-A37F-4DDD93B95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3306" y="1087053"/>
            <a:ext cx="7415597" cy="3156050"/>
          </a:xfrm>
        </p:spPr>
        <p:txBody>
          <a:bodyPr/>
          <a:lstStyle/>
          <a:p>
            <a:r>
              <a:rPr lang="fr-FR" sz="1600" dirty="0"/>
              <a:t>Thématique de la mission</a:t>
            </a:r>
          </a:p>
          <a:p>
            <a:r>
              <a:rPr lang="fr-FR" sz="1600" dirty="0"/>
              <a:t>Lieu</a:t>
            </a:r>
          </a:p>
          <a:p>
            <a:r>
              <a:rPr lang="fr-FR" sz="1600" dirty="0"/>
              <a:t>Dates et durée</a:t>
            </a:r>
          </a:p>
          <a:p>
            <a:r>
              <a:rPr lang="fr-FR" sz="1600" dirty="0"/>
              <a:t>Objectif citoyen</a:t>
            </a:r>
          </a:p>
          <a:p>
            <a:r>
              <a:rPr lang="fr-FR" sz="1600" dirty="0"/>
              <a:t>Actions au quotidien</a:t>
            </a:r>
          </a:p>
          <a:p>
            <a:r>
              <a:rPr lang="fr-FR" sz="1600" dirty="0"/>
              <a:t>Formations obligatoires (PSC1 &amp; FCC et ?)</a:t>
            </a:r>
          </a:p>
          <a:p>
            <a:r>
              <a:rPr lang="fr-FR" sz="1600" dirty="0"/>
              <a:t>Tutorat et accompagnement</a:t>
            </a:r>
          </a:p>
          <a:p>
            <a:r>
              <a:rPr lang="fr-FR" sz="1600" dirty="0"/>
              <a:t>Présentation de votre institution </a:t>
            </a:r>
            <a:r>
              <a:rPr lang="fr-FR" sz="1400" dirty="0"/>
              <a:t>(cette mission est proposée par…)</a:t>
            </a:r>
          </a:p>
          <a:p>
            <a:r>
              <a:rPr lang="fr-FR" sz="1600" dirty="0"/>
              <a:t>Informations pratiques : </a:t>
            </a:r>
          </a:p>
          <a:p>
            <a:pPr lvl="1"/>
            <a:r>
              <a:rPr lang="fr-FR" sz="1400" dirty="0"/>
              <a:t>Volume horaires hebdomadaire </a:t>
            </a:r>
          </a:p>
          <a:p>
            <a:pPr lvl="1"/>
            <a:r>
              <a:rPr lang="fr-FR" sz="1400" dirty="0"/>
              <a:t>Public </a:t>
            </a:r>
          </a:p>
          <a:p>
            <a:pPr lvl="1"/>
            <a:r>
              <a:rPr lang="fr-FR" sz="1400" dirty="0"/>
              <a:t>Logement</a:t>
            </a:r>
          </a:p>
          <a:p>
            <a:pPr lvl="1"/>
            <a:r>
              <a:rPr lang="fr-FR" sz="1400" dirty="0"/>
              <a:t>Pour postuler : documents à joindre et contact</a:t>
            </a:r>
          </a:p>
          <a:p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36AC69-16B4-FA69-F41D-DB1BC1664D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053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ctrTitle"/>
          </p:nvPr>
        </p:nvSpPr>
        <p:spPr>
          <a:xfrm>
            <a:off x="2666459" y="2231682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fr-FR" dirty="0"/>
              <a:t>2. Comment procéder pour trouver des candidats 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2358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D40F44-0CE7-4335-8E53-76CDE384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931" y="393475"/>
            <a:ext cx="6739500" cy="806700"/>
          </a:xfrm>
        </p:spPr>
        <p:txBody>
          <a:bodyPr/>
          <a:lstStyle/>
          <a:p>
            <a:r>
              <a:rPr lang="fr-FR" dirty="0"/>
              <a:t>Canaux de diffusion de votre offre par pays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A3F0FB-A72E-4FA4-B449-E04EE4992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2301" y="899097"/>
            <a:ext cx="7701263" cy="3470437"/>
          </a:xfrm>
        </p:spPr>
        <p:txBody>
          <a:bodyPr/>
          <a:lstStyle/>
          <a:p>
            <a:pPr marL="342891" indent="-342891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fr-FR" sz="2200" dirty="0"/>
          </a:p>
          <a:p>
            <a:endParaRPr lang="fr-FR" sz="2200" dirty="0"/>
          </a:p>
          <a:p>
            <a:endParaRPr lang="fr-FR" sz="2200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A48952-6CA2-460B-BC2C-0ECAABE423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9</a:t>
            </a:fld>
            <a:endParaRPr lang="fr-FR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0B033F99-7245-3A40-50CA-515179EFF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103967"/>
              </p:ext>
            </p:extLst>
          </p:nvPr>
        </p:nvGraphicFramePr>
        <p:xfrm>
          <a:off x="1295344" y="1193719"/>
          <a:ext cx="7701262" cy="3642360"/>
        </p:xfrm>
        <a:graphic>
          <a:graphicData uri="http://schemas.openxmlformats.org/drawingml/2006/table">
            <a:tbl>
              <a:tblPr firstRow="1" bandRow="1">
                <a:tableStyleId>{E806A7B0-3C02-4E7A-B828-C26A76D6FC83}</a:tableStyleId>
              </a:tblPr>
              <a:tblGrid>
                <a:gridCol w="1117918">
                  <a:extLst>
                    <a:ext uri="{9D8B030D-6E8A-4147-A177-3AD203B41FA5}">
                      <a16:colId xmlns:a16="http://schemas.microsoft.com/office/drawing/2014/main" val="3780642042"/>
                    </a:ext>
                  </a:extLst>
                </a:gridCol>
                <a:gridCol w="2667785">
                  <a:extLst>
                    <a:ext uri="{9D8B030D-6E8A-4147-A177-3AD203B41FA5}">
                      <a16:colId xmlns:a16="http://schemas.microsoft.com/office/drawing/2014/main" val="3821784913"/>
                    </a:ext>
                  </a:extLst>
                </a:gridCol>
                <a:gridCol w="3915559">
                  <a:extLst>
                    <a:ext uri="{9D8B030D-6E8A-4147-A177-3AD203B41FA5}">
                      <a16:colId xmlns:a16="http://schemas.microsoft.com/office/drawing/2014/main" val="1209062840"/>
                    </a:ext>
                  </a:extLst>
                </a:gridCol>
              </a:tblGrid>
              <a:tr h="168493">
                <a:tc>
                  <a:txBody>
                    <a:bodyPr/>
                    <a:lstStyle/>
                    <a:p>
                      <a:r>
                        <a:rPr lang="fr-FR" sz="1200" b="1" dirty="0"/>
                        <a:t>Allemagne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hlinkClick r:id="rId3"/>
                        </a:rPr>
                        <a:t>http://www.jugend-in-aktion.de/</a:t>
                      </a:r>
                      <a:endParaRPr lang="fr-FR" sz="1200" dirty="0"/>
                    </a:p>
                    <a:p>
                      <a:r>
                        <a:rPr lang="fr-FR" sz="1200" dirty="0">
                          <a:hlinkClick r:id="rId4"/>
                        </a:rPr>
                        <a:t>jfe@jfemail.de</a:t>
                      </a:r>
                      <a:r>
                        <a:rPr lang="fr-FR" sz="1200" dirty="0"/>
                        <a:t> </a:t>
                      </a:r>
                    </a:p>
                    <a:p>
                      <a:endParaRPr lang="fr-FR" sz="1200" dirty="0"/>
                    </a:p>
                    <a:p>
                      <a:r>
                        <a:rPr lang="fr-FR" sz="1200" b="0" i="0" u="sng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  <a:hlinkClick r:id="rId5"/>
                        </a:rPr>
                        <a:t>https://www.ofaj.org/petites-annonces.html</a:t>
                      </a:r>
                      <a:endParaRPr lang="fr-FR" sz="1200" b="0" i="0" u="sng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r>
                        <a:rPr lang="fr-FR" sz="1200" b="0" i="0" u="sng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  <a:hlinkClick r:id="rId6"/>
                        </a:rPr>
                        <a:t>https://www.connexion-emploi.com/</a:t>
                      </a:r>
                      <a:endParaRPr lang="fr-FR" sz="1200" b="0" i="0" u="sng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200" b="0" dirty="0"/>
                        <a:t>JUGEND </a:t>
                      </a:r>
                      <a:r>
                        <a:rPr lang="fr-FR" sz="1200" b="0" dirty="0" err="1"/>
                        <a:t>für</a:t>
                      </a:r>
                      <a:r>
                        <a:rPr lang="fr-FR" sz="1200" b="0" dirty="0"/>
                        <a:t> Europa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12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12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200" b="0" dirty="0"/>
                        <a:t>OFAJ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11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Et en parallèle mail à Mme Victoria Seidl : </a:t>
                      </a:r>
                      <a:r>
                        <a:rPr lang="fr-FR" sz="1200" b="0" i="0" u="sng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  <a:hlinkClick r:id="rId7"/>
                        </a:rPr>
                        <a:t>seidl@ofaj.org</a:t>
                      </a:r>
                      <a:endParaRPr lang="fr-FR" sz="1200" b="0" i="0" u="sng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480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b="1" dirty="0"/>
                        <a:t>Espagne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hlinkClick r:id="rId8"/>
                        </a:rPr>
                        <a:t>erasmusplus@injuve.es</a:t>
                      </a:r>
                      <a:r>
                        <a:rPr lang="fr-FR" sz="1200" dirty="0"/>
                        <a:t> </a:t>
                      </a:r>
                    </a:p>
                    <a:p>
                      <a:r>
                        <a:rPr lang="fr-FR" sz="1200" dirty="0">
                          <a:hlinkClick r:id="rId9"/>
                        </a:rPr>
                        <a:t>http://erasmusplus.injuve.es/</a:t>
                      </a:r>
                      <a:r>
                        <a:rPr lang="fr-FR" sz="1200" dirty="0"/>
                        <a:t> 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YIA-ES - AGENCIA NACIONAL ESPAÑOLA DE LA JUVENTUD (INJUVE)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275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b="1" dirty="0"/>
                        <a:t>Irlande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hlinkClick r:id="rId10"/>
                        </a:rPr>
                        <a:t>http://www.leargas.ie/</a:t>
                      </a:r>
                      <a:endParaRPr lang="fr-FR" sz="1200" dirty="0">
                        <a:hlinkClick r:id="rId11"/>
                      </a:endParaRPr>
                    </a:p>
                    <a:p>
                      <a:r>
                        <a:rPr lang="fr-FR" sz="1200" dirty="0">
                          <a:hlinkClick r:id="rId11"/>
                        </a:rPr>
                        <a:t>info@leargas.ie</a:t>
                      </a:r>
                      <a:endParaRPr lang="fr-FR" sz="1200" dirty="0"/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200" b="0" dirty="0" err="1"/>
                        <a:t>Léargas</a:t>
                      </a:r>
                      <a:endParaRPr lang="fr-FR" sz="1200" b="0" dirty="0"/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136227"/>
                  </a:ext>
                </a:extLst>
              </a:tr>
              <a:tr h="419321">
                <a:tc>
                  <a:txBody>
                    <a:bodyPr/>
                    <a:lstStyle/>
                    <a:p>
                      <a:r>
                        <a:rPr lang="fr-FR" sz="1200" b="1" dirty="0"/>
                        <a:t>Italie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direzione@agenziagiovani.it</a:t>
                      </a:r>
                    </a:p>
                    <a:p>
                      <a:r>
                        <a:rPr lang="fr-FR" sz="1200" dirty="0"/>
                        <a:t>http://www.agenziagiovani.it/ 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200" b="0" dirty="0"/>
                        <a:t>Agenzia nazionale per i giovani (ANG)</a:t>
                      </a:r>
                    </a:p>
                    <a:p>
                      <a:endParaRPr lang="fr-FR" sz="1200" dirty="0"/>
                    </a:p>
                    <a:p>
                      <a:r>
                        <a:rPr lang="fr-FR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+ accord France – Italie – attente complément d’information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905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88507"/>
      </p:ext>
    </p:extLst>
  </p:cSld>
  <p:clrMapOvr>
    <a:masterClrMapping/>
  </p:clrMapOvr>
</p:sld>
</file>

<file path=ppt/theme/theme1.xml><?xml version="1.0" encoding="utf-8"?>
<a:theme xmlns:a="http://schemas.openxmlformats.org/drawingml/2006/main" name="Bass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a09a29-b3cc-4073-9554-62453c407f28">
      <Terms xmlns="http://schemas.microsoft.com/office/infopath/2007/PartnerControls"/>
    </lcf76f155ced4ddcb4097134ff3c332f>
    <TaxCatchAll xmlns="1a22a3da-5fba-401d-a15f-7fb46969e52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3F12137CB71B4E800428E3EF8BF9E6" ma:contentTypeVersion="18" ma:contentTypeDescription="Crée un document." ma:contentTypeScope="" ma:versionID="33b50426c2aa5e5c16803049cea58339">
  <xsd:schema xmlns:xsd="http://www.w3.org/2001/XMLSchema" xmlns:xs="http://www.w3.org/2001/XMLSchema" xmlns:p="http://schemas.microsoft.com/office/2006/metadata/properties" xmlns:ns2="cca09a29-b3cc-4073-9554-62453c407f28" xmlns:ns3="1a22a3da-5fba-401d-a15f-7fb46969e527" targetNamespace="http://schemas.microsoft.com/office/2006/metadata/properties" ma:root="true" ma:fieldsID="bf9049e1eedf78d97cb51b0a542f284e" ns2:_="" ns3:_="">
    <xsd:import namespace="cca09a29-b3cc-4073-9554-62453c407f28"/>
    <xsd:import namespace="1a22a3da-5fba-401d-a15f-7fb46969e5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09a29-b3cc-4073-9554-62453c407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7819acf9-3f53-4112-8c6d-1653454e0f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22a3da-5fba-401d-a15f-7fb46969e52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f418340-6cd4-492b-88a0-eca2acada438}" ma:internalName="TaxCatchAll" ma:showField="CatchAllData" ma:web="1a22a3da-5fba-401d-a15f-7fb46969e5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FF419D-ED96-4DA8-A890-92671BD22485}">
  <ds:schemaRefs>
    <ds:schemaRef ds:uri="http://schemas.microsoft.com/office/2006/metadata/properties"/>
    <ds:schemaRef ds:uri="http://schemas.microsoft.com/office/infopath/2007/PartnerControls"/>
    <ds:schemaRef ds:uri="cca09a29-b3cc-4073-9554-62453c407f28"/>
    <ds:schemaRef ds:uri="1a22a3da-5fba-401d-a15f-7fb46969e527"/>
  </ds:schemaRefs>
</ds:datastoreItem>
</file>

<file path=customXml/itemProps2.xml><?xml version="1.0" encoding="utf-8"?>
<ds:datastoreItem xmlns:ds="http://schemas.openxmlformats.org/officeDocument/2006/customXml" ds:itemID="{094ECF6B-E019-4D1C-8AA8-91475485C5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6214F2-0FA6-4F96-B350-44A7A0BF4E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a09a29-b3cc-4073-9554-62453c407f28"/>
    <ds:schemaRef ds:uri="1a22a3da-5fba-401d-a15f-7fb46969e5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1743</TotalTime>
  <Words>924</Words>
  <Application>Microsoft Office PowerPoint</Application>
  <PresentationFormat>Affichage à l'écran (16:9)</PresentationFormat>
  <Paragraphs>165</Paragraphs>
  <Slides>17</Slides>
  <Notes>11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Wingdings</vt:lpstr>
      <vt:lpstr>Fira Sans</vt:lpstr>
      <vt:lpstr>Arial</vt:lpstr>
      <vt:lpstr>Calibri</vt:lpstr>
      <vt:lpstr>Barlow</vt:lpstr>
      <vt:lpstr>Fira Sans Medium</vt:lpstr>
      <vt:lpstr>Basset template</vt:lpstr>
      <vt:lpstr>Macro-Enabled Worksheet</vt:lpstr>
      <vt:lpstr>Présentation PowerPoint</vt:lpstr>
      <vt:lpstr>Intervenants</vt:lpstr>
      <vt:lpstr>Rappel des caractéristiques</vt:lpstr>
      <vt:lpstr>Une fois votre projet accepté</vt:lpstr>
      <vt:lpstr>Préparer l’accueil et publier votre projet de mission</vt:lpstr>
      <vt:lpstr>1. Que faut-il publier ?</vt:lpstr>
      <vt:lpstr>La publication de votre offre</vt:lpstr>
      <vt:lpstr>2. Comment procéder pour trouver des candidats ?</vt:lpstr>
      <vt:lpstr>Canaux de diffusion de votre offre par pays</vt:lpstr>
      <vt:lpstr>Canaux de diffusion de votre offre par pays - suite</vt:lpstr>
      <vt:lpstr>Les maisons de l’Europe dans vos départements</vt:lpstr>
      <vt:lpstr>Mais aussi…</vt:lpstr>
      <vt:lpstr>Et encore…</vt:lpstr>
      <vt:lpstr>Pour l’ensemble des démarches à prévoir et l’accueil</vt:lpstr>
      <vt:lpstr>Questions / Réponses</vt:lpstr>
      <vt:lpstr>Vos contacts</vt:lpstr>
      <vt:lpstr>Merci de votre attention et à bientôt pour la suite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Armelle BARIL</dc:creator>
  <cp:lastModifiedBy>Armelle BARIL</cp:lastModifiedBy>
  <cp:revision>51</cp:revision>
  <dcterms:modified xsi:type="dcterms:W3CDTF">2023-08-30T11:02:25Z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0x010100903F12137CB71B4E800428E3EF8BF9E6</vt:lpwstr>
  </property>
</Properties>
</file>